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handoutMasterIdLst>
    <p:handoutMasterId r:id="rId30"/>
  </p:handoutMasterIdLst>
  <p:sldIdLst>
    <p:sldId id="256" r:id="rId2"/>
    <p:sldId id="258" r:id="rId3"/>
    <p:sldId id="259" r:id="rId4"/>
    <p:sldId id="285" r:id="rId5"/>
    <p:sldId id="260" r:id="rId6"/>
    <p:sldId id="281" r:id="rId7"/>
    <p:sldId id="261" r:id="rId8"/>
    <p:sldId id="262" r:id="rId9"/>
    <p:sldId id="264" r:id="rId10"/>
    <p:sldId id="265" r:id="rId11"/>
    <p:sldId id="266" r:id="rId12"/>
    <p:sldId id="267" r:id="rId13"/>
    <p:sldId id="268" r:id="rId14"/>
    <p:sldId id="269" r:id="rId15"/>
    <p:sldId id="270" r:id="rId16"/>
    <p:sldId id="271" r:id="rId17"/>
    <p:sldId id="272" r:id="rId18"/>
    <p:sldId id="273" r:id="rId19"/>
    <p:sldId id="275" r:id="rId20"/>
    <p:sldId id="274" r:id="rId21"/>
    <p:sldId id="276" r:id="rId22"/>
    <p:sldId id="280" r:id="rId23"/>
    <p:sldId id="278" r:id="rId24"/>
    <p:sldId id="282" r:id="rId25"/>
    <p:sldId id="279" r:id="rId26"/>
    <p:sldId id="277" r:id="rId27"/>
    <p:sldId id="257" r:id="rId28"/>
    <p:sldId id="286" r:id="rId29"/>
  </p:sldIdLst>
  <p:sldSz cx="9144000" cy="6858000" type="screen4x3"/>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115" autoAdjust="0"/>
    <p:restoredTop sz="94660"/>
  </p:normalViewPr>
  <p:slideViewPr>
    <p:cSldViewPr>
      <p:cViewPr varScale="1">
        <p:scale>
          <a:sx n="85" d="100"/>
          <a:sy n="85" d="100"/>
        </p:scale>
        <p:origin x="-774" y="-90"/>
      </p:cViewPr>
      <p:guideLst>
        <p:guide orient="horz" pos="2160"/>
        <p:guide pos="2880"/>
      </p:guideLst>
    </p:cSldViewPr>
  </p:slideViewPr>
  <p:notesTextViewPr>
    <p:cViewPr>
      <p:scale>
        <a:sx n="100" d="100"/>
        <a:sy n="100" d="100"/>
      </p:scale>
      <p:origin x="0" y="0"/>
    </p:cViewPr>
  </p:notesTextViewPr>
  <p:notesViewPr>
    <p:cSldViewPr>
      <p:cViewPr varScale="1">
        <p:scale>
          <a:sx n="69" d="100"/>
          <a:sy n="69" d="100"/>
        </p:scale>
        <p:origin x="-3318" y="-108"/>
      </p:cViewPr>
      <p:guideLst>
        <p:guide orient="horz" pos="2880"/>
        <p:guide pos="2160"/>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 Θέση κεφαλίδας"/>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l-GR"/>
          </a:p>
        </p:txBody>
      </p:sp>
      <p:sp>
        <p:nvSpPr>
          <p:cNvPr id="3" name="2 - Θέση ημερομηνίας"/>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2D9EAC0F-4D64-49B9-BE97-BDF2F4EB0BB7}" type="datetimeFigureOut">
              <a:rPr lang="el-GR" smtClean="0"/>
              <a:pPr/>
              <a:t>2/6/2012</a:t>
            </a:fld>
            <a:endParaRPr lang="el-GR"/>
          </a:p>
        </p:txBody>
      </p:sp>
      <p:sp>
        <p:nvSpPr>
          <p:cNvPr id="4" name="3 - Θέση υποσέλιδου"/>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l-GR"/>
          </a:p>
        </p:txBody>
      </p:sp>
      <p:sp>
        <p:nvSpPr>
          <p:cNvPr id="5" name="4 - Θέση αριθμού διαφάνειας"/>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65A034BD-B174-45A4-BBC6-8D772FE35B3D}" type="slidenum">
              <a:rPr lang="el-GR" smtClean="0"/>
              <a:pPr/>
              <a:t>‹#›</a:t>
            </a:fld>
            <a:endParaRPr lang="el-GR"/>
          </a:p>
        </p:txBody>
      </p:sp>
    </p:spTree>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1 - Τίτλος"/>
          <p:cNvSpPr>
            <a:spLocks noGrp="1"/>
          </p:cNvSpPr>
          <p:nvPr>
            <p:ph type="ctrTitle"/>
          </p:nvPr>
        </p:nvSpPr>
        <p:spPr>
          <a:xfrm>
            <a:off x="685800" y="2130425"/>
            <a:ext cx="7772400" cy="1470025"/>
          </a:xfrm>
        </p:spPr>
        <p:txBody>
          <a:bodyPr/>
          <a:lstStyle/>
          <a:p>
            <a:r>
              <a:rPr lang="el-GR" smtClean="0"/>
              <a:t>Kλικ για επεξεργασία του τίτλου</a:t>
            </a:r>
            <a:endParaRPr lang="el-GR"/>
          </a:p>
        </p:txBody>
      </p:sp>
      <p:sp>
        <p:nvSpPr>
          <p:cNvPr id="3" name="2 - Υπότιτλος"/>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smtClean="0"/>
              <a:t>Κάντε κλικ για να επεξεργαστείτε τον υπότιτλο του υποδείγματος</a:t>
            </a:r>
            <a:endParaRPr lang="el-GR"/>
          </a:p>
        </p:txBody>
      </p:sp>
      <p:sp>
        <p:nvSpPr>
          <p:cNvPr id="4" name="3 - Θέση ημερομηνίας"/>
          <p:cNvSpPr>
            <a:spLocks noGrp="1"/>
          </p:cNvSpPr>
          <p:nvPr>
            <p:ph type="dt" sz="half" idx="10"/>
          </p:nvPr>
        </p:nvSpPr>
        <p:spPr/>
        <p:txBody>
          <a:bodyPr/>
          <a:lstStyle/>
          <a:p>
            <a:fld id="{B6EA917E-2A4E-4B10-A04C-992B4CE0E9A6}" type="datetimeFigureOut">
              <a:rPr lang="el-GR" smtClean="0"/>
              <a:pPr/>
              <a:t>2/6/2012</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10965DB5-1181-4C9C-B52A-C8C05606773E}" type="slidenum">
              <a:rPr lang="el-GR" smtClean="0"/>
              <a:pPr/>
              <a:t>‹#›</a:t>
            </a:fld>
            <a:endParaRPr lang="el-G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κατακόρυφου κειμένου"/>
          <p:cNvSpPr>
            <a:spLocks noGrp="1"/>
          </p:cNvSpPr>
          <p:nvPr>
            <p:ph type="body" orient="vert" idx="1"/>
          </p:nvPr>
        </p:nvSpPr>
        <p:spPr/>
        <p:txBody>
          <a:bodyPr vert="eaVert"/>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10"/>
          </p:nvPr>
        </p:nvSpPr>
        <p:spPr/>
        <p:txBody>
          <a:bodyPr/>
          <a:lstStyle/>
          <a:p>
            <a:fld id="{B6EA917E-2A4E-4B10-A04C-992B4CE0E9A6}" type="datetimeFigureOut">
              <a:rPr lang="el-GR" smtClean="0"/>
              <a:pPr/>
              <a:t>2/6/2012</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10965DB5-1181-4C9C-B52A-C8C05606773E}" type="slidenum">
              <a:rPr lang="el-GR" smtClean="0"/>
              <a:pPr/>
              <a:t>‹#›</a:t>
            </a:fld>
            <a:endParaRPr lang="el-G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1 - Κατακόρυφος τίτλος"/>
          <p:cNvSpPr>
            <a:spLocks noGrp="1"/>
          </p:cNvSpPr>
          <p:nvPr>
            <p:ph type="title" orient="vert"/>
          </p:nvPr>
        </p:nvSpPr>
        <p:spPr>
          <a:xfrm>
            <a:off x="6629400" y="274638"/>
            <a:ext cx="2057400" cy="5851525"/>
          </a:xfrm>
        </p:spPr>
        <p:txBody>
          <a:bodyPr vert="eaVert"/>
          <a:lstStyle/>
          <a:p>
            <a:r>
              <a:rPr lang="el-GR" smtClean="0"/>
              <a:t>Kλικ για επεξεργασία του τίτλου</a:t>
            </a:r>
            <a:endParaRPr lang="el-GR"/>
          </a:p>
        </p:txBody>
      </p:sp>
      <p:sp>
        <p:nvSpPr>
          <p:cNvPr id="3" name="2 - Θέση κατακόρυφου κειμένου"/>
          <p:cNvSpPr>
            <a:spLocks noGrp="1"/>
          </p:cNvSpPr>
          <p:nvPr>
            <p:ph type="body" orient="vert" idx="1"/>
          </p:nvPr>
        </p:nvSpPr>
        <p:spPr>
          <a:xfrm>
            <a:off x="457200" y="274638"/>
            <a:ext cx="6019800" cy="5851525"/>
          </a:xfrm>
        </p:spPr>
        <p:txBody>
          <a:bodyPr vert="eaVert"/>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10"/>
          </p:nvPr>
        </p:nvSpPr>
        <p:spPr/>
        <p:txBody>
          <a:bodyPr/>
          <a:lstStyle/>
          <a:p>
            <a:fld id="{B6EA917E-2A4E-4B10-A04C-992B4CE0E9A6}" type="datetimeFigureOut">
              <a:rPr lang="el-GR" smtClean="0"/>
              <a:pPr/>
              <a:t>2/6/2012</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10965DB5-1181-4C9C-B52A-C8C05606773E}" type="slidenum">
              <a:rPr lang="el-GR" smtClean="0"/>
              <a:pPr/>
              <a:t>‹#›</a:t>
            </a:fld>
            <a:endParaRPr lang="el-G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Αντι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περιεχομένου"/>
          <p:cNvSpPr>
            <a:spLocks noGrp="1"/>
          </p:cNvSpPr>
          <p:nvPr>
            <p:ph idx="1"/>
          </p:nvPr>
        </p:nvSpPr>
        <p:spPr/>
        <p:txBody>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10"/>
          </p:nvPr>
        </p:nvSpPr>
        <p:spPr/>
        <p:txBody>
          <a:bodyPr/>
          <a:lstStyle/>
          <a:p>
            <a:fld id="{B6EA917E-2A4E-4B10-A04C-992B4CE0E9A6}" type="datetimeFigureOut">
              <a:rPr lang="el-GR" smtClean="0"/>
              <a:pPr/>
              <a:t>2/6/2012</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10965DB5-1181-4C9C-B52A-C8C05606773E}" type="slidenum">
              <a:rPr lang="el-GR" smtClean="0"/>
              <a:pPr/>
              <a:t>‹#›</a:t>
            </a:fld>
            <a:endParaRPr lang="el-G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1 - Τίτλος"/>
          <p:cNvSpPr>
            <a:spLocks noGrp="1"/>
          </p:cNvSpPr>
          <p:nvPr>
            <p:ph type="title"/>
          </p:nvPr>
        </p:nvSpPr>
        <p:spPr>
          <a:xfrm>
            <a:off x="722313" y="4406900"/>
            <a:ext cx="7772400" cy="1362075"/>
          </a:xfrm>
        </p:spPr>
        <p:txBody>
          <a:bodyPr anchor="t"/>
          <a:lstStyle>
            <a:lvl1pPr algn="l">
              <a:defRPr sz="4000" b="1" cap="all"/>
            </a:lvl1pPr>
          </a:lstStyle>
          <a:p>
            <a:r>
              <a:rPr lang="el-GR" smtClean="0"/>
              <a:t>Kλικ για επεξεργασία του τίτλου</a:t>
            </a:r>
            <a:endParaRPr lang="el-GR"/>
          </a:p>
        </p:txBody>
      </p:sp>
      <p:sp>
        <p:nvSpPr>
          <p:cNvPr id="3" name="2 - Θέση κειμένου"/>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smtClean="0"/>
              <a:t>Kλικ για επεξεργασία των στυλ του υποδείγματος</a:t>
            </a:r>
          </a:p>
        </p:txBody>
      </p:sp>
      <p:sp>
        <p:nvSpPr>
          <p:cNvPr id="4" name="3 - Θέση ημερομηνίας"/>
          <p:cNvSpPr>
            <a:spLocks noGrp="1"/>
          </p:cNvSpPr>
          <p:nvPr>
            <p:ph type="dt" sz="half" idx="10"/>
          </p:nvPr>
        </p:nvSpPr>
        <p:spPr/>
        <p:txBody>
          <a:bodyPr/>
          <a:lstStyle/>
          <a:p>
            <a:fld id="{B6EA917E-2A4E-4B10-A04C-992B4CE0E9A6}" type="datetimeFigureOut">
              <a:rPr lang="el-GR" smtClean="0"/>
              <a:pPr/>
              <a:t>2/6/2012</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10965DB5-1181-4C9C-B52A-C8C05606773E}" type="slidenum">
              <a:rPr lang="el-GR" smtClean="0"/>
              <a:pPr/>
              <a:t>‹#›</a:t>
            </a:fld>
            <a:endParaRPr lang="el-G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περιεχομένου"/>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περιεχομένου"/>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4 - Θέση ημερομηνίας"/>
          <p:cNvSpPr>
            <a:spLocks noGrp="1"/>
          </p:cNvSpPr>
          <p:nvPr>
            <p:ph type="dt" sz="half" idx="10"/>
          </p:nvPr>
        </p:nvSpPr>
        <p:spPr/>
        <p:txBody>
          <a:bodyPr/>
          <a:lstStyle/>
          <a:p>
            <a:fld id="{B6EA917E-2A4E-4B10-A04C-992B4CE0E9A6}" type="datetimeFigureOut">
              <a:rPr lang="el-GR" smtClean="0"/>
              <a:pPr/>
              <a:t>2/6/2012</a:t>
            </a:fld>
            <a:endParaRPr lang="el-GR"/>
          </a:p>
        </p:txBody>
      </p:sp>
      <p:sp>
        <p:nvSpPr>
          <p:cNvPr id="6" name="5 - Θέση υποσέλιδου"/>
          <p:cNvSpPr>
            <a:spLocks noGrp="1"/>
          </p:cNvSpPr>
          <p:nvPr>
            <p:ph type="ftr" sz="quarter" idx="11"/>
          </p:nvPr>
        </p:nvSpPr>
        <p:spPr/>
        <p:txBody>
          <a:bodyPr/>
          <a:lstStyle/>
          <a:p>
            <a:endParaRPr lang="el-GR"/>
          </a:p>
        </p:txBody>
      </p:sp>
      <p:sp>
        <p:nvSpPr>
          <p:cNvPr id="7" name="6 - Θέση αριθμού διαφάνειας"/>
          <p:cNvSpPr>
            <a:spLocks noGrp="1"/>
          </p:cNvSpPr>
          <p:nvPr>
            <p:ph type="sldNum" sz="quarter" idx="12"/>
          </p:nvPr>
        </p:nvSpPr>
        <p:spPr/>
        <p:txBody>
          <a:bodyPr/>
          <a:lstStyle/>
          <a:p>
            <a:fld id="{10965DB5-1181-4C9C-B52A-C8C05606773E}" type="slidenum">
              <a:rPr lang="el-GR" smtClean="0"/>
              <a:pPr/>
              <a:t>‹#›</a:t>
            </a:fld>
            <a:endParaRPr lang="el-G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lvl1pPr>
              <a:defRPr/>
            </a:lvl1pPr>
          </a:lstStyle>
          <a:p>
            <a:r>
              <a:rPr lang="el-GR" smtClean="0"/>
              <a:t>Kλικ για επεξεργασία του τίτλου</a:t>
            </a:r>
            <a:endParaRPr lang="el-GR"/>
          </a:p>
        </p:txBody>
      </p:sp>
      <p:sp>
        <p:nvSpPr>
          <p:cNvPr id="3" name="2 - Θέση κειμένου"/>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Kλικ για επεξεργασία των στυλ του υποδείγματος</a:t>
            </a:r>
          </a:p>
        </p:txBody>
      </p:sp>
      <p:sp>
        <p:nvSpPr>
          <p:cNvPr id="4" name="3 - Θέση περιεχομένου"/>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4 - Θέση κειμένου"/>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Kλικ για επεξεργασία των στυλ του υποδείγματος</a:t>
            </a:r>
          </a:p>
        </p:txBody>
      </p:sp>
      <p:sp>
        <p:nvSpPr>
          <p:cNvPr id="6" name="5 - Θέση περιεχομένου"/>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6 - Θέση ημερομηνίας"/>
          <p:cNvSpPr>
            <a:spLocks noGrp="1"/>
          </p:cNvSpPr>
          <p:nvPr>
            <p:ph type="dt" sz="half" idx="10"/>
          </p:nvPr>
        </p:nvSpPr>
        <p:spPr/>
        <p:txBody>
          <a:bodyPr/>
          <a:lstStyle/>
          <a:p>
            <a:fld id="{B6EA917E-2A4E-4B10-A04C-992B4CE0E9A6}" type="datetimeFigureOut">
              <a:rPr lang="el-GR" smtClean="0"/>
              <a:pPr/>
              <a:t>2/6/2012</a:t>
            </a:fld>
            <a:endParaRPr lang="el-GR"/>
          </a:p>
        </p:txBody>
      </p:sp>
      <p:sp>
        <p:nvSpPr>
          <p:cNvPr id="8" name="7 - Θέση υποσέλιδου"/>
          <p:cNvSpPr>
            <a:spLocks noGrp="1"/>
          </p:cNvSpPr>
          <p:nvPr>
            <p:ph type="ftr" sz="quarter" idx="11"/>
          </p:nvPr>
        </p:nvSpPr>
        <p:spPr/>
        <p:txBody>
          <a:bodyPr/>
          <a:lstStyle/>
          <a:p>
            <a:endParaRPr lang="el-GR"/>
          </a:p>
        </p:txBody>
      </p:sp>
      <p:sp>
        <p:nvSpPr>
          <p:cNvPr id="9" name="8 - Θέση αριθμού διαφάνειας"/>
          <p:cNvSpPr>
            <a:spLocks noGrp="1"/>
          </p:cNvSpPr>
          <p:nvPr>
            <p:ph type="sldNum" sz="quarter" idx="12"/>
          </p:nvPr>
        </p:nvSpPr>
        <p:spPr/>
        <p:txBody>
          <a:bodyPr/>
          <a:lstStyle/>
          <a:p>
            <a:fld id="{10965DB5-1181-4C9C-B52A-C8C05606773E}" type="slidenum">
              <a:rPr lang="el-GR" smtClean="0"/>
              <a:pPr/>
              <a:t>‹#›</a:t>
            </a:fld>
            <a:endParaRPr lang="el-G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ημερομηνίας"/>
          <p:cNvSpPr>
            <a:spLocks noGrp="1"/>
          </p:cNvSpPr>
          <p:nvPr>
            <p:ph type="dt" sz="half" idx="10"/>
          </p:nvPr>
        </p:nvSpPr>
        <p:spPr/>
        <p:txBody>
          <a:bodyPr/>
          <a:lstStyle/>
          <a:p>
            <a:fld id="{B6EA917E-2A4E-4B10-A04C-992B4CE0E9A6}" type="datetimeFigureOut">
              <a:rPr lang="el-GR" smtClean="0"/>
              <a:pPr/>
              <a:t>2/6/2012</a:t>
            </a:fld>
            <a:endParaRPr lang="el-GR"/>
          </a:p>
        </p:txBody>
      </p:sp>
      <p:sp>
        <p:nvSpPr>
          <p:cNvPr id="4" name="3 - Θέση υποσέλιδου"/>
          <p:cNvSpPr>
            <a:spLocks noGrp="1"/>
          </p:cNvSpPr>
          <p:nvPr>
            <p:ph type="ftr" sz="quarter" idx="11"/>
          </p:nvPr>
        </p:nvSpPr>
        <p:spPr/>
        <p:txBody>
          <a:bodyPr/>
          <a:lstStyle/>
          <a:p>
            <a:endParaRPr lang="el-GR"/>
          </a:p>
        </p:txBody>
      </p:sp>
      <p:sp>
        <p:nvSpPr>
          <p:cNvPr id="5" name="4 - Θέση αριθμού διαφάνειας"/>
          <p:cNvSpPr>
            <a:spLocks noGrp="1"/>
          </p:cNvSpPr>
          <p:nvPr>
            <p:ph type="sldNum" sz="quarter" idx="12"/>
          </p:nvPr>
        </p:nvSpPr>
        <p:spPr/>
        <p:txBody>
          <a:bodyPr/>
          <a:lstStyle/>
          <a:p>
            <a:fld id="{10965DB5-1181-4C9C-B52A-C8C05606773E}" type="slidenum">
              <a:rPr lang="el-GR" smtClean="0"/>
              <a:pPr/>
              <a:t>‹#›</a:t>
            </a:fld>
            <a:endParaRPr lang="el-G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1 - Θέση ημερομηνίας"/>
          <p:cNvSpPr>
            <a:spLocks noGrp="1"/>
          </p:cNvSpPr>
          <p:nvPr>
            <p:ph type="dt" sz="half" idx="10"/>
          </p:nvPr>
        </p:nvSpPr>
        <p:spPr/>
        <p:txBody>
          <a:bodyPr/>
          <a:lstStyle/>
          <a:p>
            <a:fld id="{B6EA917E-2A4E-4B10-A04C-992B4CE0E9A6}" type="datetimeFigureOut">
              <a:rPr lang="el-GR" smtClean="0"/>
              <a:pPr/>
              <a:t>2/6/2012</a:t>
            </a:fld>
            <a:endParaRPr lang="el-GR"/>
          </a:p>
        </p:txBody>
      </p:sp>
      <p:sp>
        <p:nvSpPr>
          <p:cNvPr id="3" name="2 - Θέση υποσέλιδου"/>
          <p:cNvSpPr>
            <a:spLocks noGrp="1"/>
          </p:cNvSpPr>
          <p:nvPr>
            <p:ph type="ftr" sz="quarter" idx="11"/>
          </p:nvPr>
        </p:nvSpPr>
        <p:spPr/>
        <p:txBody>
          <a:bodyPr/>
          <a:lstStyle/>
          <a:p>
            <a:endParaRPr lang="el-GR"/>
          </a:p>
        </p:txBody>
      </p:sp>
      <p:sp>
        <p:nvSpPr>
          <p:cNvPr id="4" name="3 - Θέση αριθμού διαφάνειας"/>
          <p:cNvSpPr>
            <a:spLocks noGrp="1"/>
          </p:cNvSpPr>
          <p:nvPr>
            <p:ph type="sldNum" sz="quarter" idx="12"/>
          </p:nvPr>
        </p:nvSpPr>
        <p:spPr/>
        <p:txBody>
          <a:bodyPr/>
          <a:lstStyle/>
          <a:p>
            <a:fld id="{10965DB5-1181-4C9C-B52A-C8C05606773E}" type="slidenum">
              <a:rPr lang="el-GR" smtClean="0"/>
              <a:pPr/>
              <a:t>‹#›</a:t>
            </a:fld>
            <a:endParaRPr lang="el-G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3050"/>
            <a:ext cx="3008313" cy="1162050"/>
          </a:xfrm>
        </p:spPr>
        <p:txBody>
          <a:bodyPr anchor="b"/>
          <a:lstStyle>
            <a:lvl1pPr algn="l">
              <a:defRPr sz="2000" b="1"/>
            </a:lvl1pPr>
          </a:lstStyle>
          <a:p>
            <a:r>
              <a:rPr lang="el-GR" smtClean="0"/>
              <a:t>Kλικ για επεξεργασία του τίτλου</a:t>
            </a:r>
            <a:endParaRPr lang="el-GR"/>
          </a:p>
        </p:txBody>
      </p:sp>
      <p:sp>
        <p:nvSpPr>
          <p:cNvPr id="3" name="2 - Θέση περιεχομένου"/>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κειμένου"/>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Kλικ για επεξεργασία των στυλ του υποδείγματος</a:t>
            </a:r>
          </a:p>
        </p:txBody>
      </p:sp>
      <p:sp>
        <p:nvSpPr>
          <p:cNvPr id="5" name="4 - Θέση ημερομηνίας"/>
          <p:cNvSpPr>
            <a:spLocks noGrp="1"/>
          </p:cNvSpPr>
          <p:nvPr>
            <p:ph type="dt" sz="half" idx="10"/>
          </p:nvPr>
        </p:nvSpPr>
        <p:spPr/>
        <p:txBody>
          <a:bodyPr/>
          <a:lstStyle/>
          <a:p>
            <a:fld id="{B6EA917E-2A4E-4B10-A04C-992B4CE0E9A6}" type="datetimeFigureOut">
              <a:rPr lang="el-GR" smtClean="0"/>
              <a:pPr/>
              <a:t>2/6/2012</a:t>
            </a:fld>
            <a:endParaRPr lang="el-GR"/>
          </a:p>
        </p:txBody>
      </p:sp>
      <p:sp>
        <p:nvSpPr>
          <p:cNvPr id="6" name="5 - Θέση υποσέλιδου"/>
          <p:cNvSpPr>
            <a:spLocks noGrp="1"/>
          </p:cNvSpPr>
          <p:nvPr>
            <p:ph type="ftr" sz="quarter" idx="11"/>
          </p:nvPr>
        </p:nvSpPr>
        <p:spPr/>
        <p:txBody>
          <a:bodyPr/>
          <a:lstStyle/>
          <a:p>
            <a:endParaRPr lang="el-GR"/>
          </a:p>
        </p:txBody>
      </p:sp>
      <p:sp>
        <p:nvSpPr>
          <p:cNvPr id="7" name="6 - Θέση αριθμού διαφάνειας"/>
          <p:cNvSpPr>
            <a:spLocks noGrp="1"/>
          </p:cNvSpPr>
          <p:nvPr>
            <p:ph type="sldNum" sz="quarter" idx="12"/>
          </p:nvPr>
        </p:nvSpPr>
        <p:spPr/>
        <p:txBody>
          <a:bodyPr/>
          <a:lstStyle/>
          <a:p>
            <a:fld id="{10965DB5-1181-4C9C-B52A-C8C05606773E}" type="slidenum">
              <a:rPr lang="el-GR" smtClean="0"/>
              <a:pPr/>
              <a:t>‹#›</a:t>
            </a:fld>
            <a:endParaRPr lang="el-G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1792288" y="4800600"/>
            <a:ext cx="5486400" cy="566738"/>
          </a:xfrm>
        </p:spPr>
        <p:txBody>
          <a:bodyPr anchor="b"/>
          <a:lstStyle>
            <a:lvl1pPr algn="l">
              <a:defRPr sz="2000" b="1"/>
            </a:lvl1pPr>
          </a:lstStyle>
          <a:p>
            <a:r>
              <a:rPr lang="el-GR" smtClean="0"/>
              <a:t>Kλικ για επεξεργασία του τίτλου</a:t>
            </a:r>
            <a:endParaRPr lang="el-GR"/>
          </a:p>
        </p:txBody>
      </p:sp>
      <p:sp>
        <p:nvSpPr>
          <p:cNvPr id="3" name="2 - Θέση εικόνας"/>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a:p>
        </p:txBody>
      </p:sp>
      <p:sp>
        <p:nvSpPr>
          <p:cNvPr id="4" name="3 - Θέση κειμένου"/>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Kλικ για επεξεργασία των στυλ του υποδείγματος</a:t>
            </a:r>
          </a:p>
        </p:txBody>
      </p:sp>
      <p:sp>
        <p:nvSpPr>
          <p:cNvPr id="5" name="4 - Θέση ημερομηνίας"/>
          <p:cNvSpPr>
            <a:spLocks noGrp="1"/>
          </p:cNvSpPr>
          <p:nvPr>
            <p:ph type="dt" sz="half" idx="10"/>
          </p:nvPr>
        </p:nvSpPr>
        <p:spPr/>
        <p:txBody>
          <a:bodyPr/>
          <a:lstStyle/>
          <a:p>
            <a:fld id="{B6EA917E-2A4E-4B10-A04C-992B4CE0E9A6}" type="datetimeFigureOut">
              <a:rPr lang="el-GR" smtClean="0"/>
              <a:pPr/>
              <a:t>2/6/2012</a:t>
            </a:fld>
            <a:endParaRPr lang="el-GR"/>
          </a:p>
        </p:txBody>
      </p:sp>
      <p:sp>
        <p:nvSpPr>
          <p:cNvPr id="6" name="5 - Θέση υποσέλιδου"/>
          <p:cNvSpPr>
            <a:spLocks noGrp="1"/>
          </p:cNvSpPr>
          <p:nvPr>
            <p:ph type="ftr" sz="quarter" idx="11"/>
          </p:nvPr>
        </p:nvSpPr>
        <p:spPr/>
        <p:txBody>
          <a:bodyPr/>
          <a:lstStyle/>
          <a:p>
            <a:endParaRPr lang="el-GR"/>
          </a:p>
        </p:txBody>
      </p:sp>
      <p:sp>
        <p:nvSpPr>
          <p:cNvPr id="7" name="6 - Θέση αριθμού διαφάνειας"/>
          <p:cNvSpPr>
            <a:spLocks noGrp="1"/>
          </p:cNvSpPr>
          <p:nvPr>
            <p:ph type="sldNum" sz="quarter" idx="12"/>
          </p:nvPr>
        </p:nvSpPr>
        <p:spPr/>
        <p:txBody>
          <a:bodyPr/>
          <a:lstStyle/>
          <a:p>
            <a:fld id="{10965DB5-1181-4C9C-B52A-C8C05606773E}" type="slidenum">
              <a:rPr lang="el-GR" smtClean="0"/>
              <a:pPr/>
              <a:t>‹#›</a:t>
            </a:fld>
            <a:endParaRPr lang="el-G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2">
            <a:lumMod val="50000"/>
          </a:schemeClr>
        </a:solidFill>
        <a:effectLst/>
      </p:bgPr>
    </p:bg>
    <p:spTree>
      <p:nvGrpSpPr>
        <p:cNvPr id="1" name=""/>
        <p:cNvGrpSpPr/>
        <p:nvPr/>
      </p:nvGrpSpPr>
      <p:grpSpPr>
        <a:xfrm>
          <a:off x="0" y="0"/>
          <a:ext cx="0" cy="0"/>
          <a:chOff x="0" y="0"/>
          <a:chExt cx="0" cy="0"/>
        </a:xfrm>
      </p:grpSpPr>
      <p:sp>
        <p:nvSpPr>
          <p:cNvPr id="2" name="1 - Θέση τίτλου"/>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l-GR" smtClean="0"/>
              <a:t>Kλικ για επεξεργασία του τίτλου</a:t>
            </a:r>
            <a:endParaRPr lang="el-GR"/>
          </a:p>
        </p:txBody>
      </p:sp>
      <p:sp>
        <p:nvSpPr>
          <p:cNvPr id="3" name="2 - Θέση κειμένου"/>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6EA917E-2A4E-4B10-A04C-992B4CE0E9A6}" type="datetimeFigureOut">
              <a:rPr lang="el-GR" smtClean="0"/>
              <a:pPr/>
              <a:t>2/6/2012</a:t>
            </a:fld>
            <a:endParaRPr lang="el-GR"/>
          </a:p>
        </p:txBody>
      </p:sp>
      <p:sp>
        <p:nvSpPr>
          <p:cNvPr id="5" name="4 - Θέση υποσέλιδου"/>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l-GR"/>
          </a:p>
        </p:txBody>
      </p:sp>
      <p:sp>
        <p:nvSpPr>
          <p:cNvPr id="6" name="5 - Θέση αριθμού διαφάνειας"/>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0965DB5-1181-4C9C-B52A-C8C05606773E}" type="slidenum">
              <a:rPr lang="el-GR" smtClean="0"/>
              <a:pPr/>
              <a:t>‹#›</a:t>
            </a:fld>
            <a:endParaRPr lang="el-G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ctrTitle"/>
          </p:nvPr>
        </p:nvSpPr>
        <p:spPr>
          <a:xfrm>
            <a:off x="683568" y="1052736"/>
            <a:ext cx="7772400" cy="1470025"/>
          </a:xfrm>
        </p:spPr>
        <p:txBody>
          <a:bodyPr/>
          <a:lstStyle/>
          <a:p>
            <a:r>
              <a:rPr lang="el-GR" dirty="0" smtClean="0">
                <a:solidFill>
                  <a:srgbClr val="CC3300"/>
                </a:solidFill>
              </a:rPr>
              <a:t>ΤΡΑΥΜΑ ΚΑΙ ΔΙΑΤΑΡΑΧΕΣ ΠΡΟΣΛΗΨΗΣ ΤΡΟΦΗΣ </a:t>
            </a:r>
            <a:endParaRPr lang="el-GR" dirty="0">
              <a:solidFill>
                <a:srgbClr val="CC3300"/>
              </a:solidFill>
            </a:endParaRPr>
          </a:p>
        </p:txBody>
      </p:sp>
      <p:sp>
        <p:nvSpPr>
          <p:cNvPr id="3" name="2 - Υπότιτλος"/>
          <p:cNvSpPr>
            <a:spLocks noGrp="1"/>
          </p:cNvSpPr>
          <p:nvPr>
            <p:ph type="subTitle" idx="1"/>
          </p:nvPr>
        </p:nvSpPr>
        <p:spPr>
          <a:xfrm>
            <a:off x="1331640" y="3212976"/>
            <a:ext cx="6400800" cy="1752600"/>
          </a:xfrm>
        </p:spPr>
        <p:txBody>
          <a:bodyPr>
            <a:normAutofit fontScale="25000" lnSpcReduction="20000"/>
          </a:bodyPr>
          <a:lstStyle/>
          <a:p>
            <a:r>
              <a:rPr lang="el-GR" sz="6400" dirty="0" smtClean="0">
                <a:solidFill>
                  <a:srgbClr val="FFFF00"/>
                </a:solidFill>
              </a:rPr>
              <a:t>Φώτης </a:t>
            </a:r>
            <a:r>
              <a:rPr lang="el-GR" sz="6400" dirty="0" err="1" smtClean="0">
                <a:solidFill>
                  <a:srgbClr val="FFFF00"/>
                </a:solidFill>
              </a:rPr>
              <a:t>Μωρόγιαννης</a:t>
            </a:r>
            <a:r>
              <a:rPr lang="el-GR" sz="6400" dirty="0" smtClean="0">
                <a:solidFill>
                  <a:srgbClr val="FFFF00"/>
                </a:solidFill>
              </a:rPr>
              <a:t> </a:t>
            </a:r>
          </a:p>
          <a:p>
            <a:r>
              <a:rPr lang="el-GR" sz="6400" dirty="0" smtClean="0">
                <a:solidFill>
                  <a:srgbClr val="FFFF00"/>
                </a:solidFill>
              </a:rPr>
              <a:t>Ψυχίατρος</a:t>
            </a:r>
          </a:p>
          <a:p>
            <a:r>
              <a:rPr lang="el-GR" sz="6400" dirty="0" smtClean="0">
                <a:solidFill>
                  <a:srgbClr val="FFFF00"/>
                </a:solidFill>
              </a:rPr>
              <a:t>Ψυχοθεραπευτής </a:t>
            </a:r>
            <a:r>
              <a:rPr lang="el-GR" sz="6400" dirty="0" err="1" smtClean="0">
                <a:solidFill>
                  <a:srgbClr val="FFFF00"/>
                </a:solidFill>
              </a:rPr>
              <a:t>Συμπεριφορικών</a:t>
            </a:r>
            <a:r>
              <a:rPr lang="el-GR" sz="6400" dirty="0" smtClean="0">
                <a:solidFill>
                  <a:srgbClr val="FFFF00"/>
                </a:solidFill>
              </a:rPr>
              <a:t> Διαταραχών  </a:t>
            </a:r>
          </a:p>
          <a:p>
            <a:r>
              <a:rPr lang="el-GR" sz="6400" dirty="0" smtClean="0">
                <a:solidFill>
                  <a:srgbClr val="FFFF00"/>
                </a:solidFill>
              </a:rPr>
              <a:t>Διδάκτωρ Ιατρικής Πανεπιστημίου Ιωαννίνων</a:t>
            </a:r>
          </a:p>
          <a:p>
            <a:r>
              <a:rPr lang="el-GR" sz="6400" dirty="0" smtClean="0">
                <a:solidFill>
                  <a:srgbClr val="FFFF00"/>
                </a:solidFill>
              </a:rPr>
              <a:t>Μέλος του Ευρωπαϊκού Συμβουλίου για τις Διαταραχές Πρόσληψης Τροφής (</a:t>
            </a:r>
            <a:r>
              <a:rPr lang="en-US" sz="6400" dirty="0" smtClean="0">
                <a:solidFill>
                  <a:srgbClr val="FFFF00"/>
                </a:solidFill>
              </a:rPr>
              <a:t>ECED)</a:t>
            </a:r>
            <a:r>
              <a:rPr lang="en-US" sz="8000" dirty="0" smtClean="0">
                <a:solidFill>
                  <a:srgbClr val="FFFF00"/>
                </a:solidFill>
                <a:ea typeface="Batang" pitchFamily="18" charset="-127"/>
              </a:rPr>
              <a:t/>
            </a:r>
            <a:br>
              <a:rPr lang="en-US" sz="8000" dirty="0" smtClean="0">
                <a:solidFill>
                  <a:srgbClr val="FFFF00"/>
                </a:solidFill>
                <a:ea typeface="Batang" pitchFamily="18" charset="-127"/>
              </a:rPr>
            </a:br>
            <a:r>
              <a:rPr lang="el-GR" sz="8000" dirty="0" smtClean="0">
                <a:solidFill>
                  <a:srgbClr val="FFFF00"/>
                </a:solidFill>
                <a:ea typeface="Batang" pitchFamily="18" charset="-127"/>
              </a:rPr>
              <a:t> </a:t>
            </a:r>
            <a:r>
              <a:rPr lang="el-GR" sz="6000" b="1" dirty="0" smtClean="0">
                <a:solidFill>
                  <a:srgbClr val="CC3300"/>
                </a:solidFill>
                <a:ea typeface="Batang" pitchFamily="18" charset="-127"/>
              </a:rPr>
              <a:t/>
            </a:r>
            <a:br>
              <a:rPr lang="el-GR" sz="6000" b="1" dirty="0" smtClean="0">
                <a:solidFill>
                  <a:srgbClr val="CC3300"/>
                </a:solidFill>
                <a:ea typeface="Batang" pitchFamily="18" charset="-127"/>
              </a:rPr>
            </a:br>
            <a:endParaRPr lang="el-GR" sz="6000" dirty="0" smtClean="0">
              <a:solidFill>
                <a:srgbClr val="FFFF00"/>
              </a:solidFill>
            </a:endParaRPr>
          </a:p>
          <a:p>
            <a:endParaRPr lang="el-GR" sz="2000" dirty="0"/>
          </a:p>
          <a:p>
            <a:r>
              <a:rPr lang="el-GR" sz="2000" dirty="0"/>
              <a:t> </a:t>
            </a:r>
            <a:r>
              <a:rPr lang="el-GR" sz="8000" b="1" dirty="0">
                <a:solidFill>
                  <a:srgbClr val="92D050"/>
                </a:solidFill>
              </a:rPr>
              <a:t>Πανελλήνιο Ψυχιατρικό Συνέδριο στην Πρωτοβάθμια Φροντίδα </a:t>
            </a:r>
            <a:r>
              <a:rPr lang="el-GR" sz="8000" b="1" dirty="0" smtClean="0">
                <a:solidFill>
                  <a:srgbClr val="92D050"/>
                </a:solidFill>
              </a:rPr>
              <a:t>Υγείας</a:t>
            </a:r>
          </a:p>
          <a:p>
            <a:endParaRPr lang="el-GR" sz="8000" dirty="0"/>
          </a:p>
          <a:p>
            <a:r>
              <a:rPr lang="el-GR" sz="8000" dirty="0">
                <a:solidFill>
                  <a:srgbClr val="92D050"/>
                </a:solidFill>
              </a:rPr>
              <a:t> Κυλλήνη </a:t>
            </a:r>
            <a:r>
              <a:rPr lang="el-GR" sz="8000" dirty="0" smtClean="0">
                <a:solidFill>
                  <a:srgbClr val="92D050"/>
                </a:solidFill>
              </a:rPr>
              <a:t>Ηλείας</a:t>
            </a:r>
            <a:r>
              <a:rPr lang="el-GR" sz="8000" dirty="0">
                <a:solidFill>
                  <a:srgbClr val="92D050"/>
                </a:solidFill>
              </a:rPr>
              <a:t> </a:t>
            </a:r>
            <a:r>
              <a:rPr lang="el-GR" sz="8000" dirty="0" smtClean="0">
                <a:solidFill>
                  <a:srgbClr val="92D050"/>
                </a:solidFill>
              </a:rPr>
              <a:t>  </a:t>
            </a:r>
            <a:r>
              <a:rPr lang="el-GR" sz="8000" b="1" dirty="0">
                <a:solidFill>
                  <a:srgbClr val="92D050"/>
                </a:solidFill>
              </a:rPr>
              <a:t>1-4 Ιουνίου 2012 </a:t>
            </a:r>
            <a:r>
              <a:rPr lang="el-GR" sz="8000" b="1" dirty="0" smtClean="0">
                <a:solidFill>
                  <a:srgbClr val="92D050"/>
                </a:solidFill>
              </a:rPr>
              <a:t> </a:t>
            </a:r>
            <a:r>
              <a:rPr lang="el-GR" sz="8000" dirty="0" smtClean="0">
                <a:solidFill>
                  <a:srgbClr val="92D050"/>
                </a:solidFill>
              </a:rPr>
              <a:t> </a:t>
            </a:r>
            <a:endParaRPr lang="el-GR" sz="8000" dirty="0">
              <a:solidFill>
                <a:srgbClr val="92D050"/>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n-US" i="1" dirty="0" smtClean="0">
                <a:solidFill>
                  <a:srgbClr val="FF0000"/>
                </a:solidFill>
              </a:rPr>
              <a:t>H</a:t>
            </a:r>
            <a:r>
              <a:rPr lang="el-GR" i="1" dirty="0" smtClean="0">
                <a:solidFill>
                  <a:srgbClr val="FF0000"/>
                </a:solidFill>
              </a:rPr>
              <a:t> περίπτωση της Α.Υ  </a:t>
            </a:r>
            <a:r>
              <a:rPr lang="el-GR" sz="2000" i="1" dirty="0" smtClean="0">
                <a:solidFill>
                  <a:srgbClr val="FF0000"/>
                </a:solidFill>
              </a:rPr>
              <a:t>4</a:t>
            </a:r>
            <a:endParaRPr lang="el-GR" sz="2000" dirty="0"/>
          </a:p>
        </p:txBody>
      </p:sp>
      <p:sp>
        <p:nvSpPr>
          <p:cNvPr id="3" name="2 - Θέση περιεχομένου"/>
          <p:cNvSpPr>
            <a:spLocks noGrp="1"/>
          </p:cNvSpPr>
          <p:nvPr>
            <p:ph idx="1"/>
          </p:nvPr>
        </p:nvSpPr>
        <p:spPr/>
        <p:txBody>
          <a:bodyPr>
            <a:normAutofit fontScale="92500" lnSpcReduction="10000"/>
          </a:bodyPr>
          <a:lstStyle/>
          <a:p>
            <a:pPr algn="just">
              <a:buNone/>
            </a:pPr>
            <a:r>
              <a:rPr lang="el-GR" dirty="0" smtClean="0"/>
              <a:t>   </a:t>
            </a:r>
            <a:r>
              <a:rPr lang="el-GR" i="1" dirty="0" smtClean="0">
                <a:solidFill>
                  <a:srgbClr val="FFFF00"/>
                </a:solidFill>
              </a:rPr>
              <a:t>Ποτέ κανείς δεν στρέφεται σε κάτι  που προκαλεί εθισμό, εάν είναι ικανοποιημένος από την ζωή του και όλα όσα τον </a:t>
            </a:r>
            <a:r>
              <a:rPr lang="el-GR" i="1" dirty="0" err="1" smtClean="0">
                <a:solidFill>
                  <a:srgbClr val="FFFF00"/>
                </a:solidFill>
              </a:rPr>
              <a:t>περιβάλλουν.Δεν</a:t>
            </a:r>
            <a:r>
              <a:rPr lang="el-GR" i="1" dirty="0" smtClean="0">
                <a:solidFill>
                  <a:srgbClr val="FFFF00"/>
                </a:solidFill>
              </a:rPr>
              <a:t> διαφωνώ πως υπάρχουν άνθρωποι που αντιμετωπίζουν δυσκολίες αλλά δεν αναπτύσσουν εξαρτήσεις, ίσως να είναι γενετικά πιο δυνατοί, ίσως να έχουν λιγότερες ευαισθησίες, ίσως από μικρή ηλικία να έχουν εισπράξει προσοχή και αγάπη από το άμεσο περιβάλλον τους και να μην  νιώθουν εγκατάλειψη.</a:t>
            </a:r>
            <a:endParaRPr lang="el-GR" i="1" dirty="0">
              <a:solidFill>
                <a:srgbClr val="FFFF00"/>
              </a:solidFill>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n-US" i="1" dirty="0" smtClean="0">
                <a:solidFill>
                  <a:srgbClr val="FF0000"/>
                </a:solidFill>
              </a:rPr>
              <a:t>H</a:t>
            </a:r>
            <a:r>
              <a:rPr lang="el-GR" i="1" dirty="0" smtClean="0">
                <a:solidFill>
                  <a:srgbClr val="FF0000"/>
                </a:solidFill>
              </a:rPr>
              <a:t> περίπτωση της Α.Υ     </a:t>
            </a:r>
            <a:r>
              <a:rPr lang="el-GR" sz="2000" i="1" dirty="0" smtClean="0">
                <a:solidFill>
                  <a:srgbClr val="FF0000"/>
                </a:solidFill>
              </a:rPr>
              <a:t>5</a:t>
            </a:r>
            <a:endParaRPr lang="el-GR" sz="2000" dirty="0"/>
          </a:p>
        </p:txBody>
      </p:sp>
      <p:sp>
        <p:nvSpPr>
          <p:cNvPr id="3" name="2 - Θέση περιεχομένου"/>
          <p:cNvSpPr>
            <a:spLocks noGrp="1"/>
          </p:cNvSpPr>
          <p:nvPr>
            <p:ph idx="1"/>
          </p:nvPr>
        </p:nvSpPr>
        <p:spPr/>
        <p:txBody>
          <a:bodyPr>
            <a:normAutofit fontScale="92500" lnSpcReduction="10000"/>
          </a:bodyPr>
          <a:lstStyle/>
          <a:p>
            <a:pPr algn="just">
              <a:buNone/>
            </a:pPr>
            <a:r>
              <a:rPr lang="el-GR" i="1" dirty="0" smtClean="0"/>
              <a:t>     </a:t>
            </a:r>
            <a:r>
              <a:rPr lang="el-GR" i="1" dirty="0" smtClean="0">
                <a:solidFill>
                  <a:srgbClr val="FFFF00"/>
                </a:solidFill>
              </a:rPr>
              <a:t>Συνήθως  το παιδί εισπράττει την περισσότερη αγάπη από την μητέρα του, ειδικά στα πρώτα χρόνια της ζωής </a:t>
            </a:r>
            <a:r>
              <a:rPr lang="el-GR" i="1" dirty="0" err="1" smtClean="0">
                <a:solidFill>
                  <a:srgbClr val="FFFF00"/>
                </a:solidFill>
              </a:rPr>
              <a:t>του.Η</a:t>
            </a:r>
            <a:r>
              <a:rPr lang="el-GR" i="1" dirty="0" smtClean="0">
                <a:solidFill>
                  <a:srgbClr val="FFFF00"/>
                </a:solidFill>
              </a:rPr>
              <a:t> μητέρα, φροντίζει το παιδί,   αντανακλά τις επιθυμίες του καλύπτει τις συναισθηματικές του ανάγκες, θέτει όρια, δημιουργώντας έτσι ένα ισχυρό </a:t>
            </a:r>
            <a:r>
              <a:rPr lang="el-GR" i="1" dirty="0" err="1" smtClean="0">
                <a:solidFill>
                  <a:srgbClr val="FFFF00"/>
                </a:solidFill>
              </a:rPr>
              <a:t>εγώ.Δυστυχώς</a:t>
            </a:r>
            <a:r>
              <a:rPr lang="el-GR" i="1" dirty="0" smtClean="0">
                <a:solidFill>
                  <a:srgbClr val="FFFF00"/>
                </a:solidFill>
              </a:rPr>
              <a:t> όμως, οι γονείς, φέρουν και εκείνοι τα δικά τους τραύματα που πολλές φορές τους καθιστούν μη επαρκείς για να προφυλάξουν τα παιδιά από τις παγίδες του ίδιου τους του εαυτού.</a:t>
            </a:r>
            <a:endParaRPr lang="el-GR" i="1" dirty="0">
              <a:solidFill>
                <a:srgbClr val="FFFF00"/>
              </a:solidFill>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n-US" i="1" dirty="0" smtClean="0">
                <a:solidFill>
                  <a:srgbClr val="FF0000"/>
                </a:solidFill>
              </a:rPr>
              <a:t>H</a:t>
            </a:r>
            <a:r>
              <a:rPr lang="el-GR" i="1" dirty="0" smtClean="0">
                <a:solidFill>
                  <a:srgbClr val="FF0000"/>
                </a:solidFill>
              </a:rPr>
              <a:t> περίπτωση της Α.Υ </a:t>
            </a:r>
            <a:r>
              <a:rPr lang="el-GR" sz="2000" i="1" dirty="0" smtClean="0">
                <a:solidFill>
                  <a:srgbClr val="FF0000"/>
                </a:solidFill>
              </a:rPr>
              <a:t>6</a:t>
            </a:r>
            <a:endParaRPr lang="el-GR" sz="2000" dirty="0"/>
          </a:p>
        </p:txBody>
      </p:sp>
      <p:sp>
        <p:nvSpPr>
          <p:cNvPr id="3" name="2 - Θέση περιεχομένου"/>
          <p:cNvSpPr>
            <a:spLocks noGrp="1"/>
          </p:cNvSpPr>
          <p:nvPr>
            <p:ph idx="1"/>
          </p:nvPr>
        </p:nvSpPr>
        <p:spPr>
          <a:xfrm>
            <a:off x="467544" y="1268760"/>
            <a:ext cx="8229600" cy="4525963"/>
          </a:xfrm>
        </p:spPr>
        <p:txBody>
          <a:bodyPr>
            <a:normAutofit fontScale="77500" lnSpcReduction="20000"/>
          </a:bodyPr>
          <a:lstStyle/>
          <a:p>
            <a:pPr algn="just">
              <a:buNone/>
            </a:pPr>
            <a:r>
              <a:rPr lang="el-GR" dirty="0" smtClean="0"/>
              <a:t>      </a:t>
            </a:r>
            <a:r>
              <a:rPr lang="el-GR" sz="2800" i="1" dirty="0" smtClean="0">
                <a:solidFill>
                  <a:srgbClr val="FFFF00"/>
                </a:solidFill>
              </a:rPr>
              <a:t>Η μητέρα μου είναι παιδί του </a:t>
            </a:r>
            <a:r>
              <a:rPr lang="el-GR" sz="2800" i="1" dirty="0" err="1" smtClean="0">
                <a:solidFill>
                  <a:srgbClr val="FFFF00"/>
                </a:solidFill>
              </a:rPr>
              <a:t>παιδομαζώματος.Προέρχεται</a:t>
            </a:r>
            <a:r>
              <a:rPr lang="el-GR" sz="2800" i="1" dirty="0" smtClean="0">
                <a:solidFill>
                  <a:srgbClr val="FFFF00"/>
                </a:solidFill>
              </a:rPr>
              <a:t>  από ορεινό χωριό  , η οικογένειά της ήταν ευκατάστατη για την εποχή εκείνη καθώς η ίδια αναφέρει ότι πολύ συχνά ο πατέρας της και ο παππούς της ταξίδευαν σε Αμερική, Κωνσταντινούπολη και παραδουνάβιες ηγεμονίες. Η οικογένεια ήταν εκτενής, εφόσον ζούσαν και άλλα μέλη εκτός από την πυρηνική της μορφή και ετοιμαζόταν πριν  τον πόλεμο να φύγουν  στην Αμερική για να μεγαλώσουν όλα τα παιδιά σε ένα καλύτερο μέρος. Η μητέρα μου αναφέρει ένα πολύ δραστήριο δίκτυο κοινωνικών επαφών  στο σπίτι, εφόσον ανήκε στα αρχοντικά της εποχής.</a:t>
            </a:r>
          </a:p>
          <a:p>
            <a:pPr algn="just">
              <a:buNone/>
            </a:pPr>
            <a:r>
              <a:rPr lang="el-GR" sz="2800" i="1" dirty="0" smtClean="0">
                <a:solidFill>
                  <a:srgbClr val="FFFF00"/>
                </a:solidFill>
              </a:rPr>
              <a:t>        Όταν η μητέρα μου ήταν 7 χρόνων, ο πατέρας της πέθανε  από μηνιγγίτιδα  σε νεαρή ηλικία, 33 </a:t>
            </a:r>
            <a:r>
              <a:rPr lang="el-GR" sz="2800" i="1" dirty="0" err="1" smtClean="0">
                <a:solidFill>
                  <a:srgbClr val="FFFF00"/>
                </a:solidFill>
              </a:rPr>
              <a:t>ετών.Η</a:t>
            </a:r>
            <a:r>
              <a:rPr lang="el-GR" sz="2800" i="1" dirty="0" smtClean="0">
                <a:solidFill>
                  <a:srgbClr val="FFFF00"/>
                </a:solidFill>
              </a:rPr>
              <a:t> γιαγιά μου μένει μόνη της με τέσσερα  παιδιά (3 κορίτσια, ένα αγόρι) , έγκυος στον 7 μήνα για το πέμπτο παιδί, ένα κορίτσι  και δυο ηλικιωμένους να αναλάβει τα ηνία του σπιτιού και των άλλων δραστηριοτήτων.</a:t>
            </a:r>
          </a:p>
          <a:p>
            <a:pPr algn="just">
              <a:buNone/>
            </a:pPr>
            <a:endParaRPr lang="el-GR" i="1"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n-US" i="1" dirty="0" smtClean="0">
                <a:solidFill>
                  <a:srgbClr val="FF0000"/>
                </a:solidFill>
              </a:rPr>
              <a:t>H</a:t>
            </a:r>
            <a:r>
              <a:rPr lang="el-GR" i="1" dirty="0" smtClean="0">
                <a:solidFill>
                  <a:srgbClr val="FF0000"/>
                </a:solidFill>
              </a:rPr>
              <a:t> περίπτωση της Α.Υ  </a:t>
            </a:r>
            <a:r>
              <a:rPr lang="el-GR" sz="2000" i="1" dirty="0" smtClean="0">
                <a:solidFill>
                  <a:srgbClr val="FF0000"/>
                </a:solidFill>
              </a:rPr>
              <a:t>7</a:t>
            </a:r>
            <a:endParaRPr lang="el-GR" sz="2000" dirty="0"/>
          </a:p>
        </p:txBody>
      </p:sp>
      <p:sp>
        <p:nvSpPr>
          <p:cNvPr id="3" name="2 - Θέση περιεχομένου"/>
          <p:cNvSpPr>
            <a:spLocks noGrp="1"/>
          </p:cNvSpPr>
          <p:nvPr>
            <p:ph idx="1"/>
          </p:nvPr>
        </p:nvSpPr>
        <p:spPr/>
        <p:txBody>
          <a:bodyPr>
            <a:normAutofit fontScale="77500" lnSpcReduction="20000"/>
          </a:bodyPr>
          <a:lstStyle/>
          <a:p>
            <a:pPr algn="just">
              <a:buNone/>
            </a:pPr>
            <a:r>
              <a:rPr lang="el-GR" dirty="0" smtClean="0"/>
              <a:t>    </a:t>
            </a:r>
            <a:r>
              <a:rPr lang="el-GR" sz="3000" i="1" dirty="0" smtClean="0">
                <a:solidFill>
                  <a:srgbClr val="FFFF00"/>
                </a:solidFill>
              </a:rPr>
              <a:t>Ακολουθεί ο πόλεμος, ο εμφύλιος και το παιδομάζωμα στην Ουγγαρία για 8 χρόνια. Απώλεια της πατρικής φιγούρας και του προστάτη της οικογένειας, πένθος, θλίψη,  ξερίζωμα από την πατρική γη, απάνθρωπες  συνθήκες διαβίωσης, εξάσκηση βίας από τους εξουσιαστές,   αβεβαιότητα,  φτώχεια, καχυποψία, φόβος εξαιτίας των  </a:t>
            </a:r>
            <a:r>
              <a:rPr lang="el-GR" sz="3000" i="1" dirty="0" err="1" smtClean="0">
                <a:solidFill>
                  <a:srgbClr val="FFFF00"/>
                </a:solidFill>
              </a:rPr>
              <a:t>αυτόχθονων</a:t>
            </a:r>
            <a:r>
              <a:rPr lang="el-GR" sz="3000" i="1" dirty="0" smtClean="0">
                <a:solidFill>
                  <a:srgbClr val="FFFF00"/>
                </a:solidFill>
              </a:rPr>
              <a:t> κατοίκων, επιστροφή στην πατρίδα, ερημιά,  εγκατάλειψη,   έλλειψη κοινωνικού κράτους και φροντίδας για τα ορφανά του πολέμου και τις χήρες, κοινωνικός περιορισμός, ( μόνες γυναίκες, σπίτι βομβαρδισμένο, ανύπαρκτοι πόροι,  χωρίς ανδρική παρουσία,  χωρίς δυνατότητα εκπαίδευσης, χωρίς  κοινωνικές επαφές, χωρίς  συμμετοχή σε γλέντια, χωρίς  εκδηλώσεις, χωρίς διέξοδο). </a:t>
            </a:r>
            <a:endParaRPr lang="el-GR" sz="3000" i="1" dirty="0">
              <a:solidFill>
                <a:srgbClr val="FFFF00"/>
              </a:solidFill>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n-US" i="1" dirty="0" smtClean="0">
                <a:solidFill>
                  <a:srgbClr val="FF0000"/>
                </a:solidFill>
              </a:rPr>
              <a:t>H</a:t>
            </a:r>
            <a:r>
              <a:rPr lang="el-GR" i="1" dirty="0" smtClean="0">
                <a:solidFill>
                  <a:srgbClr val="FF0000"/>
                </a:solidFill>
              </a:rPr>
              <a:t> περίπτωση της Α.Υ  </a:t>
            </a:r>
            <a:r>
              <a:rPr lang="el-GR" sz="2000" i="1" dirty="0" smtClean="0">
                <a:solidFill>
                  <a:srgbClr val="FF0000"/>
                </a:solidFill>
              </a:rPr>
              <a:t>8</a:t>
            </a:r>
            <a:endParaRPr lang="el-GR" sz="2000" dirty="0"/>
          </a:p>
        </p:txBody>
      </p:sp>
      <p:sp>
        <p:nvSpPr>
          <p:cNvPr id="3" name="2 - Θέση περιεχομένου"/>
          <p:cNvSpPr>
            <a:spLocks noGrp="1"/>
          </p:cNvSpPr>
          <p:nvPr>
            <p:ph idx="1"/>
          </p:nvPr>
        </p:nvSpPr>
        <p:spPr/>
        <p:txBody>
          <a:bodyPr>
            <a:normAutofit/>
          </a:bodyPr>
          <a:lstStyle/>
          <a:p>
            <a:pPr algn="just">
              <a:buNone/>
            </a:pPr>
            <a:r>
              <a:rPr lang="el-GR" dirty="0" smtClean="0"/>
              <a:t>    </a:t>
            </a:r>
            <a:r>
              <a:rPr lang="el-GR" sz="2800" i="1" dirty="0" smtClean="0">
                <a:solidFill>
                  <a:srgbClr val="FFFF00"/>
                </a:solidFill>
              </a:rPr>
              <a:t>Ακολουθεί μετά  από χρόνια ο γάμος με τον πατέρα μου και η μετανάστευση για 15 χρόνια στην Αμερική, όπου σπάει η κοινωνική απομόνωση, αλλά υπάρχει  η έλλειψη του συγγενικού δικτύου, αδελφές,  </a:t>
            </a:r>
            <a:r>
              <a:rPr lang="el-GR" sz="2800" i="1" dirty="0" err="1" smtClean="0">
                <a:solidFill>
                  <a:srgbClr val="FFFF00"/>
                </a:solidFill>
              </a:rPr>
              <a:t>μητέρα.Η</a:t>
            </a:r>
            <a:r>
              <a:rPr lang="el-GR" sz="2800" i="1" dirty="0" smtClean="0">
                <a:solidFill>
                  <a:srgbClr val="FFFF00"/>
                </a:solidFill>
              </a:rPr>
              <a:t> επιστροφή στην Ελλάδα, με την απόκτηση του αδελφού μου, δυσκολεύει την κατάσταση εφόσον η μετάβαση γίνεται από μια αναπτυγμένη χώρα σε μια χώρα που προσπαθεί να βρει την θέση της στον Δυτικό κόσμο.</a:t>
            </a:r>
            <a:endParaRPr lang="el-GR" sz="2800" i="1" dirty="0">
              <a:solidFill>
                <a:srgbClr val="FFFF00"/>
              </a:solidFill>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n-US" i="1" dirty="0" smtClean="0">
                <a:solidFill>
                  <a:srgbClr val="FF0000"/>
                </a:solidFill>
              </a:rPr>
              <a:t>H</a:t>
            </a:r>
            <a:r>
              <a:rPr lang="el-GR" i="1" dirty="0" smtClean="0">
                <a:solidFill>
                  <a:srgbClr val="FF0000"/>
                </a:solidFill>
              </a:rPr>
              <a:t> περίπτωση της Α.Υ </a:t>
            </a:r>
            <a:r>
              <a:rPr lang="el-GR" sz="2000" i="1" dirty="0" smtClean="0">
                <a:solidFill>
                  <a:srgbClr val="FF0000"/>
                </a:solidFill>
              </a:rPr>
              <a:t>9</a:t>
            </a:r>
            <a:endParaRPr lang="el-GR" sz="2000" dirty="0"/>
          </a:p>
        </p:txBody>
      </p:sp>
      <p:sp>
        <p:nvSpPr>
          <p:cNvPr id="3" name="2 - Θέση περιεχομένου"/>
          <p:cNvSpPr>
            <a:spLocks noGrp="1"/>
          </p:cNvSpPr>
          <p:nvPr>
            <p:ph idx="1"/>
          </p:nvPr>
        </p:nvSpPr>
        <p:spPr/>
        <p:txBody>
          <a:bodyPr>
            <a:normAutofit lnSpcReduction="10000"/>
          </a:bodyPr>
          <a:lstStyle/>
          <a:p>
            <a:pPr algn="just">
              <a:buNone/>
            </a:pPr>
            <a:r>
              <a:rPr lang="el-GR" dirty="0" smtClean="0">
                <a:solidFill>
                  <a:srgbClr val="FFFF00"/>
                </a:solidFill>
              </a:rPr>
              <a:t>     </a:t>
            </a:r>
            <a:r>
              <a:rPr lang="el-GR" i="1" dirty="0" smtClean="0">
                <a:solidFill>
                  <a:srgbClr val="FFFF00"/>
                </a:solidFill>
              </a:rPr>
              <a:t>Η επιστροφή στα πάτρια εδάφη συνοδεύτηκε από την γέννησή μου,  από την απώλεια της  γιαγιάς μου και την φροντίδα της υπερήλικης προγιαγιάς μου, όταν ήμουν 6 </a:t>
            </a:r>
            <a:r>
              <a:rPr lang="el-GR" i="1" dirty="0" err="1" smtClean="0">
                <a:solidFill>
                  <a:srgbClr val="FFFF00"/>
                </a:solidFill>
              </a:rPr>
              <a:t>μηνών.Η</a:t>
            </a:r>
            <a:r>
              <a:rPr lang="el-GR" i="1" dirty="0" smtClean="0">
                <a:solidFill>
                  <a:srgbClr val="FFFF00"/>
                </a:solidFill>
              </a:rPr>
              <a:t>  μητέρα μου,  μου λέει πως πολλές φορές με έπαιρνε μαζί της στο σπίτι της </a:t>
            </a:r>
            <a:r>
              <a:rPr lang="el-GR" i="1" dirty="0" err="1" smtClean="0">
                <a:solidFill>
                  <a:srgbClr val="FFFF00"/>
                </a:solidFill>
              </a:rPr>
              <a:t>προγιαγάς</a:t>
            </a:r>
            <a:r>
              <a:rPr lang="el-GR" i="1" dirty="0" smtClean="0">
                <a:solidFill>
                  <a:srgbClr val="FFFF00"/>
                </a:solidFill>
              </a:rPr>
              <a:t>, διαταράσσοντας τον ύπνο και τις φυσιολογικές ώρες του φαγητού μου, εμποδίζοντας με να κοιμηθώ  το μεσημέρι για να κοιμηθώ κατά την διάρκεια της νύχτας</a:t>
            </a:r>
            <a:r>
              <a:rPr lang="el-GR" dirty="0" smtClean="0"/>
              <a:t>.</a:t>
            </a:r>
            <a:endParaRPr lang="el-GR"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n-US" i="1" dirty="0" smtClean="0">
                <a:solidFill>
                  <a:srgbClr val="FF0000"/>
                </a:solidFill>
              </a:rPr>
              <a:t>H</a:t>
            </a:r>
            <a:r>
              <a:rPr lang="el-GR" i="1" dirty="0" smtClean="0">
                <a:solidFill>
                  <a:srgbClr val="FF0000"/>
                </a:solidFill>
              </a:rPr>
              <a:t> περίπτωση της Α.Υ </a:t>
            </a:r>
            <a:r>
              <a:rPr lang="el-GR" sz="2000" i="1" dirty="0" smtClean="0">
                <a:solidFill>
                  <a:srgbClr val="FF0000"/>
                </a:solidFill>
              </a:rPr>
              <a:t>10</a:t>
            </a:r>
            <a:endParaRPr lang="el-GR" sz="2000" dirty="0"/>
          </a:p>
        </p:txBody>
      </p:sp>
      <p:sp>
        <p:nvSpPr>
          <p:cNvPr id="3" name="2 - Θέση περιεχομένου"/>
          <p:cNvSpPr>
            <a:spLocks noGrp="1"/>
          </p:cNvSpPr>
          <p:nvPr>
            <p:ph idx="1"/>
          </p:nvPr>
        </p:nvSpPr>
        <p:spPr>
          <a:xfrm>
            <a:off x="467544" y="1484784"/>
            <a:ext cx="8229600" cy="4525963"/>
          </a:xfrm>
        </p:spPr>
        <p:txBody>
          <a:bodyPr>
            <a:normAutofit fontScale="55000" lnSpcReduction="20000"/>
          </a:bodyPr>
          <a:lstStyle/>
          <a:p>
            <a:pPr algn="just">
              <a:buNone/>
            </a:pPr>
            <a:r>
              <a:rPr lang="el-GR" i="1" dirty="0" smtClean="0"/>
              <a:t>      </a:t>
            </a:r>
            <a:r>
              <a:rPr lang="el-GR" i="1" dirty="0" smtClean="0">
                <a:solidFill>
                  <a:srgbClr val="FFFF00"/>
                </a:solidFill>
              </a:rPr>
              <a:t>Κατά την παιδική μου ηλικία, θυμάμαι ότι η μητέρα μου ήταν  πάντα απασχολημένη με το να φροντίζει τις αδελφές της, που αν και παντρεμένες είχαν προβλήματα, νοιαζόταν κυρίως για την γνώμη των άλλων και για τα προβλήματα τους.</a:t>
            </a:r>
          </a:p>
          <a:p>
            <a:pPr algn="just">
              <a:buNone/>
            </a:pPr>
            <a:r>
              <a:rPr lang="el-GR" i="1" dirty="0">
                <a:solidFill>
                  <a:srgbClr val="FFFF00"/>
                </a:solidFill>
              </a:rPr>
              <a:t> </a:t>
            </a:r>
            <a:r>
              <a:rPr lang="el-GR" i="1" dirty="0" smtClean="0">
                <a:solidFill>
                  <a:srgbClr val="FFFF00"/>
                </a:solidFill>
              </a:rPr>
              <a:t>             Κοινωνικές εκδηλώσεις, συναναστροφές με άλλους γονείς, παιδικά </a:t>
            </a:r>
            <a:r>
              <a:rPr lang="el-GR" i="1" dirty="0" err="1" smtClean="0">
                <a:solidFill>
                  <a:srgbClr val="FFFF00"/>
                </a:solidFill>
              </a:rPr>
              <a:t>πάρτυ</a:t>
            </a:r>
            <a:r>
              <a:rPr lang="el-GR" i="1" dirty="0" smtClean="0">
                <a:solidFill>
                  <a:srgbClr val="FFFF00"/>
                </a:solidFill>
              </a:rPr>
              <a:t> , γενέθλια με άλλα παιδιά, εξόδους  για φαγητό, εκδρομές, πολιτιστικές εκδηλώσεις, χόμπι  ήταν ανύπαρκτα από την παιδική μου </a:t>
            </a:r>
            <a:r>
              <a:rPr lang="el-GR" i="1" dirty="0" err="1" smtClean="0">
                <a:solidFill>
                  <a:srgbClr val="FFFF00"/>
                </a:solidFill>
              </a:rPr>
              <a:t>ηλικία.Η</a:t>
            </a:r>
            <a:r>
              <a:rPr lang="el-GR" i="1" dirty="0" smtClean="0">
                <a:solidFill>
                  <a:srgbClr val="FFFF00"/>
                </a:solidFill>
              </a:rPr>
              <a:t> ίδια λόγω πένθους ,  λόγω πολέμου , λόγω  παιδομαζώματος, δεν τα είχε ως βίωμα, δεν θεωρούσε απαραίτητο να τα κάνει για εμένα, θεωρούσε ότι είναι υπερβολή, κούραση και κόπος, άλλωστε πάντα θα είχε κάποιο πένθος, ή  ασθένεια για  να προσκολληθεί και  να τα </a:t>
            </a:r>
            <a:r>
              <a:rPr lang="el-GR" i="1" dirty="0" err="1" smtClean="0">
                <a:solidFill>
                  <a:srgbClr val="FFFF00"/>
                </a:solidFill>
              </a:rPr>
              <a:t>αποφύγει.Οι</a:t>
            </a:r>
            <a:r>
              <a:rPr lang="el-GR" i="1" dirty="0" smtClean="0">
                <a:solidFill>
                  <a:srgbClr val="FFFF00"/>
                </a:solidFill>
              </a:rPr>
              <a:t> περισσότεροι από εμάς, ψάχνουμε να βρούμε κάτι ευχάριστο για αντιπερισπασμό στις δύσκολες στιγμές η μητέρα μου δεν ήθελε να τις αποφύγει, ίσως επειδή της ήταν οικείο το περιβάλλον και  ένιωθε  γνώριμα  μέσα στη θλίψη.</a:t>
            </a:r>
          </a:p>
          <a:p>
            <a:pPr algn="just">
              <a:buNone/>
            </a:pPr>
            <a:r>
              <a:rPr lang="el-GR" i="1" dirty="0">
                <a:solidFill>
                  <a:srgbClr val="FFFF00"/>
                </a:solidFill>
              </a:rPr>
              <a:t> </a:t>
            </a:r>
            <a:r>
              <a:rPr lang="el-GR" i="1" dirty="0" smtClean="0">
                <a:solidFill>
                  <a:srgbClr val="FFFF00"/>
                </a:solidFill>
              </a:rPr>
              <a:t>      Όταν ζητούσα να ασχοληθώ με κάποιο ενδιαφέρον, η μητέρα μου πάντα φώναζε( ειλικρινά ας μου απαντήσει κάποιος γιατί…), ο πατέρας μου αδιαφορούσε, η έλεγε ότι είναι άχρηστο και δεν ωφέλει κάπου.</a:t>
            </a:r>
            <a:endParaRPr lang="el-GR" i="1" dirty="0">
              <a:solidFill>
                <a:srgbClr val="FFFF00"/>
              </a:solidFill>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n-US" i="1" dirty="0" smtClean="0">
                <a:solidFill>
                  <a:srgbClr val="FF0000"/>
                </a:solidFill>
              </a:rPr>
              <a:t>H</a:t>
            </a:r>
            <a:r>
              <a:rPr lang="el-GR" i="1" dirty="0" smtClean="0">
                <a:solidFill>
                  <a:srgbClr val="FF0000"/>
                </a:solidFill>
              </a:rPr>
              <a:t> περίπτωση της Α.Υ  </a:t>
            </a:r>
            <a:r>
              <a:rPr lang="el-GR" sz="2000" i="1" dirty="0" smtClean="0">
                <a:solidFill>
                  <a:srgbClr val="FF0000"/>
                </a:solidFill>
              </a:rPr>
              <a:t>11</a:t>
            </a:r>
            <a:endParaRPr lang="el-GR" sz="2000" dirty="0"/>
          </a:p>
        </p:txBody>
      </p:sp>
      <p:sp>
        <p:nvSpPr>
          <p:cNvPr id="3" name="2 - Θέση περιεχομένου"/>
          <p:cNvSpPr>
            <a:spLocks noGrp="1"/>
          </p:cNvSpPr>
          <p:nvPr>
            <p:ph idx="1"/>
          </p:nvPr>
        </p:nvSpPr>
        <p:spPr>
          <a:xfrm>
            <a:off x="611560" y="1268760"/>
            <a:ext cx="8229600" cy="4525963"/>
          </a:xfrm>
        </p:spPr>
        <p:txBody>
          <a:bodyPr>
            <a:normAutofit lnSpcReduction="10000"/>
          </a:bodyPr>
          <a:lstStyle/>
          <a:p>
            <a:pPr algn="just">
              <a:buNone/>
            </a:pPr>
            <a:r>
              <a:rPr lang="el-GR" dirty="0" smtClean="0"/>
              <a:t>   </a:t>
            </a:r>
            <a:r>
              <a:rPr lang="el-GR" i="1" dirty="0" smtClean="0">
                <a:solidFill>
                  <a:srgbClr val="FFFF00"/>
                </a:solidFill>
              </a:rPr>
              <a:t>Η μητέρα μου πάντα μου φώναζε, πάντα με συνέκρινε με  άλλα κορίτσια που θεωρούσε πιο ήσυχα, πιο αδύνατα,  πιο υπάκουα στους γονείς τους (η δική μου ανυπακοή ήταν ένας τρόπος για να δηλώσω την ύπαρξη μου, ένας τρόπος για να της πω, είμαι εδώ και θέλω να με προσέξεις, να με φροντίσεις να με καθησυχάσεις, να μην μου φωνάξεις εάν σπάσω  κάτι, εάν  έχω κάποια αποτυχία, δεν θέλω να με αγαπάς με προϋποθέσεις.</a:t>
            </a:r>
            <a:endParaRPr lang="el-GR" i="1" dirty="0">
              <a:solidFill>
                <a:srgbClr val="FFFF00"/>
              </a:solidFill>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n-US" i="1" dirty="0" smtClean="0">
                <a:solidFill>
                  <a:srgbClr val="FF0000"/>
                </a:solidFill>
              </a:rPr>
              <a:t>H</a:t>
            </a:r>
            <a:r>
              <a:rPr lang="el-GR" i="1" dirty="0" smtClean="0">
                <a:solidFill>
                  <a:srgbClr val="FF0000"/>
                </a:solidFill>
              </a:rPr>
              <a:t> περίπτωση της Α.Υ </a:t>
            </a:r>
            <a:r>
              <a:rPr lang="el-GR" sz="2000" i="1" dirty="0" smtClean="0">
                <a:solidFill>
                  <a:srgbClr val="FF0000"/>
                </a:solidFill>
              </a:rPr>
              <a:t>12</a:t>
            </a:r>
            <a:endParaRPr lang="el-GR" sz="2000" dirty="0"/>
          </a:p>
        </p:txBody>
      </p:sp>
      <p:sp>
        <p:nvSpPr>
          <p:cNvPr id="3" name="2 - Θέση περιεχομένου"/>
          <p:cNvSpPr>
            <a:spLocks noGrp="1"/>
          </p:cNvSpPr>
          <p:nvPr>
            <p:ph idx="1"/>
          </p:nvPr>
        </p:nvSpPr>
        <p:spPr>
          <a:xfrm>
            <a:off x="467544" y="1484784"/>
            <a:ext cx="8229600" cy="4525963"/>
          </a:xfrm>
        </p:spPr>
        <p:txBody>
          <a:bodyPr>
            <a:normAutofit fontScale="92500" lnSpcReduction="20000"/>
          </a:bodyPr>
          <a:lstStyle/>
          <a:p>
            <a:pPr algn="just">
              <a:buNone/>
            </a:pPr>
            <a:r>
              <a:rPr lang="el-GR" dirty="0" smtClean="0"/>
              <a:t>   </a:t>
            </a:r>
            <a:r>
              <a:rPr lang="el-GR" i="1" dirty="0" smtClean="0">
                <a:solidFill>
                  <a:srgbClr val="FFFF00"/>
                </a:solidFill>
              </a:rPr>
              <a:t>Νομίζω ότι το δικό της τραύμα την έκανε να μην απολαμβάνει την ζωή, , να μην  είναι παρούσα σε  όλες τις εκδηλώσεις της ζωής, έδινε έμφαση μόνο στα άσχημα  συμβάντα τα οποία ήθελε με κάποιο τρόπο να διαιωνίζει ; (φορούσε μαύρα για μακρινούς συγγενείς για μεγάλο χρονικό διάστημα), αντιθέτως οι χαρούμενες στιγμές δε την άγγιζαν, γλιστρούσαν από πάνω της.</a:t>
            </a:r>
          </a:p>
          <a:p>
            <a:pPr algn="just">
              <a:buNone/>
            </a:pPr>
            <a:r>
              <a:rPr lang="el-GR" i="1" dirty="0" smtClean="0">
                <a:solidFill>
                  <a:srgbClr val="FFFF00"/>
                </a:solidFill>
              </a:rPr>
              <a:t>    Φοβόταν πάντα ότι κάτι κακό θα συμβεί, δεν ήθελε  τραγούδια, δεν θυμάμαι την μαμά μου να χορεύει , να διασκεδάζει ή  να τραγουδάει.</a:t>
            </a:r>
            <a:endParaRPr lang="el-GR" i="1" dirty="0">
              <a:solidFill>
                <a:srgbClr val="FFFF00"/>
              </a:solidFill>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n-US" i="1" dirty="0" smtClean="0">
                <a:solidFill>
                  <a:srgbClr val="FF0000"/>
                </a:solidFill>
              </a:rPr>
              <a:t>H</a:t>
            </a:r>
            <a:r>
              <a:rPr lang="el-GR" i="1" dirty="0" smtClean="0">
                <a:solidFill>
                  <a:srgbClr val="FF0000"/>
                </a:solidFill>
              </a:rPr>
              <a:t> περίπτωση της Α.Υ  </a:t>
            </a:r>
            <a:r>
              <a:rPr lang="el-GR" sz="2000" i="1" dirty="0" smtClean="0">
                <a:solidFill>
                  <a:srgbClr val="FF0000"/>
                </a:solidFill>
              </a:rPr>
              <a:t>13</a:t>
            </a:r>
            <a:endParaRPr lang="el-GR" sz="2000" dirty="0"/>
          </a:p>
        </p:txBody>
      </p:sp>
      <p:sp>
        <p:nvSpPr>
          <p:cNvPr id="3" name="2 - Θέση περιεχομένου"/>
          <p:cNvSpPr>
            <a:spLocks noGrp="1"/>
          </p:cNvSpPr>
          <p:nvPr>
            <p:ph idx="1"/>
          </p:nvPr>
        </p:nvSpPr>
        <p:spPr>
          <a:xfrm>
            <a:off x="395536" y="1340768"/>
            <a:ext cx="8229600" cy="4525963"/>
          </a:xfrm>
        </p:spPr>
        <p:txBody>
          <a:bodyPr>
            <a:normAutofit fontScale="85000" lnSpcReduction="10000"/>
          </a:bodyPr>
          <a:lstStyle/>
          <a:p>
            <a:pPr algn="just">
              <a:buNone/>
            </a:pPr>
            <a:r>
              <a:rPr lang="el-GR" dirty="0" smtClean="0"/>
              <a:t>    </a:t>
            </a:r>
            <a:r>
              <a:rPr lang="el-GR" i="1" dirty="0" smtClean="0">
                <a:solidFill>
                  <a:srgbClr val="FFFF00"/>
                </a:solidFill>
              </a:rPr>
              <a:t>Για ένα διάστημα στην </a:t>
            </a:r>
            <a:r>
              <a:rPr lang="el-GR" i="1" dirty="0" err="1" smtClean="0">
                <a:solidFill>
                  <a:srgbClr val="FFFF00"/>
                </a:solidFill>
              </a:rPr>
              <a:t>προεφηβεία</a:t>
            </a:r>
            <a:r>
              <a:rPr lang="el-GR" i="1" dirty="0" smtClean="0">
                <a:solidFill>
                  <a:srgbClr val="FFFF00"/>
                </a:solidFill>
              </a:rPr>
              <a:t> ο αδελφός μου τον οποίο είχα πολύ καλή σχέση  και ο πατέρας μου( στον οποίο ήμουν και είμαι προσκολλημένη)  έφυγαν στο εξωτερικό για δουλειά, έμεινα μόνη απελπισμένη, φοβισμένη, δεν μπορώ να ανασύρω τις λεπτομέρειες εκείνης της περιόδου, ίσως με προστατεύει ο μηχανισμός της </a:t>
            </a:r>
            <a:r>
              <a:rPr lang="el-GR" i="1" dirty="0" err="1" smtClean="0">
                <a:solidFill>
                  <a:srgbClr val="FFFF00"/>
                </a:solidFill>
              </a:rPr>
              <a:t>απώθησης.Το</a:t>
            </a:r>
            <a:r>
              <a:rPr lang="el-GR" i="1" dirty="0" smtClean="0">
                <a:solidFill>
                  <a:srgbClr val="FFFF00"/>
                </a:solidFill>
              </a:rPr>
              <a:t> μόνο που θυμάμαι ήταν ότι προσπαθούσα να μην κάνω κάτι που θα την εκνευρίσει, γιατί φαινόταν να υποφέρει από την απουσία ξανά της ανδρικής παρουσίας</a:t>
            </a:r>
            <a:r>
              <a:rPr lang="el-GR" i="1" dirty="0" smtClean="0"/>
              <a:t>.</a:t>
            </a:r>
          </a:p>
          <a:p>
            <a:pPr algn="just">
              <a:buNone/>
            </a:pPr>
            <a:r>
              <a:rPr lang="el-GR" i="1" dirty="0" smtClean="0"/>
              <a:t>     </a:t>
            </a:r>
            <a:endParaRPr lang="el-GR" i="1"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539552" y="0"/>
            <a:ext cx="8229600" cy="1143000"/>
          </a:xfrm>
        </p:spPr>
        <p:txBody>
          <a:bodyPr/>
          <a:lstStyle/>
          <a:p>
            <a:r>
              <a:rPr lang="el-GR" dirty="0" smtClean="0">
                <a:solidFill>
                  <a:srgbClr val="FF0000"/>
                </a:solidFill>
              </a:rPr>
              <a:t>Στρες </a:t>
            </a:r>
            <a:r>
              <a:rPr lang="en-US" dirty="0" smtClean="0">
                <a:solidFill>
                  <a:srgbClr val="FF0000"/>
                </a:solidFill>
              </a:rPr>
              <a:t>-</a:t>
            </a:r>
            <a:r>
              <a:rPr lang="el-GR" dirty="0" smtClean="0">
                <a:solidFill>
                  <a:srgbClr val="FF0000"/>
                </a:solidFill>
              </a:rPr>
              <a:t> </a:t>
            </a:r>
            <a:r>
              <a:rPr lang="el-GR" dirty="0" smtClean="0">
                <a:solidFill>
                  <a:srgbClr val="FF0000"/>
                </a:solidFill>
              </a:rPr>
              <a:t>Τ</a:t>
            </a:r>
            <a:r>
              <a:rPr lang="el-GR" dirty="0" smtClean="0">
                <a:solidFill>
                  <a:srgbClr val="FF0000"/>
                </a:solidFill>
              </a:rPr>
              <a:t>ραύμα και ΔΠΤ</a:t>
            </a:r>
            <a:endParaRPr lang="el-GR" dirty="0">
              <a:solidFill>
                <a:srgbClr val="FF0000"/>
              </a:solidFill>
            </a:endParaRPr>
          </a:p>
        </p:txBody>
      </p:sp>
      <p:sp>
        <p:nvSpPr>
          <p:cNvPr id="3" name="2 - Θέση περιεχομένου"/>
          <p:cNvSpPr>
            <a:spLocks noGrp="1"/>
          </p:cNvSpPr>
          <p:nvPr>
            <p:ph idx="1"/>
          </p:nvPr>
        </p:nvSpPr>
        <p:spPr>
          <a:xfrm>
            <a:off x="467544" y="908720"/>
            <a:ext cx="8229600" cy="5040560"/>
          </a:xfrm>
        </p:spPr>
        <p:txBody>
          <a:bodyPr>
            <a:normAutofit fontScale="77500" lnSpcReduction="20000"/>
          </a:bodyPr>
          <a:lstStyle/>
          <a:p>
            <a:pPr algn="just">
              <a:buNone/>
            </a:pPr>
            <a:r>
              <a:rPr lang="el-GR" sz="2400" dirty="0" smtClean="0"/>
              <a:t>      </a:t>
            </a:r>
            <a:r>
              <a:rPr lang="el-GR" sz="2100" dirty="0" smtClean="0">
                <a:solidFill>
                  <a:srgbClr val="FFFF00"/>
                </a:solidFill>
              </a:rPr>
              <a:t>Σε αυτήν την  παρουσίαση, παρουσιάζονται τρία άρθρα  που αναφέρονται στον αιτιολογικό  ρόλο  του στρες     στην  ανάπτυξη των διαταραχών πρόσληψης τροφής.</a:t>
            </a:r>
          </a:p>
          <a:p>
            <a:pPr algn="just">
              <a:buNone/>
            </a:pPr>
            <a:r>
              <a:rPr lang="el-GR" sz="2100" dirty="0" smtClean="0">
                <a:solidFill>
                  <a:srgbClr val="FFFF00"/>
                </a:solidFill>
              </a:rPr>
              <a:t>           Στο πρώτο,  η  Μ</a:t>
            </a:r>
            <a:r>
              <a:rPr lang="en-US" sz="2100" dirty="0" err="1" smtClean="0">
                <a:solidFill>
                  <a:srgbClr val="FFFF00"/>
                </a:solidFill>
              </a:rPr>
              <a:t>itchell</a:t>
            </a:r>
            <a:r>
              <a:rPr lang="en-US" sz="2100" dirty="0" smtClean="0">
                <a:solidFill>
                  <a:srgbClr val="FFFF00"/>
                </a:solidFill>
              </a:rPr>
              <a:t> K. </a:t>
            </a:r>
            <a:r>
              <a:rPr lang="el-GR" sz="2100" dirty="0" smtClean="0">
                <a:solidFill>
                  <a:srgbClr val="FFFF00"/>
                </a:solidFill>
              </a:rPr>
              <a:t>και συν, μελετώντας  όσους  έπασχαν   από διαταραχές πρόσληψης τροφής, σε μια    εθνική έρευνα   για την </a:t>
            </a:r>
            <a:r>
              <a:rPr lang="el-GR" sz="2100" dirty="0" err="1" smtClean="0">
                <a:solidFill>
                  <a:srgbClr val="FFFF00"/>
                </a:solidFill>
              </a:rPr>
              <a:t>συννοσηρότητα</a:t>
            </a:r>
            <a:r>
              <a:rPr lang="el-GR" sz="2100" dirty="0" smtClean="0">
                <a:solidFill>
                  <a:srgbClr val="FFFF00"/>
                </a:solidFill>
              </a:rPr>
              <a:t> (</a:t>
            </a:r>
            <a:r>
              <a:rPr lang="en-US" sz="2100" dirty="0" smtClean="0">
                <a:solidFill>
                  <a:srgbClr val="FFFF00"/>
                </a:solidFill>
              </a:rPr>
              <a:t>National </a:t>
            </a:r>
            <a:r>
              <a:rPr lang="en-US" sz="2100" dirty="0" err="1" smtClean="0">
                <a:solidFill>
                  <a:srgbClr val="FFFF00"/>
                </a:solidFill>
              </a:rPr>
              <a:t>Comorbidity</a:t>
            </a:r>
            <a:r>
              <a:rPr lang="en-US" sz="2100" dirty="0" smtClean="0">
                <a:solidFill>
                  <a:srgbClr val="FFFF00"/>
                </a:solidFill>
              </a:rPr>
              <a:t> Survey-Replication Study)</a:t>
            </a:r>
            <a:r>
              <a:rPr lang="el-GR" sz="2100" dirty="0" smtClean="0">
                <a:solidFill>
                  <a:srgbClr val="FFFF00"/>
                </a:solidFill>
              </a:rPr>
              <a:t>,  έδειξε ότι ένα σημαντικό ποσοστό  των συμμετεχόντων, είχε να παρουσιάσει  ένα ιστορικό διαπροσωπικού τραύματος, με μεγαλύτερη συχνότητα στο  γυναικείο πληθυσμό   και στην ψυχογενή βουλιμία.</a:t>
            </a:r>
          </a:p>
          <a:p>
            <a:pPr algn="just">
              <a:buNone/>
            </a:pPr>
            <a:r>
              <a:rPr lang="el-GR" sz="2100" dirty="0" smtClean="0">
                <a:solidFill>
                  <a:srgbClr val="FFFF00"/>
                </a:solidFill>
              </a:rPr>
              <a:t>                Συγκεκριμένα αναφέρουν ότι διάφορες μορφές του τραυματικού γεγονότος, οφειλόμενο σε διαπροσωπικές σχέσεις, δηλαδή το σύνδρομο </a:t>
            </a:r>
            <a:r>
              <a:rPr lang="el-GR" sz="2100" dirty="0" err="1" smtClean="0">
                <a:solidFill>
                  <a:srgbClr val="FFFF00"/>
                </a:solidFill>
              </a:rPr>
              <a:t>μετατραυματικού</a:t>
            </a:r>
            <a:r>
              <a:rPr lang="el-GR" sz="2100" dirty="0" smtClean="0">
                <a:solidFill>
                  <a:srgbClr val="FFFF00"/>
                </a:solidFill>
              </a:rPr>
              <a:t> στρες(</a:t>
            </a:r>
            <a:r>
              <a:rPr lang="en-US" sz="2100" dirty="0" smtClean="0">
                <a:solidFill>
                  <a:srgbClr val="FFFF00"/>
                </a:solidFill>
              </a:rPr>
              <a:t>PTSD)</a:t>
            </a:r>
            <a:r>
              <a:rPr lang="el-GR" sz="2100" dirty="0" smtClean="0">
                <a:solidFill>
                  <a:srgbClr val="FFFF00"/>
                </a:solidFill>
              </a:rPr>
              <a:t>, αλλά και  οι </a:t>
            </a:r>
            <a:r>
              <a:rPr lang="el-GR" sz="2100" dirty="0" err="1" smtClean="0">
                <a:solidFill>
                  <a:srgbClr val="FFFF00"/>
                </a:solidFill>
              </a:rPr>
              <a:t>υποκλινικές</a:t>
            </a:r>
            <a:r>
              <a:rPr lang="el-GR" sz="2100" dirty="0" smtClean="0">
                <a:solidFill>
                  <a:srgbClr val="FFFF00"/>
                </a:solidFill>
              </a:rPr>
              <a:t>, καθώς και οι άτυπες μορφές του συνδρόμου </a:t>
            </a:r>
            <a:r>
              <a:rPr lang="en-US" sz="2100" dirty="0" smtClean="0">
                <a:solidFill>
                  <a:srgbClr val="FFFF00"/>
                </a:solidFill>
              </a:rPr>
              <a:t>PTSD</a:t>
            </a:r>
            <a:r>
              <a:rPr lang="el-GR" sz="2100" dirty="0" smtClean="0">
                <a:solidFill>
                  <a:srgbClr val="FFFF00"/>
                </a:solidFill>
              </a:rPr>
              <a:t>, ήσαν συχνές μεταξύ τόσο των ανδρών, όσο και των γυναικών που έπασχαν από διαταραχές πρόσληψης </a:t>
            </a:r>
            <a:r>
              <a:rPr lang="el-GR" sz="2100" dirty="0" err="1" smtClean="0">
                <a:solidFill>
                  <a:srgbClr val="FFFF00"/>
                </a:solidFill>
              </a:rPr>
              <a:t>τροφής.Οι</a:t>
            </a:r>
            <a:r>
              <a:rPr lang="el-GR" sz="2100" dirty="0" smtClean="0">
                <a:solidFill>
                  <a:srgbClr val="FFFF00"/>
                </a:solidFill>
              </a:rPr>
              <a:t> ερευνητές συστήνουν  την σημασία της επισήμανσης του τραυματικού συμβάντος από τους ειδικούς κατά την διαδικασία της διαγνωστικής </a:t>
            </a:r>
            <a:r>
              <a:rPr lang="el-GR" sz="2100" dirty="0" err="1" smtClean="0">
                <a:solidFill>
                  <a:srgbClr val="FFFF00"/>
                </a:solidFill>
              </a:rPr>
              <a:t>αξιολόγησης.Παρότι</a:t>
            </a:r>
            <a:r>
              <a:rPr lang="el-GR" sz="2100" dirty="0" smtClean="0">
                <a:solidFill>
                  <a:srgbClr val="FFFF00"/>
                </a:solidFill>
              </a:rPr>
              <a:t> στην κατηγορία των τραυματικών γεγονότων περιλαμβάνονται απειλητικά για την ζωή ατυχήματα, μεγάλη φυσική καταστροφή, πολεμικό συμβάν, σωματική ή σεξουαλική κακοποίηση, σε αυτήν την μελέτη ασχολήθηκαν με το τραύμα είτε σεξουαλική κακοποίηση κατά την παιδική ηλικία, είτε ως κακοποίηση κατά την παιδική ηλικία γενικά, είτε ως κακοποίηση </a:t>
            </a:r>
            <a:r>
              <a:rPr lang="el-GR" sz="2100" dirty="0" smtClean="0">
                <a:solidFill>
                  <a:srgbClr val="FFFF00"/>
                </a:solidFill>
              </a:rPr>
              <a:t> </a:t>
            </a:r>
            <a:r>
              <a:rPr lang="el-GR" sz="2100" dirty="0" smtClean="0">
                <a:solidFill>
                  <a:srgbClr val="FFFF00"/>
                </a:solidFill>
              </a:rPr>
              <a:t>κατά την ενήλική τους ζωή.</a:t>
            </a:r>
          </a:p>
          <a:p>
            <a:pPr algn="just">
              <a:buNone/>
            </a:pPr>
            <a:r>
              <a:rPr lang="el-GR" sz="2100" dirty="0" smtClean="0">
                <a:solidFill>
                  <a:srgbClr val="FFFF00"/>
                </a:solidFill>
              </a:rPr>
              <a:t>                  Ωστόσο οι ίδιοι ερευνητές επισημαίνουν ότι στις περισσότερες μελέτες, δεν εμπεριέχονται  άλλες μορφές τραυματικών εμπειριών, όπως προαναφέραμε, γεγονός που επισημαίνει την απουσία τέτοιων μελετών για τον ρόλο του τραύματος, όπως οι πολεμικές συγκρούσεις, η κοινωνική και οικονομική κρίση, γεγονότα σύγχρονα και σοβαρά που θα έπρεπε να ληφθούν </a:t>
            </a:r>
            <a:r>
              <a:rPr lang="el-GR" sz="2100" dirty="0" err="1" smtClean="0">
                <a:solidFill>
                  <a:srgbClr val="FFFF00"/>
                </a:solidFill>
              </a:rPr>
              <a:t>υπόψιν</a:t>
            </a:r>
            <a:r>
              <a:rPr lang="el-GR" sz="2100" dirty="0" smtClean="0">
                <a:solidFill>
                  <a:srgbClr val="FFFF00"/>
                </a:solidFill>
              </a:rPr>
              <a:t> προσεχώς.</a:t>
            </a:r>
            <a:endParaRPr lang="el-GR" sz="2400" dirty="0" smtClean="0">
              <a:solidFill>
                <a:srgbClr val="FFFF00"/>
              </a:solidFill>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n-US" i="1" dirty="0" smtClean="0">
                <a:solidFill>
                  <a:srgbClr val="FF0000"/>
                </a:solidFill>
              </a:rPr>
              <a:t>H</a:t>
            </a:r>
            <a:r>
              <a:rPr lang="el-GR" i="1" dirty="0" smtClean="0">
                <a:solidFill>
                  <a:srgbClr val="FF0000"/>
                </a:solidFill>
              </a:rPr>
              <a:t> περίπτωση της Α.Υ  </a:t>
            </a:r>
            <a:r>
              <a:rPr lang="el-GR" sz="2000" i="1" dirty="0" smtClean="0">
                <a:solidFill>
                  <a:srgbClr val="FF0000"/>
                </a:solidFill>
              </a:rPr>
              <a:t>14</a:t>
            </a:r>
            <a:endParaRPr lang="el-GR" sz="2000" dirty="0"/>
          </a:p>
        </p:txBody>
      </p:sp>
      <p:sp>
        <p:nvSpPr>
          <p:cNvPr id="3" name="2 - Θέση περιεχομένου"/>
          <p:cNvSpPr>
            <a:spLocks noGrp="1"/>
          </p:cNvSpPr>
          <p:nvPr>
            <p:ph idx="1"/>
          </p:nvPr>
        </p:nvSpPr>
        <p:spPr>
          <a:xfrm>
            <a:off x="467544" y="1484784"/>
            <a:ext cx="8229600" cy="4525963"/>
          </a:xfrm>
        </p:spPr>
        <p:txBody>
          <a:bodyPr>
            <a:normAutofit fontScale="70000" lnSpcReduction="20000"/>
          </a:bodyPr>
          <a:lstStyle/>
          <a:p>
            <a:pPr algn="just">
              <a:buNone/>
            </a:pPr>
            <a:r>
              <a:rPr lang="el-GR" dirty="0" smtClean="0">
                <a:solidFill>
                  <a:srgbClr val="FFFF00"/>
                </a:solidFill>
              </a:rPr>
              <a:t>     </a:t>
            </a:r>
            <a:r>
              <a:rPr lang="el-GR" i="1" dirty="0" smtClean="0">
                <a:solidFill>
                  <a:srgbClr val="FFFF00"/>
                </a:solidFill>
              </a:rPr>
              <a:t>Η μητέρα μου </a:t>
            </a:r>
            <a:r>
              <a:rPr lang="el-GR" i="1" dirty="0">
                <a:solidFill>
                  <a:srgbClr val="FFFF00"/>
                </a:solidFill>
              </a:rPr>
              <a:t> </a:t>
            </a:r>
            <a:r>
              <a:rPr lang="el-GR" i="1" dirty="0" smtClean="0">
                <a:solidFill>
                  <a:srgbClr val="FFFF00"/>
                </a:solidFill>
              </a:rPr>
              <a:t>είναι  ευαίσθητη, φιλόξενη, δοτική σε απίστευτο βαθμό στους άλλους,  ψυχαναγκαστική με τη τελειότητα, με χαμηλή αυτοεκτίμηση και αυτοπεποίθηση, ντροπαλή, πάντα θεωρούσε  τον εαυτό της υποτιμητικά  σε σχέση με τους άλλους,  υποχονδριακή σε απίστευτο βαθμό με τις ασθένειες, με τάση για κινδυνολογία και καταστροφή, υπερβολική για το πώς έπρεπε να φερόμαστε  στον  κόσμο για να μην μας </a:t>
            </a:r>
            <a:r>
              <a:rPr lang="el-GR" i="1" dirty="0" err="1" smtClean="0">
                <a:solidFill>
                  <a:srgbClr val="FFFF00"/>
                </a:solidFill>
              </a:rPr>
              <a:t>κακοχαρακτηρίσει</a:t>
            </a:r>
            <a:r>
              <a:rPr lang="el-GR" i="1" dirty="0" smtClean="0">
                <a:solidFill>
                  <a:srgbClr val="FFFF00"/>
                </a:solidFill>
              </a:rPr>
              <a:t>, συνάμα πάρα πολύ ευγενική με αρχές, ήθος και αξιοπρέπεια.</a:t>
            </a:r>
          </a:p>
          <a:p>
            <a:pPr algn="just">
              <a:buNone/>
            </a:pPr>
            <a:r>
              <a:rPr lang="el-GR" i="1" dirty="0">
                <a:solidFill>
                  <a:srgbClr val="FFFF00"/>
                </a:solidFill>
              </a:rPr>
              <a:t> </a:t>
            </a:r>
            <a:r>
              <a:rPr lang="el-GR" i="1" dirty="0" smtClean="0">
                <a:solidFill>
                  <a:srgbClr val="FFFF00"/>
                </a:solidFill>
              </a:rPr>
              <a:t>       Η εμμονή στην εικόνα του κόσμου, απότοκο της νοοτροπίας του χωριού απέναντι στις χήρες και τα ορφανά, που  βίωνε η μητέρα μου,    με οδήγησε στο  σημείο να καταπνίγω τα συναισθήματα, τις ανάγκες μου, όπως έκανε και η ίδια στη ζωή της, με αποτέλεσμα να υπάρχει διάσπαση του εαυτού, αυτό που θέλω</a:t>
            </a:r>
            <a:r>
              <a:rPr lang="en-US" i="1" dirty="0" smtClean="0">
                <a:solidFill>
                  <a:srgbClr val="FFFF00"/>
                </a:solidFill>
              </a:rPr>
              <a:t> </a:t>
            </a:r>
            <a:r>
              <a:rPr lang="en-US" i="1" dirty="0" err="1" smtClean="0">
                <a:solidFill>
                  <a:srgbClr val="FFFF00"/>
                </a:solidFill>
              </a:rPr>
              <a:t>vs</a:t>
            </a:r>
            <a:r>
              <a:rPr lang="en-US" i="1" dirty="0" smtClean="0">
                <a:solidFill>
                  <a:srgbClr val="FFFF00"/>
                </a:solidFill>
              </a:rPr>
              <a:t> </a:t>
            </a:r>
            <a:r>
              <a:rPr lang="el-GR" i="1" dirty="0" smtClean="0">
                <a:solidFill>
                  <a:srgbClr val="FFFF00"/>
                </a:solidFill>
              </a:rPr>
              <a:t>αυτό που είναι σωστό</a:t>
            </a:r>
            <a:r>
              <a:rPr lang="el-GR" dirty="0" smtClean="0">
                <a:solidFill>
                  <a:srgbClr val="FFFF00"/>
                </a:solidFill>
              </a:rPr>
              <a:t>, να βιώνω  σε μεγαλύτερο βαθμό την θλίψη από την χαρά, να περιορίζομαι στα τετριμμένα που οδηγούν στην πλήξη.</a:t>
            </a:r>
            <a:endParaRPr lang="el-GR" dirty="0">
              <a:solidFill>
                <a:srgbClr val="FFFF00"/>
              </a:solidFill>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539552" y="0"/>
            <a:ext cx="8229600" cy="1143000"/>
          </a:xfrm>
        </p:spPr>
        <p:txBody>
          <a:bodyPr/>
          <a:lstStyle/>
          <a:p>
            <a:r>
              <a:rPr lang="el-GR" i="1" dirty="0" smtClean="0">
                <a:solidFill>
                  <a:srgbClr val="FF0000"/>
                </a:solidFill>
              </a:rPr>
              <a:t> </a:t>
            </a:r>
            <a:r>
              <a:rPr lang="en-US" i="1" dirty="0" smtClean="0">
                <a:solidFill>
                  <a:srgbClr val="FF0000"/>
                </a:solidFill>
              </a:rPr>
              <a:t>H</a:t>
            </a:r>
            <a:r>
              <a:rPr lang="el-GR" i="1" dirty="0" smtClean="0">
                <a:solidFill>
                  <a:srgbClr val="FF0000"/>
                </a:solidFill>
              </a:rPr>
              <a:t> περίπτωση της Α.Υ  </a:t>
            </a:r>
            <a:r>
              <a:rPr lang="el-GR" sz="2000" i="1" dirty="0" smtClean="0">
                <a:solidFill>
                  <a:srgbClr val="FF0000"/>
                </a:solidFill>
              </a:rPr>
              <a:t>15</a:t>
            </a:r>
            <a:endParaRPr lang="el-GR" sz="2000" dirty="0"/>
          </a:p>
        </p:txBody>
      </p:sp>
      <p:sp>
        <p:nvSpPr>
          <p:cNvPr id="3" name="2 - Θέση περιεχομένου"/>
          <p:cNvSpPr>
            <a:spLocks noGrp="1"/>
          </p:cNvSpPr>
          <p:nvPr>
            <p:ph idx="1"/>
          </p:nvPr>
        </p:nvSpPr>
        <p:spPr>
          <a:xfrm>
            <a:off x="611560" y="1484784"/>
            <a:ext cx="8229600" cy="5616624"/>
          </a:xfrm>
        </p:spPr>
        <p:txBody>
          <a:bodyPr>
            <a:normAutofit fontScale="47500" lnSpcReduction="20000"/>
          </a:bodyPr>
          <a:lstStyle/>
          <a:p>
            <a:pPr algn="just">
              <a:buNone/>
            </a:pPr>
            <a:r>
              <a:rPr lang="el-GR" i="1" dirty="0" smtClean="0"/>
              <a:t>  </a:t>
            </a:r>
            <a:r>
              <a:rPr lang="en-US" i="1" dirty="0" smtClean="0"/>
              <a:t>      </a:t>
            </a:r>
            <a:r>
              <a:rPr lang="el-GR" i="1" dirty="0" smtClean="0"/>
              <a:t> </a:t>
            </a:r>
            <a:r>
              <a:rPr lang="el-GR" sz="4500" i="1" dirty="0" smtClean="0">
                <a:solidFill>
                  <a:srgbClr val="FFFF00"/>
                </a:solidFill>
              </a:rPr>
              <a:t>Οι ατελείωτες ώρες μοναξιάς, η έλλειψη ενός κοινωνικού δικτύου και άλλων δραστηριοτήτων , η επαφή με τον αληθινό εαυτό και τις ανάγκες του, η απουσία μιας γνήσιας και αυθεντικής σχέσης με την μητέρα μου, το συνεχές κλίμα πένθους, μελαγχολίας, γκρίνιας αλλά και ως αποκορύφωμα  το καταθλιπτικό επεισόδιο που υπέστη μετά τον θάνατο του θείου μου, που την συνέτριψε σε απίστευτο βαθμό, ενεργοποίησε  τη δικό μου πρόβλημα.</a:t>
            </a:r>
          </a:p>
          <a:p>
            <a:pPr algn="just">
              <a:buNone/>
            </a:pPr>
            <a:r>
              <a:rPr lang="el-GR" sz="4500" i="1" dirty="0" smtClean="0">
                <a:solidFill>
                  <a:srgbClr val="FFFF00"/>
                </a:solidFill>
              </a:rPr>
              <a:t>      </a:t>
            </a:r>
            <a:r>
              <a:rPr lang="en-US" sz="4500" i="1" dirty="0" smtClean="0">
                <a:solidFill>
                  <a:srgbClr val="FFFF00"/>
                </a:solidFill>
              </a:rPr>
              <a:t>             </a:t>
            </a:r>
            <a:r>
              <a:rPr lang="el-GR" sz="4500" i="1" dirty="0" smtClean="0">
                <a:solidFill>
                  <a:srgbClr val="FFFF00"/>
                </a:solidFill>
              </a:rPr>
              <a:t>Στα πρώτα χρόνια μετά την δίαιτα ήμουν ανορεκτική (18-25 ετών) ίσως γιατί έτσι ένιωθα μια αναγνώριση, είχα κάτι να ασχοληθώ, να εστιάσω, κάπου, την ίδια ώρα  που οι υπόλοιποι συνομήλικοί μου, ασχολούνταν με ξένες γλώσσες, μουσική ή  ταξίδια με τους γονείς </a:t>
            </a:r>
            <a:r>
              <a:rPr lang="el-GR" sz="4500" i="1" dirty="0" err="1" smtClean="0">
                <a:solidFill>
                  <a:srgbClr val="FFFF00"/>
                </a:solidFill>
              </a:rPr>
              <a:t>τους.Ήμουν</a:t>
            </a:r>
            <a:r>
              <a:rPr lang="el-GR" sz="4500" i="1" dirty="0" smtClean="0">
                <a:solidFill>
                  <a:srgbClr val="FFFF00"/>
                </a:solidFill>
              </a:rPr>
              <a:t> υπερβολικά </a:t>
            </a:r>
            <a:r>
              <a:rPr lang="el-GR" sz="4500" i="1" dirty="0" err="1" smtClean="0">
                <a:solidFill>
                  <a:srgbClr val="FFFF00"/>
                </a:solidFill>
              </a:rPr>
              <a:t>μόνη….Δεν</a:t>
            </a:r>
            <a:r>
              <a:rPr lang="el-GR" sz="4500" i="1" dirty="0" smtClean="0">
                <a:solidFill>
                  <a:srgbClr val="FFFF00"/>
                </a:solidFill>
              </a:rPr>
              <a:t> υπήρχε κάτι που να με στηρίζει εκτός από το αδύνατο σώμα με το οποίο ξεχνούσα όλα τα υπόλοιπα προβλήματα, της χαμηλής αυτοεκτίμησης, των εντάσεων μέσα στο σπίτι και  της απουσίας του αδελφού </a:t>
            </a:r>
            <a:r>
              <a:rPr lang="el-GR" sz="4500" i="1" dirty="0" err="1" smtClean="0">
                <a:solidFill>
                  <a:srgbClr val="FFFF00"/>
                </a:solidFill>
              </a:rPr>
              <a:t>μου.Ηθελα</a:t>
            </a:r>
            <a:r>
              <a:rPr lang="el-GR" sz="4500" i="1" dirty="0" smtClean="0">
                <a:solidFill>
                  <a:srgbClr val="FFFF00"/>
                </a:solidFill>
              </a:rPr>
              <a:t> η μητέρα μου να είναι πιο συναισθηματική απέναντί μου, να κάνουμε πράγματα μαζί, να συζητάμε μαζί.</a:t>
            </a:r>
          </a:p>
          <a:p>
            <a:pPr algn="just">
              <a:buNone/>
            </a:pPr>
            <a:r>
              <a:rPr lang="el-GR" sz="4500" i="1" dirty="0" smtClean="0">
                <a:solidFill>
                  <a:srgbClr val="FFFF00"/>
                </a:solidFill>
              </a:rPr>
              <a:t>       </a:t>
            </a:r>
            <a:r>
              <a:rPr lang="en-US" sz="4500" i="1" dirty="0" smtClean="0">
                <a:solidFill>
                  <a:srgbClr val="FFFF00"/>
                </a:solidFill>
              </a:rPr>
              <a:t>             </a:t>
            </a:r>
            <a:endParaRPr lang="el-GR" sz="4500" i="1" dirty="0">
              <a:solidFill>
                <a:srgbClr val="FFFF00"/>
              </a:solidFill>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n-US" i="1" dirty="0" smtClean="0">
                <a:solidFill>
                  <a:srgbClr val="FF0000"/>
                </a:solidFill>
              </a:rPr>
              <a:t>H</a:t>
            </a:r>
            <a:r>
              <a:rPr lang="el-GR" i="1" dirty="0" smtClean="0">
                <a:solidFill>
                  <a:srgbClr val="FF0000"/>
                </a:solidFill>
              </a:rPr>
              <a:t> περίπτωση της Α.Υ     </a:t>
            </a:r>
            <a:r>
              <a:rPr lang="el-GR" sz="2000" i="1" dirty="0" smtClean="0">
                <a:solidFill>
                  <a:srgbClr val="FF0000"/>
                </a:solidFill>
              </a:rPr>
              <a:t>16</a:t>
            </a:r>
            <a:endParaRPr lang="el-GR" sz="2000" dirty="0"/>
          </a:p>
        </p:txBody>
      </p:sp>
      <p:sp>
        <p:nvSpPr>
          <p:cNvPr id="3" name="2 - Θέση περιεχομένου"/>
          <p:cNvSpPr>
            <a:spLocks noGrp="1"/>
          </p:cNvSpPr>
          <p:nvPr>
            <p:ph idx="1"/>
          </p:nvPr>
        </p:nvSpPr>
        <p:spPr/>
        <p:txBody>
          <a:bodyPr>
            <a:normAutofit fontScale="77500" lnSpcReduction="20000"/>
          </a:bodyPr>
          <a:lstStyle/>
          <a:p>
            <a:pPr algn="just">
              <a:buNone/>
            </a:pPr>
            <a:r>
              <a:rPr lang="el-GR" i="1" dirty="0" smtClean="0">
                <a:solidFill>
                  <a:srgbClr val="FFFF00"/>
                </a:solidFill>
              </a:rPr>
              <a:t>   Την περίοδο του πρώτου χρόνου της φοιτητικής μου ζωής, και για ενάμιση χρόνο  φρόντιζα εκτός από τις σπουδές μου, μαζί με τον πατέρα μου και το πατρικό μου σπίτι, εφόσον η μητέρα μου είχε πρόβλημα </a:t>
            </a:r>
            <a:r>
              <a:rPr lang="el-GR" i="1" dirty="0" err="1" smtClean="0">
                <a:solidFill>
                  <a:srgbClr val="FFFF00"/>
                </a:solidFill>
              </a:rPr>
              <a:t>κατάθλιψης.Να</a:t>
            </a:r>
            <a:r>
              <a:rPr lang="el-GR" i="1" dirty="0" smtClean="0">
                <a:solidFill>
                  <a:srgbClr val="FFFF00"/>
                </a:solidFill>
              </a:rPr>
              <a:t> σημειώσω  ότι κατά τη διάρκεια των φοιτητικών μου σπουδών ποτέ δεν με επισκέφθηκε, δεν  ήξερε πώς είναι το σπίτι μου, πώς είναι η σχολή μου, παρόλο που όταν τους επισκεπτόμουν  στις διακοπές  έβλεπα ότι ήθελε να με φροντίζει και ένιωθα την ανησυχία που είχε  για την υγεία μου,  όταν της τηλεφωνούσα.</a:t>
            </a:r>
          </a:p>
          <a:p>
            <a:pPr algn="just">
              <a:buNone/>
            </a:pPr>
            <a:r>
              <a:rPr lang="el-GR" i="1" dirty="0" smtClean="0">
                <a:solidFill>
                  <a:srgbClr val="FFFF00"/>
                </a:solidFill>
              </a:rPr>
              <a:t>         Το σωματικό μου βάρος εκείνη την περίοδο ήταν το χαμηλότερο όλων των εποχών (50</a:t>
            </a:r>
            <a:r>
              <a:rPr lang="en-US" i="1" dirty="0" smtClean="0">
                <a:solidFill>
                  <a:srgbClr val="FFFF00"/>
                </a:solidFill>
              </a:rPr>
              <a:t>-52 kg, Y=1,70).</a:t>
            </a:r>
            <a:r>
              <a:rPr lang="el-GR" i="1" dirty="0" smtClean="0">
                <a:solidFill>
                  <a:srgbClr val="FFFF00"/>
                </a:solidFill>
              </a:rPr>
              <a:t>Ένιωθα απίστευτη θλίψη, ανασφάλεια  και πόνο, λόγω της δυσλειτουργίας της οικογένειας.</a:t>
            </a:r>
          </a:p>
          <a:p>
            <a:pPr>
              <a:buNone/>
            </a:pPr>
            <a:endParaRPr lang="el-GR"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539552" y="0"/>
            <a:ext cx="8229600" cy="1143000"/>
          </a:xfrm>
        </p:spPr>
        <p:txBody>
          <a:bodyPr/>
          <a:lstStyle/>
          <a:p>
            <a:r>
              <a:rPr lang="en-US" i="1" dirty="0" smtClean="0">
                <a:solidFill>
                  <a:srgbClr val="FF0000"/>
                </a:solidFill>
              </a:rPr>
              <a:t>H</a:t>
            </a:r>
            <a:r>
              <a:rPr lang="el-GR" i="1" dirty="0" smtClean="0">
                <a:solidFill>
                  <a:srgbClr val="FF0000"/>
                </a:solidFill>
              </a:rPr>
              <a:t> περίπτωση της Α.Υ  </a:t>
            </a:r>
            <a:r>
              <a:rPr lang="el-GR" sz="2000" i="1" dirty="0" smtClean="0">
                <a:solidFill>
                  <a:srgbClr val="FF0000"/>
                </a:solidFill>
              </a:rPr>
              <a:t>17</a:t>
            </a:r>
            <a:endParaRPr lang="el-GR" sz="2000" dirty="0"/>
          </a:p>
        </p:txBody>
      </p:sp>
      <p:sp>
        <p:nvSpPr>
          <p:cNvPr id="3" name="2 - Θέση περιεχομένου"/>
          <p:cNvSpPr>
            <a:spLocks noGrp="1"/>
          </p:cNvSpPr>
          <p:nvPr>
            <p:ph idx="1"/>
          </p:nvPr>
        </p:nvSpPr>
        <p:spPr>
          <a:xfrm>
            <a:off x="611560" y="980728"/>
            <a:ext cx="8229600" cy="5328592"/>
          </a:xfrm>
        </p:spPr>
        <p:txBody>
          <a:bodyPr>
            <a:normAutofit fontScale="77500" lnSpcReduction="20000"/>
          </a:bodyPr>
          <a:lstStyle/>
          <a:p>
            <a:pPr algn="just">
              <a:buNone/>
            </a:pPr>
            <a:r>
              <a:rPr lang="el-GR" sz="2400" dirty="0" smtClean="0">
                <a:solidFill>
                  <a:srgbClr val="FFFF00"/>
                </a:solidFill>
              </a:rPr>
              <a:t>       Μετά την ηλικία των 25 </a:t>
            </a:r>
            <a:r>
              <a:rPr lang="el-GR" sz="2400" i="1" dirty="0" smtClean="0">
                <a:solidFill>
                  <a:srgbClr val="FFFF00"/>
                </a:solidFill>
              </a:rPr>
              <a:t>σε  περιόδους  που διεύρυνα την κοινωνική μου ζωή, δημιουργώντας διαπροσωπικές σχέσεις σε πολλά επίπεδα όπως  όλοι οι ενήλικες,  σε πολλές από τις οποίες η  συμπεριφορά  των άλλων  μου δημιουργούσε ένα αίσθημα απόρριψης, επικριτικής συμπεριφοράς και  ελέγχου   που θύμιζε το  αρχικό τραύμα, άρχισα να νιώθω μια απίστευτη οργή,  θυμό, συναισθήματα που  διοχέτευα στο </a:t>
            </a:r>
            <a:r>
              <a:rPr lang="el-GR" sz="2400" i="1" dirty="0" err="1" smtClean="0">
                <a:solidFill>
                  <a:srgbClr val="FFFF00"/>
                </a:solidFill>
              </a:rPr>
              <a:t>φαγητό.Αναζητούσα</a:t>
            </a:r>
            <a:r>
              <a:rPr lang="el-GR" sz="2400" i="1" dirty="0" smtClean="0">
                <a:solidFill>
                  <a:srgbClr val="FFFF00"/>
                </a:solidFill>
              </a:rPr>
              <a:t> την αγάπη και το ενδιαφέρον των άλλων, όταν δεν τα εισέπραττα,   ένιωθα εγκαταλειμμένη.</a:t>
            </a:r>
            <a:endParaRPr lang="en-US" sz="2400" i="1" dirty="0" smtClean="0">
              <a:solidFill>
                <a:srgbClr val="FFFF00"/>
              </a:solidFill>
            </a:endParaRPr>
          </a:p>
          <a:p>
            <a:pPr algn="just">
              <a:buNone/>
            </a:pPr>
            <a:r>
              <a:rPr lang="el-GR" sz="2400" i="1" dirty="0" smtClean="0">
                <a:solidFill>
                  <a:srgbClr val="FFFF00"/>
                </a:solidFill>
              </a:rPr>
              <a:t>                 Το  μεγαλύτερο πρόβλημα που εμφανίστηκε τότε,   η  βουλιμία και η  επεισοδιακή  </a:t>
            </a:r>
            <a:r>
              <a:rPr lang="el-GR" sz="2400" i="1" dirty="0" err="1" smtClean="0">
                <a:solidFill>
                  <a:srgbClr val="FFFF00"/>
                </a:solidFill>
              </a:rPr>
              <a:t>υπερφαγία</a:t>
            </a:r>
            <a:r>
              <a:rPr lang="el-GR" sz="2400" i="1" dirty="0" smtClean="0">
                <a:solidFill>
                  <a:srgbClr val="FFFF00"/>
                </a:solidFill>
              </a:rPr>
              <a:t>, ήρθαν  ως αποτέλεσμα της χαμηλής αυτοεκτίμησης, της έλλειψης αυτοπεποίθησης, της μελαγχολίας, της μοναξιάς, της διάσπασης του εαυτού μου από τα πραγματικά θέλω, του άγχους από διάφορες καταστάσεις,  της έλλειψης κοινωνικών δεξιοτήτων  από την παιδική ηλικία και της ανάμνησης ότι σε κατάσταση φόβου,   το φαγητό είναι  διέξοδος, αποφυγή της αντιμετώπισης της </a:t>
            </a:r>
            <a:r>
              <a:rPr lang="el-GR" sz="2400" i="1" dirty="0" err="1" smtClean="0">
                <a:solidFill>
                  <a:srgbClr val="FFFF00"/>
                </a:solidFill>
              </a:rPr>
              <a:t>πραγματικότητας.Έλειπαν</a:t>
            </a:r>
            <a:r>
              <a:rPr lang="el-GR" sz="2400" i="1" dirty="0" smtClean="0">
                <a:solidFill>
                  <a:srgbClr val="FFFF00"/>
                </a:solidFill>
              </a:rPr>
              <a:t> τα ενδιαφέροντα, έλειπαν οι δικοί μου άνθρωποι που θα με στήριζαν.</a:t>
            </a:r>
          </a:p>
          <a:p>
            <a:pPr algn="just">
              <a:buNone/>
            </a:pPr>
            <a:r>
              <a:rPr lang="el-GR" sz="2400" i="1" dirty="0" smtClean="0">
                <a:solidFill>
                  <a:srgbClr val="FFFF00"/>
                </a:solidFill>
              </a:rPr>
              <a:t>              Η επαφή με τους άλλους, αντανακλούσε τα ελλείψεις μου, όσο το συνειδητοποιούσα, τόσο έπεφτα στη </a:t>
            </a:r>
            <a:r>
              <a:rPr lang="el-GR" sz="2400" i="1" dirty="0" err="1" smtClean="0">
                <a:solidFill>
                  <a:srgbClr val="FFFF00"/>
                </a:solidFill>
              </a:rPr>
              <a:t>βουλιμία.Το</a:t>
            </a:r>
            <a:r>
              <a:rPr lang="el-GR" sz="2400" i="1" dirty="0" smtClean="0">
                <a:solidFill>
                  <a:srgbClr val="FFFF00"/>
                </a:solidFill>
              </a:rPr>
              <a:t> σώμα μου ήταν σε  αντιπαράθεση με το νου και την ψυχή.</a:t>
            </a:r>
          </a:p>
          <a:p>
            <a:pPr algn="just">
              <a:buNone/>
            </a:pPr>
            <a:r>
              <a:rPr lang="el-GR" sz="2400" i="1" dirty="0" smtClean="0">
                <a:solidFill>
                  <a:srgbClr val="FFFF00"/>
                </a:solidFill>
              </a:rPr>
              <a:t>            </a:t>
            </a:r>
            <a:endParaRPr lang="el-GR" sz="2400" i="1" dirty="0">
              <a:solidFill>
                <a:srgbClr val="FFFF00"/>
              </a:solidFill>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n-US" i="1" dirty="0" smtClean="0">
                <a:solidFill>
                  <a:srgbClr val="FF0000"/>
                </a:solidFill>
              </a:rPr>
              <a:t>H</a:t>
            </a:r>
            <a:r>
              <a:rPr lang="el-GR" i="1" dirty="0" smtClean="0">
                <a:solidFill>
                  <a:srgbClr val="FF0000"/>
                </a:solidFill>
              </a:rPr>
              <a:t> περίπτωση της Α.Υ  </a:t>
            </a:r>
            <a:r>
              <a:rPr lang="el-GR" sz="2000" i="1" dirty="0" smtClean="0">
                <a:solidFill>
                  <a:srgbClr val="FF0000"/>
                </a:solidFill>
              </a:rPr>
              <a:t>18</a:t>
            </a:r>
            <a:endParaRPr lang="el-GR" sz="2000" dirty="0"/>
          </a:p>
        </p:txBody>
      </p:sp>
      <p:sp>
        <p:nvSpPr>
          <p:cNvPr id="3" name="2 - Θέση περιεχομένου"/>
          <p:cNvSpPr>
            <a:spLocks noGrp="1"/>
          </p:cNvSpPr>
          <p:nvPr>
            <p:ph idx="1"/>
          </p:nvPr>
        </p:nvSpPr>
        <p:spPr/>
        <p:txBody>
          <a:bodyPr>
            <a:normAutofit lnSpcReduction="10000"/>
          </a:bodyPr>
          <a:lstStyle/>
          <a:p>
            <a:pPr algn="just">
              <a:buNone/>
            </a:pPr>
            <a:r>
              <a:rPr lang="el-GR" i="1" dirty="0" smtClean="0">
                <a:solidFill>
                  <a:srgbClr val="FFFF00"/>
                </a:solidFill>
              </a:rPr>
              <a:t>   Η  </a:t>
            </a:r>
            <a:r>
              <a:rPr lang="el-GR" i="1" dirty="0" err="1" smtClean="0">
                <a:solidFill>
                  <a:srgbClr val="FFFF00"/>
                </a:solidFill>
              </a:rPr>
              <a:t>υπερφαγία</a:t>
            </a:r>
            <a:r>
              <a:rPr lang="el-GR" i="1" dirty="0" smtClean="0">
                <a:solidFill>
                  <a:srgbClr val="FFFF00"/>
                </a:solidFill>
              </a:rPr>
              <a:t>, δε  προερχόταν μόνο από αρνητικά, αλλά και από θετικά συναισθήματα, γιατί απλούστατα δεν μπορούσα να μεταφράσω  την ευτυχία  σε λέξεις και βιώματα, εφόσον δεν υπήρχε η αναπαράσταση αυτού του βιώματος.</a:t>
            </a:r>
          </a:p>
          <a:p>
            <a:pPr algn="just">
              <a:buNone/>
            </a:pPr>
            <a:r>
              <a:rPr lang="el-GR" i="1" dirty="0" smtClean="0">
                <a:solidFill>
                  <a:srgbClr val="FFFF00"/>
                </a:solidFill>
              </a:rPr>
              <a:t>       Το βάρος αυξήθηκε κατά 10 -15 κιλά και μαζί και το αίσθημα της μελαγχολίας, του εκνευρισμού και της </a:t>
            </a:r>
            <a:r>
              <a:rPr lang="el-GR" i="1" dirty="0" err="1" smtClean="0">
                <a:solidFill>
                  <a:srgbClr val="FFFF00"/>
                </a:solidFill>
              </a:rPr>
              <a:t>ανημπόριας</a:t>
            </a:r>
            <a:r>
              <a:rPr lang="el-GR" i="1" dirty="0" smtClean="0">
                <a:solidFill>
                  <a:srgbClr val="FFFF00"/>
                </a:solidFill>
              </a:rPr>
              <a:t>.</a:t>
            </a:r>
          </a:p>
          <a:p>
            <a:pPr algn="just">
              <a:buNone/>
            </a:pPr>
            <a:endParaRPr lang="el-GR"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67544" y="0"/>
            <a:ext cx="8229600" cy="1143000"/>
          </a:xfrm>
        </p:spPr>
        <p:txBody>
          <a:bodyPr/>
          <a:lstStyle/>
          <a:p>
            <a:r>
              <a:rPr lang="en-US" i="1" dirty="0" smtClean="0">
                <a:solidFill>
                  <a:srgbClr val="FF0000"/>
                </a:solidFill>
              </a:rPr>
              <a:t>H</a:t>
            </a:r>
            <a:r>
              <a:rPr lang="el-GR" i="1" dirty="0" smtClean="0">
                <a:solidFill>
                  <a:srgbClr val="FF0000"/>
                </a:solidFill>
              </a:rPr>
              <a:t> περίπτωση της Α.Υ          </a:t>
            </a:r>
            <a:r>
              <a:rPr lang="el-GR" sz="2000" i="1" dirty="0" smtClean="0">
                <a:solidFill>
                  <a:srgbClr val="FF0000"/>
                </a:solidFill>
              </a:rPr>
              <a:t>19</a:t>
            </a:r>
            <a:endParaRPr lang="el-GR" sz="2000" dirty="0"/>
          </a:p>
        </p:txBody>
      </p:sp>
      <p:sp>
        <p:nvSpPr>
          <p:cNvPr id="3" name="2 - Θέση περιεχομένου"/>
          <p:cNvSpPr>
            <a:spLocks noGrp="1"/>
          </p:cNvSpPr>
          <p:nvPr>
            <p:ph idx="1"/>
          </p:nvPr>
        </p:nvSpPr>
        <p:spPr>
          <a:xfrm>
            <a:off x="467544" y="1052736"/>
            <a:ext cx="8229600" cy="5472608"/>
          </a:xfrm>
        </p:spPr>
        <p:txBody>
          <a:bodyPr>
            <a:normAutofit fontScale="70000" lnSpcReduction="20000"/>
          </a:bodyPr>
          <a:lstStyle/>
          <a:p>
            <a:pPr algn="just">
              <a:buNone/>
            </a:pPr>
            <a:r>
              <a:rPr lang="el-GR" sz="2400" dirty="0" smtClean="0">
                <a:solidFill>
                  <a:srgbClr val="FFFF00"/>
                </a:solidFill>
              </a:rPr>
              <a:t>      </a:t>
            </a:r>
            <a:r>
              <a:rPr lang="el-GR" sz="2400" i="1" dirty="0" smtClean="0">
                <a:solidFill>
                  <a:srgbClr val="FFFF00"/>
                </a:solidFill>
              </a:rPr>
              <a:t>Η περίοδος της ανάρρωσης, ήρθε μετά την ηλικία  των 30,  με την βοήθεια συνεδριών ψυχοθεραπείας( μέσω των οποίων αντιμετώπισα τον εαυτό μου ως ολότητα, εστίασα στα θετικά μου στοιχεία, αποδέχτηκα και επεξεργάστηκα  τα αρνητικά, έμαθα να  έχω ενδιαφέροντα, στόχους, αυτοεκτίμηση, κοινωνική ζωή, έμαθα να αγαπώ και να φροντίζω τον εαυτό μου ),   </a:t>
            </a:r>
          </a:p>
          <a:p>
            <a:pPr algn="just">
              <a:buNone/>
            </a:pPr>
            <a:r>
              <a:rPr lang="el-GR" sz="2400" i="1" dirty="0" smtClean="0">
                <a:solidFill>
                  <a:srgbClr val="FFFF00"/>
                </a:solidFill>
              </a:rPr>
              <a:t>      μέσω της εργασίας που με βοήθησε να δραστηριοποιηθώ  σε έναν πολύ δύσκολο αλλά τρομερά ενδιαφέροντα τομέα, </a:t>
            </a:r>
          </a:p>
          <a:p>
            <a:pPr algn="just">
              <a:buNone/>
            </a:pPr>
            <a:r>
              <a:rPr lang="el-GR" sz="2400" i="1" dirty="0" smtClean="0">
                <a:solidFill>
                  <a:srgbClr val="FFFF00"/>
                </a:solidFill>
              </a:rPr>
              <a:t>         μέσω υγιών διαπροσωπικών σχέσεων που ανέπτυξα και που άνοιξαν νέους ορίζοντες στην θέαση της ζωής,</a:t>
            </a:r>
          </a:p>
          <a:p>
            <a:pPr algn="just">
              <a:buNone/>
            </a:pPr>
            <a:r>
              <a:rPr lang="el-GR" sz="2400" i="1" dirty="0" smtClean="0">
                <a:solidFill>
                  <a:srgbClr val="FFFF00"/>
                </a:solidFill>
              </a:rPr>
              <a:t>      μέσω της  ενημέρωσης  (διατροφικής, ψυχολογικής) από  βιβλία  και επιστημονικές αναρτήσεις, </a:t>
            </a:r>
          </a:p>
          <a:p>
            <a:pPr algn="just">
              <a:buNone/>
            </a:pPr>
            <a:r>
              <a:rPr lang="el-GR" sz="2400" i="1" dirty="0" smtClean="0">
                <a:solidFill>
                  <a:srgbClr val="FFFF00"/>
                </a:solidFill>
              </a:rPr>
              <a:t>     αλλά κυρίως μέσα από την παραδοχή της αλήθειας ότι σε κανέναν δεν αξίζει να υποφέρει,  ότι ο εαυτός μας  αξίζει να αγαπιέται και να είναι αντικείμενο σεβασμού, ανεξαρτήτως σχήματος</a:t>
            </a:r>
            <a:r>
              <a:rPr lang="el-GR" sz="2400" i="1" dirty="0" smtClean="0">
                <a:solidFill>
                  <a:srgbClr val="FFFF00"/>
                </a:solidFill>
              </a:rPr>
              <a:t>. Έμαθα </a:t>
            </a:r>
            <a:r>
              <a:rPr lang="el-GR" sz="2400" i="1" dirty="0" smtClean="0">
                <a:solidFill>
                  <a:srgbClr val="FFFF00"/>
                </a:solidFill>
              </a:rPr>
              <a:t>να είμαι</a:t>
            </a:r>
            <a:r>
              <a:rPr lang="en-US" sz="2400" i="1" dirty="0" smtClean="0">
                <a:solidFill>
                  <a:srgbClr val="FFFF00"/>
                </a:solidFill>
              </a:rPr>
              <a:t> </a:t>
            </a:r>
            <a:r>
              <a:rPr lang="el-GR" sz="2400" i="1" dirty="0" smtClean="0">
                <a:solidFill>
                  <a:srgbClr val="FFFF00"/>
                </a:solidFill>
              </a:rPr>
              <a:t>παρούσα στις δραστηριότητές μου, να διαλογίζομαι, να κάνω απολογισμό  των δυσκολιών και να συγχωρώ   τα λάθη μου, να τολμώ να παραδέχομαι  ότι είναι απολύτως φυσιολογικό  μην είμαι τέλεια, να μην  νιώθω καλά όλες τις μέρες του χρόνου, και αυτό  είμαι  ΕΓΩ.</a:t>
            </a:r>
          </a:p>
          <a:p>
            <a:pPr algn="just">
              <a:buNone/>
            </a:pPr>
            <a:r>
              <a:rPr lang="el-GR" sz="2400" i="1" dirty="0" smtClean="0">
                <a:solidFill>
                  <a:srgbClr val="FFFF00"/>
                </a:solidFill>
              </a:rPr>
              <a:t>            Το σωματικό μου βάρος, δεν με ενδιαφέρει πια από αριθμητικής άποψης, προσπαθώ να τρέφομαι υγιεινά (η δίαιτα πλέον δεν υφίσταται σαν όρος για εμένα)  ασχολούμαι  με την γυμναστική, το χορό την κολύμβηση και μέσω αυτών προσπαθώ να απαλλαχθώ από τις εντάσεις της καθημερινότητας</a:t>
            </a:r>
            <a:r>
              <a:rPr lang="el-GR" sz="2400" i="1" dirty="0" smtClean="0">
                <a:solidFill>
                  <a:srgbClr val="FFFF00"/>
                </a:solidFill>
              </a:rPr>
              <a:t>. Πλέον  </a:t>
            </a:r>
            <a:r>
              <a:rPr lang="el-GR" sz="2400" i="1" dirty="0" smtClean="0">
                <a:solidFill>
                  <a:srgbClr val="FFFF00"/>
                </a:solidFill>
              </a:rPr>
              <a:t>προσπαθώ να </a:t>
            </a:r>
            <a:r>
              <a:rPr lang="el-GR" sz="2400" i="1" dirty="0" err="1" smtClean="0">
                <a:solidFill>
                  <a:srgbClr val="FFFF00"/>
                </a:solidFill>
              </a:rPr>
              <a:t>ανταμοίβω</a:t>
            </a:r>
            <a:r>
              <a:rPr lang="el-GR" sz="2400" i="1" dirty="0" smtClean="0">
                <a:solidFill>
                  <a:srgbClr val="FFFF00"/>
                </a:solidFill>
              </a:rPr>
              <a:t> τον εαυτό μου καθημερινά όχι με φαγητό αλλά με μικρά δώρα, υπενθυμίζοντας του ότι ακόμη και στα δύσκολα θα είμαι εκεί, παρούσα, να τον στηρίξω. </a:t>
            </a:r>
            <a:endParaRPr lang="el-GR" sz="2400" i="1" dirty="0">
              <a:solidFill>
                <a:srgbClr val="FFFF00"/>
              </a:solidFill>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n-US" i="1" dirty="0" smtClean="0">
                <a:solidFill>
                  <a:srgbClr val="FF0000"/>
                </a:solidFill>
              </a:rPr>
              <a:t>H</a:t>
            </a:r>
            <a:r>
              <a:rPr lang="el-GR" i="1" dirty="0" smtClean="0">
                <a:solidFill>
                  <a:srgbClr val="FF0000"/>
                </a:solidFill>
              </a:rPr>
              <a:t> περίπτωση της Α.Υ        </a:t>
            </a:r>
            <a:r>
              <a:rPr lang="el-GR" sz="2000" i="1" dirty="0" smtClean="0">
                <a:solidFill>
                  <a:srgbClr val="FF0000"/>
                </a:solidFill>
              </a:rPr>
              <a:t>20</a:t>
            </a:r>
            <a:endParaRPr lang="el-GR" sz="2000" dirty="0"/>
          </a:p>
        </p:txBody>
      </p:sp>
      <p:sp>
        <p:nvSpPr>
          <p:cNvPr id="3" name="2 - Θέση περιεχομένου"/>
          <p:cNvSpPr>
            <a:spLocks noGrp="1"/>
          </p:cNvSpPr>
          <p:nvPr>
            <p:ph idx="1"/>
          </p:nvPr>
        </p:nvSpPr>
        <p:spPr/>
        <p:txBody>
          <a:bodyPr>
            <a:normAutofit fontScale="77500" lnSpcReduction="20000"/>
          </a:bodyPr>
          <a:lstStyle/>
          <a:p>
            <a:pPr algn="just">
              <a:buNone/>
            </a:pPr>
            <a:r>
              <a:rPr lang="el-GR" dirty="0" smtClean="0"/>
              <a:t>     </a:t>
            </a:r>
            <a:r>
              <a:rPr lang="el-GR" i="1" dirty="0" smtClean="0">
                <a:solidFill>
                  <a:srgbClr val="FFFF00"/>
                </a:solidFill>
              </a:rPr>
              <a:t>Τα τελευταία χρόνια, οι σχέσεις  με την μητέρα έχουν καλυτερεύσει, ίσως επειδή και εγώ έχω βρει τις δικές μου ισορροπίες, αν και πάντα θα υπάρχει ένα μέρος του εαυτού που δεν έχει θωρακιστεί συναισθηματικά, όταν έπρεπε,  με αποτέλεσμα να  μένει κενό.</a:t>
            </a:r>
          </a:p>
          <a:p>
            <a:pPr algn="just">
              <a:buNone/>
            </a:pPr>
            <a:r>
              <a:rPr lang="el-GR" i="1" dirty="0" smtClean="0">
                <a:solidFill>
                  <a:srgbClr val="FFFF00"/>
                </a:solidFill>
              </a:rPr>
              <a:t>       Η μητέρα μου βιώνει το πένθος και το τραύμα μέσω της σωματοποίησης  και των επεισοδίων κατάθλιψης, σε πιο ελαφρά μορφή, που κάνουν την εμφάνισή τους, όταν τα πράγματα δυσκολεύουν.</a:t>
            </a:r>
          </a:p>
          <a:p>
            <a:pPr algn="just">
              <a:buNone/>
            </a:pPr>
            <a:r>
              <a:rPr lang="el-GR" i="1" dirty="0" smtClean="0">
                <a:solidFill>
                  <a:srgbClr val="FFFF00"/>
                </a:solidFill>
              </a:rPr>
              <a:t>        Ξέρει ότι  θα είμαι  δίπλα της  όταν χρειάζεται κάτι, ξέρω ότι σε μια δύσκολη στιγμή μου δεν θα είναι δίπλα μου,  ασυνείδητα, γιατί δεν μπορεί να το κάνει, αλλά πλέον έχω συμβιβαστεί με την ιδέα και νιώθω καλά φροντίζοντάς την.</a:t>
            </a:r>
            <a:endParaRPr lang="el-GR" i="1" dirty="0">
              <a:solidFill>
                <a:srgbClr val="FFFF00"/>
              </a:solidFill>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l-GR" sz="2400" dirty="0" smtClean="0">
                <a:solidFill>
                  <a:srgbClr val="FF0000"/>
                </a:solidFill>
              </a:rPr>
              <a:t>Βιβλιογραφία </a:t>
            </a:r>
            <a:endParaRPr lang="el-GR" sz="2400" dirty="0">
              <a:solidFill>
                <a:srgbClr val="FF0000"/>
              </a:solidFill>
            </a:endParaRPr>
          </a:p>
        </p:txBody>
      </p:sp>
      <p:sp>
        <p:nvSpPr>
          <p:cNvPr id="3" name="2 - Θέση περιεχομένου"/>
          <p:cNvSpPr>
            <a:spLocks noGrp="1"/>
          </p:cNvSpPr>
          <p:nvPr>
            <p:ph idx="1"/>
          </p:nvPr>
        </p:nvSpPr>
        <p:spPr/>
        <p:txBody>
          <a:bodyPr>
            <a:normAutofit/>
          </a:bodyPr>
          <a:lstStyle/>
          <a:p>
            <a:pPr>
              <a:buNone/>
            </a:pPr>
            <a:r>
              <a:rPr lang="en-US" sz="1400" dirty="0" smtClean="0">
                <a:solidFill>
                  <a:srgbClr val="FFFF00"/>
                </a:solidFill>
              </a:rPr>
              <a:t>1.Mitchell </a:t>
            </a:r>
            <a:r>
              <a:rPr lang="en-US" sz="1400" dirty="0" err="1" smtClean="0">
                <a:solidFill>
                  <a:srgbClr val="FFFF00"/>
                </a:solidFill>
              </a:rPr>
              <a:t>S.Karen</a:t>
            </a:r>
            <a:r>
              <a:rPr lang="en-US" sz="1400" dirty="0" smtClean="0">
                <a:solidFill>
                  <a:srgbClr val="FFFF00"/>
                </a:solidFill>
              </a:rPr>
              <a:t> et al (2011) </a:t>
            </a:r>
            <a:r>
              <a:rPr lang="el-GR" sz="1400" dirty="0" smtClean="0">
                <a:solidFill>
                  <a:srgbClr val="FFFF00"/>
                </a:solidFill>
              </a:rPr>
              <a:t>: </a:t>
            </a:r>
            <a:r>
              <a:rPr lang="en-US" sz="1400" i="1" dirty="0" err="1" smtClean="0">
                <a:solidFill>
                  <a:srgbClr val="FFFF00"/>
                </a:solidFill>
              </a:rPr>
              <a:t>Comorbidity</a:t>
            </a:r>
            <a:r>
              <a:rPr lang="en-US" sz="1400" i="1" dirty="0" smtClean="0">
                <a:solidFill>
                  <a:srgbClr val="FFFF00"/>
                </a:solidFill>
              </a:rPr>
              <a:t> of partial and </a:t>
            </a:r>
            <a:r>
              <a:rPr lang="en-US" sz="1400" i="1" dirty="0" err="1" smtClean="0">
                <a:solidFill>
                  <a:srgbClr val="FFFF00"/>
                </a:solidFill>
              </a:rPr>
              <a:t>subthreshold</a:t>
            </a:r>
            <a:r>
              <a:rPr lang="en-US" sz="1400" i="1" dirty="0" smtClean="0">
                <a:solidFill>
                  <a:srgbClr val="FFFF00"/>
                </a:solidFill>
              </a:rPr>
              <a:t> PTSD among men and women  with eating disorders in the National </a:t>
            </a:r>
            <a:r>
              <a:rPr lang="en-US" sz="1400" i="1" dirty="0" err="1" smtClean="0">
                <a:solidFill>
                  <a:srgbClr val="FFFF00"/>
                </a:solidFill>
              </a:rPr>
              <a:t>Comorbidity</a:t>
            </a:r>
            <a:r>
              <a:rPr lang="en-US" sz="1400" i="1" dirty="0" smtClean="0">
                <a:solidFill>
                  <a:srgbClr val="FFFF00"/>
                </a:solidFill>
              </a:rPr>
              <a:t> Survey-Replication Study</a:t>
            </a:r>
            <a:r>
              <a:rPr lang="el-GR" sz="1400" i="1" dirty="0" smtClean="0">
                <a:solidFill>
                  <a:srgbClr val="FFFF00"/>
                </a:solidFill>
              </a:rPr>
              <a:t>, </a:t>
            </a:r>
            <a:r>
              <a:rPr lang="en-US" sz="1400" dirty="0" smtClean="0">
                <a:solidFill>
                  <a:srgbClr val="FFFF00"/>
                </a:solidFill>
              </a:rPr>
              <a:t>International Journal of Eating Disorders, 2012, V.45,  pp 307-315.</a:t>
            </a:r>
          </a:p>
          <a:p>
            <a:pPr>
              <a:buNone/>
            </a:pPr>
            <a:r>
              <a:rPr lang="en-US" sz="1400" dirty="0" smtClean="0">
                <a:solidFill>
                  <a:srgbClr val="FFFF00"/>
                </a:solidFill>
              </a:rPr>
              <a:t>2.Sachs-Ericsson Natalie et al (2011)</a:t>
            </a:r>
            <a:r>
              <a:rPr lang="el-GR" sz="1400" dirty="0" smtClean="0">
                <a:solidFill>
                  <a:srgbClr val="FFFF00"/>
                </a:solidFill>
              </a:rPr>
              <a:t>: </a:t>
            </a:r>
            <a:r>
              <a:rPr lang="en-US" sz="1400" i="1" dirty="0" smtClean="0">
                <a:solidFill>
                  <a:srgbClr val="FFFF00"/>
                </a:solidFill>
              </a:rPr>
              <a:t>Parental Disorders, </a:t>
            </a:r>
            <a:r>
              <a:rPr lang="en-US" sz="1400" i="1" dirty="0" err="1" smtClean="0">
                <a:solidFill>
                  <a:srgbClr val="FFFF00"/>
                </a:solidFill>
              </a:rPr>
              <a:t>Childwood</a:t>
            </a:r>
            <a:r>
              <a:rPr lang="en-US" sz="1400" i="1" dirty="0" smtClean="0">
                <a:solidFill>
                  <a:srgbClr val="FFFF00"/>
                </a:solidFill>
              </a:rPr>
              <a:t> Abuse and Binge  eating  in  a large community  sample, </a:t>
            </a:r>
            <a:r>
              <a:rPr lang="en-US" sz="1400" dirty="0" smtClean="0">
                <a:solidFill>
                  <a:srgbClr val="FFFF00"/>
                </a:solidFill>
              </a:rPr>
              <a:t>International Journal of Eating Disorders,2012 V.45,  pp 316-325.</a:t>
            </a:r>
          </a:p>
          <a:p>
            <a:pPr>
              <a:buNone/>
            </a:pPr>
            <a:r>
              <a:rPr lang="en-US" sz="1400" i="1" dirty="0" smtClean="0">
                <a:solidFill>
                  <a:srgbClr val="FFFF00"/>
                </a:solidFill>
              </a:rPr>
              <a:t>3.</a:t>
            </a:r>
            <a:r>
              <a:rPr lang="en-US" sz="1400" dirty="0" smtClean="0">
                <a:solidFill>
                  <a:srgbClr val="FFFF00"/>
                </a:solidFill>
              </a:rPr>
              <a:t>Groleau  Patricia et al(2011)</a:t>
            </a:r>
            <a:r>
              <a:rPr lang="el-GR" sz="1400" dirty="0" smtClean="0">
                <a:solidFill>
                  <a:srgbClr val="FFFF00"/>
                </a:solidFill>
              </a:rPr>
              <a:t>:</a:t>
            </a:r>
            <a:r>
              <a:rPr lang="en-US" sz="1400" dirty="0" smtClean="0">
                <a:solidFill>
                  <a:srgbClr val="FFFF00"/>
                </a:solidFill>
              </a:rPr>
              <a:t> </a:t>
            </a:r>
            <a:r>
              <a:rPr lang="en-US" sz="1400" i="1" dirty="0" smtClean="0">
                <a:solidFill>
                  <a:srgbClr val="FFFF00"/>
                </a:solidFill>
              </a:rPr>
              <a:t>Childhood  emotional abuse and eating symptoms in bulimic disorders </a:t>
            </a:r>
            <a:r>
              <a:rPr lang="el-GR" sz="1400" i="1" dirty="0" smtClean="0">
                <a:solidFill>
                  <a:srgbClr val="FFFF00"/>
                </a:solidFill>
              </a:rPr>
              <a:t>:</a:t>
            </a:r>
            <a:r>
              <a:rPr lang="en-US" sz="1400" i="1" dirty="0" smtClean="0">
                <a:solidFill>
                  <a:srgbClr val="FFFF00"/>
                </a:solidFill>
              </a:rPr>
              <a:t>an examination of possible mediating variables, </a:t>
            </a:r>
            <a:r>
              <a:rPr lang="en-US" sz="1400" dirty="0" smtClean="0">
                <a:solidFill>
                  <a:srgbClr val="FFFF00"/>
                </a:solidFill>
              </a:rPr>
              <a:t>International Journal of Eating Disorders, 2012, V.45,  pp 326-332.</a:t>
            </a:r>
            <a:endParaRPr lang="el-GR" sz="1400" dirty="0" smtClean="0">
              <a:solidFill>
                <a:srgbClr val="FFFF00"/>
              </a:solidFill>
            </a:endParaRPr>
          </a:p>
          <a:p>
            <a:pPr>
              <a:buNone/>
            </a:pPr>
            <a:r>
              <a:rPr lang="el-GR" sz="1400" i="1" dirty="0" smtClean="0">
                <a:solidFill>
                  <a:srgbClr val="FFFF00"/>
                </a:solidFill>
              </a:rPr>
              <a:t>4. </a:t>
            </a:r>
            <a:r>
              <a:rPr lang="el-GR" sz="1400" i="1" dirty="0" err="1" smtClean="0">
                <a:solidFill>
                  <a:srgbClr val="FFFF00"/>
                </a:solidFill>
              </a:rPr>
              <a:t>Γονιδάκης</a:t>
            </a:r>
            <a:r>
              <a:rPr lang="el-GR" sz="1400" i="1" dirty="0" smtClean="0">
                <a:solidFill>
                  <a:srgbClr val="FFFF00"/>
                </a:solidFill>
              </a:rPr>
              <a:t> Φ., </a:t>
            </a:r>
            <a:r>
              <a:rPr lang="el-GR" sz="1400" i="1" dirty="0" err="1" smtClean="0">
                <a:solidFill>
                  <a:srgbClr val="FFFF00"/>
                </a:solidFill>
              </a:rPr>
              <a:t>Βάρσου</a:t>
            </a:r>
            <a:r>
              <a:rPr lang="el-GR" sz="1400" i="1" dirty="0" smtClean="0">
                <a:solidFill>
                  <a:srgbClr val="FFFF00"/>
                </a:solidFill>
              </a:rPr>
              <a:t> Ε., (2008):Ψυχογενής Ανορεξία, Εκδόσεις ΒΗΤΑ, Αθήνα.</a:t>
            </a:r>
            <a:endParaRPr lang="el-GR" sz="1400" i="1" dirty="0">
              <a:solidFill>
                <a:srgbClr val="FFFF00"/>
              </a:solidFill>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 Τίτλος"/>
          <p:cNvSpPr>
            <a:spLocks noGrp="1"/>
          </p:cNvSpPr>
          <p:nvPr>
            <p:ph type="title" idx="4294967295"/>
          </p:nvPr>
        </p:nvSpPr>
        <p:spPr>
          <a:xfrm>
            <a:off x="395536" y="476672"/>
            <a:ext cx="8229600" cy="1143000"/>
          </a:xfrm>
        </p:spPr>
        <p:txBody>
          <a:bodyPr>
            <a:normAutofit fontScale="90000"/>
          </a:bodyPr>
          <a:lstStyle/>
          <a:p>
            <a:r>
              <a:rPr lang="el-GR" sz="3200" dirty="0" smtClean="0">
                <a:solidFill>
                  <a:srgbClr val="FFFF00"/>
                </a:solidFill>
                <a:latin typeface="Arial" charset="0"/>
              </a:rPr>
              <a:t> </a:t>
            </a:r>
            <a:br>
              <a:rPr lang="el-GR" sz="3200" dirty="0" smtClean="0">
                <a:solidFill>
                  <a:srgbClr val="FFFF00"/>
                </a:solidFill>
                <a:latin typeface="Arial" charset="0"/>
              </a:rPr>
            </a:br>
            <a:r>
              <a:rPr lang="el-GR" sz="3200" dirty="0" smtClean="0">
                <a:solidFill>
                  <a:srgbClr val="FFFF00"/>
                </a:solidFill>
                <a:latin typeface="Arial" charset="0"/>
              </a:rPr>
              <a:t> Ο  Νερόμυλος </a:t>
            </a:r>
            <a:r>
              <a:rPr lang="el-GR" sz="3200" dirty="0" err="1" smtClean="0">
                <a:solidFill>
                  <a:srgbClr val="FFFF00"/>
                </a:solidFill>
                <a:latin typeface="Arial" charset="0"/>
              </a:rPr>
              <a:t>Μωρόγιαννη</a:t>
            </a:r>
            <a:r>
              <a:rPr lang="el-GR" sz="3200" dirty="0" smtClean="0">
                <a:solidFill>
                  <a:srgbClr val="FFFF00"/>
                </a:solidFill>
                <a:latin typeface="Arial" charset="0"/>
              </a:rPr>
              <a:t> στα </a:t>
            </a:r>
            <a:r>
              <a:rPr lang="el-GR" sz="3200" dirty="0" err="1" smtClean="0">
                <a:solidFill>
                  <a:srgbClr val="FFFF00"/>
                </a:solidFill>
                <a:latin typeface="Arial" charset="0"/>
              </a:rPr>
              <a:t>Γιαννέικα</a:t>
            </a:r>
            <a:r>
              <a:rPr lang="el-GR" sz="3200" dirty="0" smtClean="0">
                <a:solidFill>
                  <a:srgbClr val="FFFF00"/>
                </a:solidFill>
                <a:latin typeface="Arial" charset="0"/>
              </a:rPr>
              <a:t> Αρκαδίας.</a:t>
            </a:r>
            <a:endParaRPr lang="el-GR" sz="3200" dirty="0"/>
          </a:p>
        </p:txBody>
      </p:sp>
      <p:pic>
        <p:nvPicPr>
          <p:cNvPr id="19458" name="5 - Εικόνα" descr="φωτο αυλάκια n2.jpg"/>
          <p:cNvPicPr>
            <a:picLocks noGrp="1"/>
          </p:cNvPicPr>
          <p:nvPr>
            <p:ph sz="half" idx="4294967295"/>
          </p:nvPr>
        </p:nvPicPr>
        <p:blipFill>
          <a:blip r:embed="rId2" cstate="print"/>
          <a:stretch>
            <a:fillRect/>
          </a:stretch>
        </p:blipFill>
        <p:spPr>
          <a:xfrm>
            <a:off x="395536" y="2708920"/>
            <a:ext cx="4040188" cy="2852738"/>
          </a:xfrm>
        </p:spPr>
      </p:pic>
      <p:pic>
        <p:nvPicPr>
          <p:cNvPr id="11" name="6 - Εικόνα" descr="ΜΥΛΟΣ 001.jpg"/>
          <p:cNvPicPr>
            <a:picLocks noGrp="1" noChangeAspect="1" noChangeArrowheads="1"/>
          </p:cNvPicPr>
          <p:nvPr>
            <p:ph sz="quarter" idx="4294967295"/>
          </p:nvPr>
        </p:nvPicPr>
        <p:blipFill>
          <a:blip r:embed="rId3" cstate="print"/>
          <a:srcRect/>
          <a:stretch>
            <a:fillRect/>
          </a:stretch>
        </p:blipFill>
        <p:spPr bwMode="auto">
          <a:xfrm>
            <a:off x="4860032" y="2636912"/>
            <a:ext cx="4041775" cy="2886075"/>
          </a:xfrm>
          <a:prstGeom prst="rect">
            <a:avLst/>
          </a:prstGeom>
          <a:noFill/>
          <a:ln w="9525">
            <a:noFill/>
            <a:miter lim="800000"/>
            <a:headEnd/>
            <a:tailEnd/>
          </a:ln>
        </p:spPr>
      </p:pic>
      <p:sp>
        <p:nvSpPr>
          <p:cNvPr id="6" name="5 - Ορθογώνιο"/>
          <p:cNvSpPr/>
          <p:nvPr/>
        </p:nvSpPr>
        <p:spPr>
          <a:xfrm>
            <a:off x="2915816" y="5949280"/>
            <a:ext cx="4572000" cy="646331"/>
          </a:xfrm>
          <a:prstGeom prst="rect">
            <a:avLst/>
          </a:prstGeom>
        </p:spPr>
        <p:txBody>
          <a:bodyPr>
            <a:spAutoFit/>
          </a:bodyPr>
          <a:lstStyle/>
          <a:p>
            <a:r>
              <a:rPr lang="el-GR" dirty="0" smtClean="0">
                <a:solidFill>
                  <a:srgbClr val="FF0000"/>
                </a:solidFill>
                <a:latin typeface="Calibri" pitchFamily="34" charset="0"/>
                <a:ea typeface="ＭＳ Ｐゴシック" pitchFamily="34" charset="-128"/>
                <a:cs typeface="Calibri" pitchFamily="34" charset="0"/>
              </a:rPr>
              <a:t> ΕΥΧΑΡΙΣΤΩ ΓΙΑ ΤΗΝ ΠΡΟΣΟΧΗ ΣΑΣ </a:t>
            </a:r>
            <a:br>
              <a:rPr lang="el-GR" dirty="0" smtClean="0">
                <a:solidFill>
                  <a:srgbClr val="FF0000"/>
                </a:solidFill>
                <a:latin typeface="Calibri" pitchFamily="34" charset="0"/>
                <a:ea typeface="ＭＳ Ｐゴシック" pitchFamily="34" charset="-128"/>
                <a:cs typeface="Calibri" pitchFamily="34" charset="0"/>
              </a:rPr>
            </a:br>
            <a:r>
              <a:rPr lang="en-US" dirty="0" smtClean="0">
                <a:solidFill>
                  <a:srgbClr val="FFFF00"/>
                </a:solidFill>
                <a:latin typeface="Calibri" pitchFamily="34" charset="0"/>
                <a:ea typeface="ＭＳ Ｐゴシック" pitchFamily="34" charset="-128"/>
                <a:cs typeface="Calibri" pitchFamily="34" charset="0"/>
              </a:rPr>
              <a:t>             www.morogiannis.gr</a:t>
            </a:r>
            <a:endParaRPr lang="el-GR"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539552" y="-171400"/>
            <a:ext cx="8229600" cy="1143000"/>
          </a:xfrm>
        </p:spPr>
        <p:txBody>
          <a:bodyPr/>
          <a:lstStyle/>
          <a:p>
            <a:r>
              <a:rPr lang="el-GR" dirty="0" smtClean="0">
                <a:solidFill>
                  <a:srgbClr val="FF0000"/>
                </a:solidFill>
              </a:rPr>
              <a:t>Στρες </a:t>
            </a:r>
            <a:r>
              <a:rPr lang="el-GR" dirty="0" smtClean="0">
                <a:solidFill>
                  <a:srgbClr val="FF0000"/>
                </a:solidFill>
              </a:rPr>
              <a:t>-</a:t>
            </a:r>
            <a:r>
              <a:rPr lang="el-GR" dirty="0" smtClean="0">
                <a:solidFill>
                  <a:srgbClr val="FF0000"/>
                </a:solidFill>
              </a:rPr>
              <a:t> </a:t>
            </a:r>
            <a:r>
              <a:rPr lang="el-GR" dirty="0" smtClean="0">
                <a:solidFill>
                  <a:srgbClr val="FF0000"/>
                </a:solidFill>
              </a:rPr>
              <a:t>Τ</a:t>
            </a:r>
            <a:r>
              <a:rPr lang="el-GR" dirty="0" smtClean="0">
                <a:solidFill>
                  <a:srgbClr val="FF0000"/>
                </a:solidFill>
              </a:rPr>
              <a:t>ραύμα και ΔΠΤ</a:t>
            </a:r>
            <a:endParaRPr lang="el-GR" dirty="0"/>
          </a:p>
        </p:txBody>
      </p:sp>
      <p:sp>
        <p:nvSpPr>
          <p:cNvPr id="3" name="2 - Θέση περιεχομένου"/>
          <p:cNvSpPr>
            <a:spLocks noGrp="1"/>
          </p:cNvSpPr>
          <p:nvPr>
            <p:ph idx="1"/>
          </p:nvPr>
        </p:nvSpPr>
        <p:spPr>
          <a:xfrm>
            <a:off x="467544" y="620688"/>
            <a:ext cx="8229600" cy="4525963"/>
          </a:xfrm>
        </p:spPr>
        <p:txBody>
          <a:bodyPr>
            <a:normAutofit fontScale="92500" lnSpcReduction="10000"/>
          </a:bodyPr>
          <a:lstStyle/>
          <a:p>
            <a:pPr algn="just">
              <a:buNone/>
            </a:pPr>
            <a:r>
              <a:rPr lang="el-GR" dirty="0" smtClean="0">
                <a:solidFill>
                  <a:srgbClr val="FFFF00"/>
                </a:solidFill>
              </a:rPr>
              <a:t>     </a:t>
            </a:r>
            <a:r>
              <a:rPr lang="el-GR" sz="2000" dirty="0" smtClean="0">
                <a:solidFill>
                  <a:srgbClr val="FFFF00"/>
                </a:solidFill>
              </a:rPr>
              <a:t>Στην  δεύτερη μελέτη, στη οποία χρησιμοποιήθηκε η ίδια βάση δεδομένων,  η  </a:t>
            </a:r>
            <a:r>
              <a:rPr lang="en-US" sz="2000" dirty="0" smtClean="0">
                <a:solidFill>
                  <a:srgbClr val="FFFF00"/>
                </a:solidFill>
              </a:rPr>
              <a:t>Sachs-Ericsson</a:t>
            </a:r>
            <a:r>
              <a:rPr lang="el-GR" sz="2000" dirty="0" smtClean="0">
                <a:solidFill>
                  <a:srgbClr val="FFFF00"/>
                </a:solidFill>
              </a:rPr>
              <a:t> Ν. και συν., </a:t>
            </a:r>
            <a:r>
              <a:rPr lang="en-US" sz="2000" dirty="0" smtClean="0">
                <a:solidFill>
                  <a:srgbClr val="FFFF00"/>
                </a:solidFill>
              </a:rPr>
              <a:t> </a:t>
            </a:r>
            <a:r>
              <a:rPr lang="el-GR" sz="2000" dirty="0" smtClean="0">
                <a:solidFill>
                  <a:srgbClr val="FFFF00"/>
                </a:solidFill>
              </a:rPr>
              <a:t>χρησιμοποίησαν  στατιστικά  μοντέλα για να αποδείξουν ότι   η ψυχική νόσος των γονέων , επηρεάζει την  ψυχική κατάσταση των επιγόνων, η οποία με την σειρά της , αποτελεί το μονοπάτι  για την ανάπτυξη των διαταραχών πρόσληψης τροφής</a:t>
            </a:r>
            <a:r>
              <a:rPr lang="el-GR" sz="2000" dirty="0" smtClean="0">
                <a:solidFill>
                  <a:srgbClr val="FFFF00"/>
                </a:solidFill>
              </a:rPr>
              <a:t>. Συγκεκριμένα </a:t>
            </a:r>
            <a:r>
              <a:rPr lang="el-GR" sz="2000" dirty="0" smtClean="0">
                <a:solidFill>
                  <a:srgbClr val="FFFF00"/>
                </a:solidFill>
              </a:rPr>
              <a:t>τα αποτελέσματα της έρευνάς τους, δείχνουν ότι η παθολογική  </a:t>
            </a:r>
            <a:r>
              <a:rPr lang="el-GR" sz="2000" dirty="0" err="1" smtClean="0">
                <a:solidFill>
                  <a:srgbClr val="FFFF00"/>
                </a:solidFill>
              </a:rPr>
              <a:t>γονεική</a:t>
            </a:r>
            <a:r>
              <a:rPr lang="el-GR" sz="2000" dirty="0" smtClean="0">
                <a:solidFill>
                  <a:srgbClr val="FFFF00"/>
                </a:solidFill>
              </a:rPr>
              <a:t>  </a:t>
            </a:r>
            <a:r>
              <a:rPr lang="el-GR" sz="2000" dirty="0" smtClean="0">
                <a:solidFill>
                  <a:srgbClr val="FFFF00"/>
                </a:solidFill>
              </a:rPr>
              <a:t>είτε εσωστρέφεια είτε   </a:t>
            </a:r>
            <a:r>
              <a:rPr lang="el-GR" sz="2000" dirty="0" smtClean="0">
                <a:solidFill>
                  <a:srgbClr val="FFFF00"/>
                </a:solidFill>
              </a:rPr>
              <a:t>εξωστρέφεια, συμβάλλουν στην κακοποίηση του παιδιού και στην εμφάνιση επεισοδιακής πολυφαγίας </a:t>
            </a:r>
            <a:r>
              <a:rPr lang="en-US" sz="2000" dirty="0" smtClean="0">
                <a:solidFill>
                  <a:srgbClr val="FFFF00"/>
                </a:solidFill>
              </a:rPr>
              <a:t>(BED)</a:t>
            </a:r>
            <a:r>
              <a:rPr lang="el-GR" sz="2000" dirty="0" smtClean="0">
                <a:solidFill>
                  <a:srgbClr val="FFFF00"/>
                </a:solidFill>
              </a:rPr>
              <a:t>.</a:t>
            </a:r>
          </a:p>
          <a:p>
            <a:pPr algn="just">
              <a:buNone/>
            </a:pPr>
            <a:r>
              <a:rPr lang="el-GR" sz="2000" dirty="0" smtClean="0">
                <a:solidFill>
                  <a:srgbClr val="FFFF00"/>
                </a:solidFill>
              </a:rPr>
              <a:t>            Τα αποτελέσματα επίσης, δίνουν έμφαση σε μοντέλα-αιτιολογικές υποθέσεις τα οποία ενσωματώνουν βιολογικούς και  αναπτυξιακούς παράγοντες  με σκοπό την κατανόηση του κινδύνου για ανάπτυξη ψυχοπαθολογίας, σε απογόνους όπου, η παιδική  κακοποίηση θεωρείται ένας </a:t>
            </a:r>
            <a:r>
              <a:rPr lang="el-GR" sz="2000" dirty="0" smtClean="0">
                <a:solidFill>
                  <a:srgbClr val="FFFF00"/>
                </a:solidFill>
              </a:rPr>
              <a:t>ενδιάμεσος </a:t>
            </a:r>
            <a:r>
              <a:rPr lang="el-GR" sz="2000" dirty="0" smtClean="0">
                <a:solidFill>
                  <a:srgbClr val="FFFF00"/>
                </a:solidFill>
              </a:rPr>
              <a:t>διαμεσολαβητής που εξηγεί το πώς η </a:t>
            </a:r>
            <a:r>
              <a:rPr lang="el-GR" sz="2000" dirty="0" err="1" smtClean="0">
                <a:solidFill>
                  <a:srgbClr val="FFFF00"/>
                </a:solidFill>
              </a:rPr>
              <a:t>γονεική</a:t>
            </a:r>
            <a:r>
              <a:rPr lang="el-GR" sz="2000" dirty="0" smtClean="0">
                <a:solidFill>
                  <a:srgbClr val="FFFF00"/>
                </a:solidFill>
              </a:rPr>
              <a:t> ψυχοπαθολογία που μπορεί να αντανακλά γενετικούς παράγοντες και επηρεάζει  ως περιβαλλοντικό συμβάν.</a:t>
            </a:r>
            <a:endParaRPr lang="el-GR" sz="2000"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539552" y="-171400"/>
            <a:ext cx="8229600" cy="1143000"/>
          </a:xfrm>
        </p:spPr>
        <p:txBody>
          <a:bodyPr/>
          <a:lstStyle/>
          <a:p>
            <a:r>
              <a:rPr lang="el-GR" dirty="0" smtClean="0">
                <a:solidFill>
                  <a:srgbClr val="FF0000"/>
                </a:solidFill>
              </a:rPr>
              <a:t>Στρες </a:t>
            </a:r>
            <a:r>
              <a:rPr lang="el-GR" dirty="0" smtClean="0">
                <a:solidFill>
                  <a:srgbClr val="FF0000"/>
                </a:solidFill>
              </a:rPr>
              <a:t>-</a:t>
            </a:r>
            <a:r>
              <a:rPr lang="el-GR" dirty="0" smtClean="0">
                <a:solidFill>
                  <a:srgbClr val="FF0000"/>
                </a:solidFill>
              </a:rPr>
              <a:t> </a:t>
            </a:r>
            <a:r>
              <a:rPr lang="el-GR" dirty="0" smtClean="0">
                <a:solidFill>
                  <a:srgbClr val="FF0000"/>
                </a:solidFill>
              </a:rPr>
              <a:t>Τ</a:t>
            </a:r>
            <a:r>
              <a:rPr lang="el-GR" dirty="0" smtClean="0">
                <a:solidFill>
                  <a:srgbClr val="FF0000"/>
                </a:solidFill>
              </a:rPr>
              <a:t>ραύμα και ΔΠΤ</a:t>
            </a:r>
            <a:endParaRPr lang="el-GR" dirty="0"/>
          </a:p>
        </p:txBody>
      </p:sp>
      <p:sp>
        <p:nvSpPr>
          <p:cNvPr id="3" name="2 - Θέση περιεχομένου"/>
          <p:cNvSpPr>
            <a:spLocks noGrp="1"/>
          </p:cNvSpPr>
          <p:nvPr>
            <p:ph idx="1"/>
          </p:nvPr>
        </p:nvSpPr>
        <p:spPr>
          <a:xfrm>
            <a:off x="395536" y="836712"/>
            <a:ext cx="8229600" cy="4525963"/>
          </a:xfrm>
        </p:spPr>
        <p:txBody>
          <a:bodyPr>
            <a:normAutofit fontScale="77500" lnSpcReduction="20000"/>
          </a:bodyPr>
          <a:lstStyle/>
          <a:p>
            <a:pPr algn="just">
              <a:buNone/>
            </a:pPr>
            <a:r>
              <a:rPr lang="el-GR" sz="2400" dirty="0" smtClean="0">
                <a:solidFill>
                  <a:srgbClr val="FFFF00"/>
                </a:solidFill>
              </a:rPr>
              <a:t>      Στην τρίτη μελέτη της </a:t>
            </a:r>
            <a:r>
              <a:rPr lang="en-US" sz="2400" dirty="0" err="1" smtClean="0">
                <a:solidFill>
                  <a:srgbClr val="FFFF00"/>
                </a:solidFill>
              </a:rPr>
              <a:t>Groleau</a:t>
            </a:r>
            <a:r>
              <a:rPr lang="en-US" sz="2400" dirty="0" smtClean="0">
                <a:solidFill>
                  <a:srgbClr val="FFFF00"/>
                </a:solidFill>
              </a:rPr>
              <a:t> </a:t>
            </a:r>
            <a:r>
              <a:rPr lang="el-GR" sz="2400" dirty="0" smtClean="0">
                <a:solidFill>
                  <a:srgbClr val="FFFF00"/>
                </a:solidFill>
              </a:rPr>
              <a:t> </a:t>
            </a:r>
            <a:r>
              <a:rPr lang="en-US" sz="2400" dirty="0" smtClean="0">
                <a:solidFill>
                  <a:srgbClr val="FFFF00"/>
                </a:solidFill>
              </a:rPr>
              <a:t>P </a:t>
            </a:r>
            <a:r>
              <a:rPr lang="el-GR" sz="2400" dirty="0" smtClean="0">
                <a:solidFill>
                  <a:srgbClr val="FFFF00"/>
                </a:solidFill>
              </a:rPr>
              <a:t>και συν</a:t>
            </a:r>
            <a:r>
              <a:rPr lang="en-US" sz="2400" dirty="0" smtClean="0">
                <a:solidFill>
                  <a:srgbClr val="FFFF00"/>
                </a:solidFill>
              </a:rPr>
              <a:t>., </a:t>
            </a:r>
            <a:r>
              <a:rPr lang="el-GR" sz="2400" dirty="0" smtClean="0">
                <a:solidFill>
                  <a:srgbClr val="FFFF00"/>
                </a:solidFill>
              </a:rPr>
              <a:t>έγινε σύγκριση των γυναικών που έπασχαν από διαταραχές πρόσληψης τροφής </a:t>
            </a:r>
            <a:r>
              <a:rPr lang="el-GR" sz="2400" dirty="0" smtClean="0">
                <a:solidFill>
                  <a:srgbClr val="FFFF00"/>
                </a:solidFill>
              </a:rPr>
              <a:t>τ</a:t>
            </a:r>
            <a:r>
              <a:rPr lang="el-GR" sz="2400" dirty="0" smtClean="0">
                <a:solidFill>
                  <a:srgbClr val="FFFF00"/>
                </a:solidFill>
              </a:rPr>
              <a:t>ου </a:t>
            </a:r>
            <a:r>
              <a:rPr lang="el-GR" sz="2400" dirty="0" err="1" smtClean="0">
                <a:solidFill>
                  <a:srgbClr val="FFFF00"/>
                </a:solidFill>
              </a:rPr>
              <a:t>βουλιμικού</a:t>
            </a:r>
            <a:r>
              <a:rPr lang="el-GR" sz="2400" dirty="0" smtClean="0">
                <a:solidFill>
                  <a:srgbClr val="FFFF00"/>
                </a:solidFill>
              </a:rPr>
              <a:t> φάσματος  </a:t>
            </a:r>
            <a:r>
              <a:rPr lang="el-GR" sz="2400" dirty="0" smtClean="0">
                <a:solidFill>
                  <a:srgbClr val="FFFF00"/>
                </a:solidFill>
              </a:rPr>
              <a:t>με ομάδα  του υγιούς  πληθυσμού  και διαπιστώθηκε ότι η πρώτη ομάδα,   εμφάνιζε μεγαλύτερη συχνότητα συναισθηματικής κακοποίησης στην παιδική ηλικία</a:t>
            </a:r>
            <a:r>
              <a:rPr lang="el-GR" sz="2400" dirty="0" smtClean="0">
                <a:solidFill>
                  <a:srgbClr val="FFFF00"/>
                </a:solidFill>
              </a:rPr>
              <a:t>. Η </a:t>
            </a:r>
            <a:r>
              <a:rPr lang="el-GR" sz="2400" dirty="0" err="1" smtClean="0">
                <a:solidFill>
                  <a:srgbClr val="FFFF00"/>
                </a:solidFill>
              </a:rPr>
              <a:t>συνασθηματική</a:t>
            </a:r>
            <a:r>
              <a:rPr lang="el-GR" sz="2400" dirty="0" smtClean="0">
                <a:solidFill>
                  <a:srgbClr val="FFFF00"/>
                </a:solidFill>
              </a:rPr>
              <a:t> κακοποίηση  </a:t>
            </a:r>
            <a:r>
              <a:rPr lang="el-GR" sz="2400" dirty="0" smtClean="0">
                <a:solidFill>
                  <a:srgbClr val="FFFF00"/>
                </a:solidFill>
              </a:rPr>
              <a:t>κατά την  παιδική ηλικία,  ως αιτιολογική παράμετρος, σχετιζόταν  με   μεγαλύτερη σοβαρότητα των </a:t>
            </a:r>
            <a:r>
              <a:rPr lang="el-GR" sz="2400" dirty="0" smtClean="0">
                <a:solidFill>
                  <a:srgbClr val="FFFF00"/>
                </a:solidFill>
              </a:rPr>
              <a:t>συμπτωμάτων της </a:t>
            </a:r>
            <a:r>
              <a:rPr lang="el-GR" sz="2400" b="1" dirty="0" smtClean="0">
                <a:solidFill>
                  <a:srgbClr val="FFFF00"/>
                </a:solidFill>
              </a:rPr>
              <a:t>ΨΒ </a:t>
            </a:r>
            <a:r>
              <a:rPr lang="el-GR" sz="2400" b="1" dirty="0" err="1" smtClean="0">
                <a:solidFill>
                  <a:srgbClr val="FFFF00"/>
                </a:solidFill>
              </a:rPr>
              <a:t>διαμεσολαβούμενη</a:t>
            </a:r>
            <a:r>
              <a:rPr lang="el-GR" sz="2400" b="1" dirty="0" smtClean="0">
                <a:solidFill>
                  <a:srgbClr val="FFFF00"/>
                </a:solidFill>
              </a:rPr>
              <a:t> μέσω της επίδρασης σε χαρακτηριστικά της προσωπικότητας όπως αναποτελεσματικότητα και συναισθηματική αστάθεια.</a:t>
            </a:r>
            <a:endParaRPr lang="el-GR" sz="2400" dirty="0" smtClean="0">
              <a:solidFill>
                <a:srgbClr val="FFFF00"/>
              </a:solidFill>
            </a:endParaRPr>
          </a:p>
          <a:p>
            <a:pPr algn="just">
              <a:buNone/>
            </a:pPr>
            <a:r>
              <a:rPr lang="el-GR" sz="2400" dirty="0" smtClean="0">
                <a:solidFill>
                  <a:srgbClr val="FFFF00"/>
                </a:solidFill>
              </a:rPr>
              <a:t>            Οι ερευνητές υποστηρίζουν ότι η συναισθηματική κακοποίηση κατά την παιδική ηλικία αποτελεί προγνωστικό παράγοντα για την εμφάνιση διατροφικής ψυχοπαθολογίας μέσω της διαμεσολάβησης των χαρακτηριστικών προσωπικότητας, </a:t>
            </a:r>
            <a:r>
              <a:rPr lang="el-GR" sz="2400" dirty="0" smtClean="0">
                <a:solidFill>
                  <a:srgbClr val="FFFF00"/>
                </a:solidFill>
              </a:rPr>
              <a:t>όπως αναποτελεσματικότητα </a:t>
            </a:r>
            <a:r>
              <a:rPr lang="el-GR" sz="2400" dirty="0" smtClean="0">
                <a:solidFill>
                  <a:srgbClr val="FFFF00"/>
                </a:solidFill>
              </a:rPr>
              <a:t>και συναισθηματική αστάθεια και καταλήγουν ότι η συναισθηματική κακοποίηση, κατά την παιδική ηλικία, μπορεί να επηρεάσει την σοβαρότητα των συμπτωμάτων διαταραχών πρόσληψης τροφής, επηρεάζοντας  τόσο την αυτοεκτίμηση του υποκειμένου, όσο και την  συναισθηματική του </a:t>
            </a:r>
            <a:r>
              <a:rPr lang="el-GR" sz="2400" dirty="0" smtClean="0">
                <a:solidFill>
                  <a:srgbClr val="FFFF00"/>
                </a:solidFill>
              </a:rPr>
              <a:t>σταθερότητα που λειτουργούν ως διαμεσολαβητές.</a:t>
            </a:r>
            <a:endParaRPr lang="el-GR" sz="2400" dirty="0" smtClean="0">
              <a:solidFill>
                <a:srgbClr val="FFFF00"/>
              </a:solidFill>
            </a:endParaRPr>
          </a:p>
          <a:p>
            <a:endParaRPr lang="el-GR"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solidFill>
                  <a:srgbClr val="FF0000"/>
                </a:solidFill>
              </a:rPr>
              <a:t>Τραύμα </a:t>
            </a:r>
            <a:r>
              <a:rPr lang="el-GR" dirty="0" smtClean="0">
                <a:solidFill>
                  <a:srgbClr val="FF0000"/>
                </a:solidFill>
              </a:rPr>
              <a:t>-</a:t>
            </a:r>
            <a:r>
              <a:rPr lang="el-GR" dirty="0" smtClean="0">
                <a:solidFill>
                  <a:srgbClr val="FF0000"/>
                </a:solidFill>
              </a:rPr>
              <a:t> </a:t>
            </a:r>
            <a:r>
              <a:rPr lang="el-GR" dirty="0" smtClean="0">
                <a:solidFill>
                  <a:srgbClr val="FF0000"/>
                </a:solidFill>
              </a:rPr>
              <a:t>Γεγονότα </a:t>
            </a:r>
            <a:r>
              <a:rPr lang="el-GR" dirty="0" smtClean="0">
                <a:solidFill>
                  <a:srgbClr val="FF0000"/>
                </a:solidFill>
              </a:rPr>
              <a:t>Ζωής και ΔΠΤ </a:t>
            </a:r>
            <a:endParaRPr lang="el-GR" dirty="0">
              <a:solidFill>
                <a:srgbClr val="FF0000"/>
              </a:solidFill>
            </a:endParaRPr>
          </a:p>
        </p:txBody>
      </p:sp>
      <p:sp>
        <p:nvSpPr>
          <p:cNvPr id="3" name="2 - Θέση περιεχομένου"/>
          <p:cNvSpPr>
            <a:spLocks noGrp="1"/>
          </p:cNvSpPr>
          <p:nvPr>
            <p:ph idx="1"/>
          </p:nvPr>
        </p:nvSpPr>
        <p:spPr>
          <a:xfrm>
            <a:off x="539552" y="1340768"/>
            <a:ext cx="8229600" cy="4968552"/>
          </a:xfrm>
        </p:spPr>
        <p:txBody>
          <a:bodyPr>
            <a:normAutofit fontScale="62500" lnSpcReduction="20000"/>
          </a:bodyPr>
          <a:lstStyle/>
          <a:p>
            <a:pPr algn="just">
              <a:buNone/>
            </a:pPr>
            <a:r>
              <a:rPr lang="el-GR" dirty="0" smtClean="0"/>
              <a:t>     </a:t>
            </a:r>
            <a:r>
              <a:rPr lang="el-GR" sz="3400" dirty="0" smtClean="0">
                <a:solidFill>
                  <a:srgbClr val="FFFF00"/>
                </a:solidFill>
              </a:rPr>
              <a:t>Τα </a:t>
            </a:r>
            <a:r>
              <a:rPr lang="el-GR" sz="3400" dirty="0" err="1" smtClean="0">
                <a:solidFill>
                  <a:srgbClr val="FFFF00"/>
                </a:solidFill>
              </a:rPr>
              <a:t>στρεσογόνα</a:t>
            </a:r>
            <a:r>
              <a:rPr lang="el-GR" sz="3400" dirty="0" smtClean="0">
                <a:solidFill>
                  <a:srgbClr val="FFFF00"/>
                </a:solidFill>
              </a:rPr>
              <a:t> γεγονότα ζωής έχουν σχετιστεί με την έναρξη των ψυχικών παθήσεων και ιδιαίτερα με τις συναισθηματικές διαταραχές. Η έρευνα για το αν η έναρξη της ψυχογενούς ανορεξίας σχετίζεται με </a:t>
            </a:r>
            <a:r>
              <a:rPr lang="el-GR" sz="3400" dirty="0" err="1" smtClean="0">
                <a:solidFill>
                  <a:srgbClr val="FFFF00"/>
                </a:solidFill>
              </a:rPr>
              <a:t>στρεσογόνα</a:t>
            </a:r>
            <a:r>
              <a:rPr lang="el-GR" sz="3400" dirty="0" smtClean="0">
                <a:solidFill>
                  <a:srgbClr val="FFFF00"/>
                </a:solidFill>
              </a:rPr>
              <a:t> γεγονότα έχει δώσει τόσο θετικά (Η</a:t>
            </a:r>
            <a:r>
              <a:rPr lang="en-US" sz="3400" dirty="0" err="1" smtClean="0">
                <a:solidFill>
                  <a:srgbClr val="FFFF00"/>
                </a:solidFill>
              </a:rPr>
              <a:t>oresh</a:t>
            </a:r>
            <a:r>
              <a:rPr lang="en-US" sz="3400" dirty="0" smtClean="0">
                <a:solidFill>
                  <a:srgbClr val="FFFF00"/>
                </a:solidFill>
              </a:rPr>
              <a:t> et al</a:t>
            </a:r>
            <a:r>
              <a:rPr lang="el-GR" sz="3400" dirty="0" smtClean="0">
                <a:solidFill>
                  <a:srgbClr val="FFFF00"/>
                </a:solidFill>
              </a:rPr>
              <a:t> 1995) όσο και αρνητικά αποτελέσματα (</a:t>
            </a:r>
            <a:r>
              <a:rPr lang="en-US" sz="3400" dirty="0" smtClean="0">
                <a:solidFill>
                  <a:srgbClr val="FFFF00"/>
                </a:solidFill>
              </a:rPr>
              <a:t>Cowers et al </a:t>
            </a:r>
            <a:r>
              <a:rPr lang="el-GR" sz="3400" dirty="0" smtClean="0">
                <a:solidFill>
                  <a:srgbClr val="FFFF00"/>
                </a:solidFill>
              </a:rPr>
              <a:t>1996). Είναι ενδιαφέρον ότι από το σύνολο των </a:t>
            </a:r>
            <a:r>
              <a:rPr lang="el-GR" sz="3400" dirty="0" err="1" smtClean="0">
                <a:solidFill>
                  <a:srgbClr val="FFFF00"/>
                </a:solidFill>
              </a:rPr>
              <a:t>στρεσσογόνων</a:t>
            </a:r>
            <a:r>
              <a:rPr lang="el-GR" sz="3400" dirty="0" smtClean="0">
                <a:solidFill>
                  <a:srgbClr val="FFFF00"/>
                </a:solidFill>
              </a:rPr>
              <a:t> </a:t>
            </a:r>
            <a:r>
              <a:rPr lang="el-GR" sz="3400" dirty="0" smtClean="0">
                <a:solidFill>
                  <a:srgbClr val="FFFF00"/>
                </a:solidFill>
              </a:rPr>
              <a:t>γεγονότων αυτά που συνδέονται με δυσάρεστες οικογενειακές εμπειρίες, όπως η σωματική βία και η συναισθηματική κακοποίηση από τους γονείς, σχετίζονται περισσότερο ισχυρά με την έναρξη της ψυχογενούς ανορεξίας (Η</a:t>
            </a:r>
            <a:r>
              <a:rPr lang="en-US" sz="3400" dirty="0" err="1" smtClean="0">
                <a:solidFill>
                  <a:srgbClr val="FFFF00"/>
                </a:solidFill>
              </a:rPr>
              <a:t>oresh</a:t>
            </a:r>
            <a:r>
              <a:rPr lang="en-US" sz="3400" dirty="0" smtClean="0">
                <a:solidFill>
                  <a:srgbClr val="FFFF00"/>
                </a:solidFill>
              </a:rPr>
              <a:t> et al</a:t>
            </a:r>
            <a:r>
              <a:rPr lang="el-GR" sz="3400" dirty="0" smtClean="0">
                <a:solidFill>
                  <a:srgbClr val="FFFF00"/>
                </a:solidFill>
              </a:rPr>
              <a:t> 1995). Η παρουσία </a:t>
            </a:r>
            <a:r>
              <a:rPr lang="el-GR" sz="3400" dirty="0" err="1" smtClean="0">
                <a:solidFill>
                  <a:srgbClr val="FFFF00"/>
                </a:solidFill>
              </a:rPr>
              <a:t>στρεσσογόνων</a:t>
            </a:r>
            <a:r>
              <a:rPr lang="el-GR" sz="3400" dirty="0" smtClean="0">
                <a:solidFill>
                  <a:srgbClr val="FFFF00"/>
                </a:solidFill>
              </a:rPr>
              <a:t> </a:t>
            </a:r>
            <a:r>
              <a:rPr lang="el-GR" sz="3400" dirty="0" smtClean="0">
                <a:solidFill>
                  <a:srgbClr val="FFFF00"/>
                </a:solidFill>
              </a:rPr>
              <a:t>γεγονότων στη ζωή της ασθενούς λίγο πριν από την έναρξη της ψυχογενούς ανορεξίας έχει σχετιστεί επίσης και με καλύτερη έκβαση της διαταραχής (</a:t>
            </a:r>
            <a:r>
              <a:rPr lang="en-US" sz="3400" dirty="0" smtClean="0">
                <a:solidFill>
                  <a:srgbClr val="FFFF00"/>
                </a:solidFill>
              </a:rPr>
              <a:t>North et al </a:t>
            </a:r>
            <a:r>
              <a:rPr lang="el-GR" sz="3400" dirty="0" smtClean="0">
                <a:solidFill>
                  <a:srgbClr val="FFFF00"/>
                </a:solidFill>
              </a:rPr>
              <a:t>1997).</a:t>
            </a:r>
          </a:p>
          <a:p>
            <a:pPr algn="just">
              <a:buNone/>
            </a:pPr>
            <a:endParaRPr lang="el-GR" sz="3400" dirty="0" smtClean="0">
              <a:solidFill>
                <a:srgbClr val="FFFF00"/>
              </a:solidFill>
            </a:endParaRPr>
          </a:p>
          <a:p>
            <a:pPr algn="just">
              <a:buNone/>
            </a:pPr>
            <a:endParaRPr lang="el-GR" sz="1400" i="1" dirty="0" smtClean="0">
              <a:solidFill>
                <a:srgbClr val="FFFF00"/>
              </a:solidFill>
            </a:endParaRPr>
          </a:p>
          <a:p>
            <a:pPr algn="just">
              <a:buNone/>
            </a:pPr>
            <a:endParaRPr lang="el-GR" sz="1400" i="1" dirty="0" smtClean="0">
              <a:solidFill>
                <a:srgbClr val="FFFF00"/>
              </a:solidFill>
            </a:endParaRPr>
          </a:p>
          <a:p>
            <a:pPr algn="just">
              <a:buNone/>
            </a:pPr>
            <a:endParaRPr lang="el-GR" sz="1400" i="1" dirty="0" smtClean="0">
              <a:solidFill>
                <a:srgbClr val="FFFF00"/>
              </a:solidFill>
            </a:endParaRPr>
          </a:p>
          <a:p>
            <a:pPr algn="just">
              <a:buNone/>
            </a:pPr>
            <a:endParaRPr lang="el-GR" sz="1400" i="1" dirty="0" smtClean="0">
              <a:solidFill>
                <a:srgbClr val="FFFF00"/>
              </a:solidFill>
            </a:endParaRPr>
          </a:p>
          <a:p>
            <a:pPr algn="just">
              <a:buNone/>
            </a:pPr>
            <a:endParaRPr lang="el-GR" sz="1400" i="1" dirty="0" smtClean="0">
              <a:solidFill>
                <a:srgbClr val="FFFF00"/>
              </a:solidFill>
            </a:endParaRPr>
          </a:p>
          <a:p>
            <a:pPr algn="just">
              <a:buNone/>
            </a:pPr>
            <a:endParaRPr lang="el-GR" sz="1400" i="1" dirty="0" smtClean="0">
              <a:solidFill>
                <a:srgbClr val="FFFF00"/>
              </a:solidFill>
            </a:endParaRPr>
          </a:p>
          <a:p>
            <a:pPr algn="just">
              <a:buNone/>
            </a:pPr>
            <a:r>
              <a:rPr lang="el-GR" sz="2200" i="1" dirty="0" smtClean="0">
                <a:solidFill>
                  <a:srgbClr val="FFFF00"/>
                </a:solidFill>
              </a:rPr>
              <a:t>   </a:t>
            </a:r>
            <a:r>
              <a:rPr lang="el-GR" sz="2200" i="1" dirty="0" err="1" smtClean="0">
                <a:solidFill>
                  <a:srgbClr val="FFFF00"/>
                </a:solidFill>
              </a:rPr>
              <a:t>Γονιδάκης</a:t>
            </a:r>
            <a:r>
              <a:rPr lang="el-GR" sz="2200" i="1" dirty="0" smtClean="0">
                <a:solidFill>
                  <a:srgbClr val="FFFF00"/>
                </a:solidFill>
              </a:rPr>
              <a:t> Φ., </a:t>
            </a:r>
            <a:r>
              <a:rPr lang="el-GR" sz="2200" i="1" dirty="0" err="1" smtClean="0">
                <a:solidFill>
                  <a:srgbClr val="FFFF00"/>
                </a:solidFill>
              </a:rPr>
              <a:t>Βάρσου</a:t>
            </a:r>
            <a:r>
              <a:rPr lang="el-GR" sz="2200" i="1" dirty="0" smtClean="0">
                <a:solidFill>
                  <a:srgbClr val="FFFF00"/>
                </a:solidFill>
              </a:rPr>
              <a:t> Ε., (2008):Ψυχογενής Ανορεξία, Εκδόσεις ΒΗΤΑ, Αθήνα, σελ.46</a:t>
            </a:r>
            <a:endParaRPr lang="el-GR" sz="2200" dirty="0" smtClean="0">
              <a:solidFill>
                <a:srgbClr val="FFFF00"/>
              </a:solidFill>
            </a:endParaRPr>
          </a:p>
          <a:p>
            <a:pPr algn="just">
              <a:buNone/>
            </a:pPr>
            <a:endParaRPr lang="el-GR"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Τίτλος"/>
          <p:cNvSpPr>
            <a:spLocks noGrp="1"/>
          </p:cNvSpPr>
          <p:nvPr>
            <p:ph type="title"/>
          </p:nvPr>
        </p:nvSpPr>
        <p:spPr>
          <a:xfrm>
            <a:off x="683568" y="5301208"/>
            <a:ext cx="8229600" cy="1143000"/>
          </a:xfrm>
        </p:spPr>
        <p:txBody>
          <a:bodyPr>
            <a:normAutofit/>
          </a:bodyPr>
          <a:lstStyle/>
          <a:p>
            <a:r>
              <a:rPr lang="el-GR" sz="2000" dirty="0" err="1" smtClean="0">
                <a:solidFill>
                  <a:srgbClr val="FF0000"/>
                </a:solidFill>
              </a:rPr>
              <a:t>Πιμπλής</a:t>
            </a:r>
            <a:r>
              <a:rPr lang="el-GR" sz="2000" dirty="0" smtClean="0">
                <a:solidFill>
                  <a:srgbClr val="FF0000"/>
                </a:solidFill>
              </a:rPr>
              <a:t> Μανώλης, Εφημερίδα ‘’ΤΑ ΝΕΑ’’, Ορίζοντες, σελ.3,  28/5/2012</a:t>
            </a:r>
            <a:endParaRPr lang="el-GR" sz="2000" dirty="0">
              <a:solidFill>
                <a:srgbClr val="FF0000"/>
              </a:solidFill>
            </a:endParaRPr>
          </a:p>
        </p:txBody>
      </p:sp>
      <p:pic>
        <p:nvPicPr>
          <p:cNvPr id="4" name="3 - Θέση περιεχομένου" descr="ΕΜΦΥΛΙΟΣ 001.jpg"/>
          <p:cNvPicPr>
            <a:picLocks noGrp="1" noChangeAspect="1"/>
          </p:cNvPicPr>
          <p:nvPr>
            <p:ph idx="4294967295"/>
          </p:nvPr>
        </p:nvPicPr>
        <p:blipFill>
          <a:blip r:embed="rId2" cstate="print"/>
          <a:stretch>
            <a:fillRect/>
          </a:stretch>
        </p:blipFill>
        <p:spPr>
          <a:xfrm>
            <a:off x="539552" y="476672"/>
            <a:ext cx="8020050" cy="3529013"/>
          </a:xfr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n-US" dirty="0" smtClean="0">
                <a:solidFill>
                  <a:srgbClr val="FF0000"/>
                </a:solidFill>
              </a:rPr>
              <a:t>H</a:t>
            </a:r>
            <a:r>
              <a:rPr lang="el-GR" dirty="0" smtClean="0">
                <a:solidFill>
                  <a:srgbClr val="FF0000"/>
                </a:solidFill>
              </a:rPr>
              <a:t> περίπτωση της</a:t>
            </a:r>
            <a:r>
              <a:rPr lang="en-US" dirty="0" smtClean="0">
                <a:solidFill>
                  <a:srgbClr val="FF0000"/>
                </a:solidFill>
              </a:rPr>
              <a:t>  A.Y</a:t>
            </a:r>
            <a:r>
              <a:rPr lang="el-GR" dirty="0" smtClean="0">
                <a:solidFill>
                  <a:srgbClr val="FF0000"/>
                </a:solidFill>
              </a:rPr>
              <a:t>  </a:t>
            </a:r>
            <a:r>
              <a:rPr lang="el-GR" sz="2000" dirty="0" smtClean="0">
                <a:solidFill>
                  <a:srgbClr val="FF0000"/>
                </a:solidFill>
              </a:rPr>
              <a:t>1</a:t>
            </a:r>
            <a:r>
              <a:rPr lang="el-GR" dirty="0" smtClean="0">
                <a:solidFill>
                  <a:srgbClr val="FF0000"/>
                </a:solidFill>
              </a:rPr>
              <a:t> </a:t>
            </a:r>
            <a:endParaRPr lang="el-GR" dirty="0">
              <a:solidFill>
                <a:srgbClr val="FF0000"/>
              </a:solidFill>
            </a:endParaRPr>
          </a:p>
        </p:txBody>
      </p:sp>
      <p:sp>
        <p:nvSpPr>
          <p:cNvPr id="3" name="2 - Θέση περιεχομένου"/>
          <p:cNvSpPr>
            <a:spLocks noGrp="1"/>
          </p:cNvSpPr>
          <p:nvPr>
            <p:ph idx="1"/>
          </p:nvPr>
        </p:nvSpPr>
        <p:spPr>
          <a:xfrm>
            <a:off x="395536" y="1628800"/>
            <a:ext cx="8229600" cy="4525963"/>
          </a:xfrm>
        </p:spPr>
        <p:txBody>
          <a:bodyPr>
            <a:normAutofit fontScale="92500"/>
          </a:bodyPr>
          <a:lstStyle/>
          <a:p>
            <a:pPr algn="just">
              <a:buNone/>
            </a:pPr>
            <a:r>
              <a:rPr lang="el-GR" dirty="0" smtClean="0"/>
              <a:t>   </a:t>
            </a:r>
            <a:r>
              <a:rPr lang="en-US" dirty="0" smtClean="0"/>
              <a:t> </a:t>
            </a:r>
            <a:r>
              <a:rPr lang="el-GR" sz="2400" i="1" dirty="0" smtClean="0">
                <a:solidFill>
                  <a:srgbClr val="FFFF00"/>
                </a:solidFill>
              </a:rPr>
              <a:t>Στην  εφηβεία μου, έχοντας υπερβεί το όριο των φυσιολογικού βάρους για την ηλικία μου, αποφάσισα να κάνω </a:t>
            </a:r>
            <a:r>
              <a:rPr lang="el-GR" sz="2400" i="1" dirty="0" err="1" smtClean="0">
                <a:solidFill>
                  <a:srgbClr val="FFFF00"/>
                </a:solidFill>
              </a:rPr>
              <a:t>δίαιτα.Το</a:t>
            </a:r>
            <a:r>
              <a:rPr lang="el-GR" sz="2400" i="1" dirty="0" smtClean="0">
                <a:solidFill>
                  <a:srgbClr val="FFFF00"/>
                </a:solidFill>
              </a:rPr>
              <a:t> όλο εγχείρημα διήρκησε 6 μήνες, απαιτητικούς, μοναχικούς δύσκολους, εφόσον δεν είχα την βοήθεια ενός  διαιτολόγου αλλά</a:t>
            </a:r>
            <a:r>
              <a:rPr lang="en-US" sz="2400" i="1" dirty="0" smtClean="0">
                <a:solidFill>
                  <a:srgbClr val="FFFF00"/>
                </a:solidFill>
              </a:rPr>
              <a:t> </a:t>
            </a:r>
            <a:r>
              <a:rPr lang="el-GR" sz="2400" i="1" dirty="0" smtClean="0">
                <a:solidFill>
                  <a:srgbClr val="FFFF00"/>
                </a:solidFill>
              </a:rPr>
              <a:t> ελάχιστες γνώσεις   για το πώς λειτουργεί η όλη διαδικασία της απώλειας κιλών.</a:t>
            </a:r>
          </a:p>
          <a:p>
            <a:pPr algn="just">
              <a:buNone/>
            </a:pPr>
            <a:r>
              <a:rPr lang="el-GR" sz="2400" i="1" dirty="0">
                <a:solidFill>
                  <a:srgbClr val="FFFF00"/>
                </a:solidFill>
              </a:rPr>
              <a:t> </a:t>
            </a:r>
            <a:r>
              <a:rPr lang="el-GR" sz="2400" i="1" dirty="0" smtClean="0">
                <a:solidFill>
                  <a:srgbClr val="FFFF00"/>
                </a:solidFill>
              </a:rPr>
              <a:t>    Πίστευα πάντα πως έχοντας ένα πολύ αδύνατο –ανορεκτικό σώμα, το οποίο απέκτησα στα φοιτητικά μου χρόνια, όλα τα προβλήματα θα λύνονταν δια μαγείας, πως ο εγκέφαλος μου θα σταματούσε να σκέπτεται το φαγητό, πως η σχέση μου με τις τροφές θα ήταν αντίστοιχη  με των κοριτσιών που ποτέ τους δεν χρειάστηκε να υποβάλλουν τον εαυτό τους σε ανάλογη περιπέτεια.</a:t>
            </a:r>
            <a:endParaRPr lang="el-GR" sz="2400" i="1" dirty="0">
              <a:solidFill>
                <a:srgbClr val="FFFF00"/>
              </a:solidFill>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n-US" dirty="0" smtClean="0">
                <a:solidFill>
                  <a:srgbClr val="FF0000"/>
                </a:solidFill>
              </a:rPr>
              <a:t>H</a:t>
            </a:r>
            <a:r>
              <a:rPr lang="el-GR" dirty="0" smtClean="0">
                <a:solidFill>
                  <a:srgbClr val="FF0000"/>
                </a:solidFill>
              </a:rPr>
              <a:t> περίπτωση της Α.Υ  </a:t>
            </a:r>
            <a:r>
              <a:rPr lang="el-GR" sz="2000" dirty="0" smtClean="0">
                <a:solidFill>
                  <a:srgbClr val="FF0000"/>
                </a:solidFill>
              </a:rPr>
              <a:t>2 </a:t>
            </a:r>
            <a:endParaRPr lang="el-GR" sz="2000" dirty="0">
              <a:solidFill>
                <a:srgbClr val="FF0000"/>
              </a:solidFill>
            </a:endParaRPr>
          </a:p>
        </p:txBody>
      </p:sp>
      <p:sp>
        <p:nvSpPr>
          <p:cNvPr id="3" name="2 - Θέση περιεχομένου"/>
          <p:cNvSpPr>
            <a:spLocks noGrp="1"/>
          </p:cNvSpPr>
          <p:nvPr>
            <p:ph idx="1"/>
          </p:nvPr>
        </p:nvSpPr>
        <p:spPr>
          <a:xfrm>
            <a:off x="395536" y="1412776"/>
            <a:ext cx="8229600" cy="4525963"/>
          </a:xfrm>
        </p:spPr>
        <p:txBody>
          <a:bodyPr>
            <a:normAutofit fontScale="85000" lnSpcReduction="10000"/>
          </a:bodyPr>
          <a:lstStyle/>
          <a:p>
            <a:pPr algn="just">
              <a:buNone/>
            </a:pPr>
            <a:r>
              <a:rPr lang="el-GR" sz="2800" dirty="0" smtClean="0">
                <a:solidFill>
                  <a:srgbClr val="FFFF00"/>
                </a:solidFill>
              </a:rPr>
              <a:t>     </a:t>
            </a:r>
            <a:r>
              <a:rPr lang="el-GR" sz="2800" i="1" dirty="0" smtClean="0">
                <a:solidFill>
                  <a:srgbClr val="FFFF00"/>
                </a:solidFill>
              </a:rPr>
              <a:t>Μετά από την ανορεκτική φάση, άρχισαν  τα </a:t>
            </a:r>
            <a:r>
              <a:rPr lang="el-GR" sz="2800" i="1" dirty="0" err="1" smtClean="0">
                <a:solidFill>
                  <a:srgbClr val="FFFF00"/>
                </a:solidFill>
              </a:rPr>
              <a:t>βουλιμικά</a:t>
            </a:r>
            <a:r>
              <a:rPr lang="el-GR" sz="2800" i="1" dirty="0" smtClean="0">
                <a:solidFill>
                  <a:srgbClr val="FFFF00"/>
                </a:solidFill>
              </a:rPr>
              <a:t> επεισόδια, με φοβερές εξάρσεις άγχους και εκνευρισμού, υπερβολικής γυμναστικής και  απομόνωσης.</a:t>
            </a:r>
          </a:p>
          <a:p>
            <a:pPr algn="just">
              <a:buNone/>
            </a:pPr>
            <a:r>
              <a:rPr lang="el-GR" sz="2800" i="1" dirty="0" smtClean="0">
                <a:solidFill>
                  <a:srgbClr val="FFFF00"/>
                </a:solidFill>
              </a:rPr>
              <a:t>        Ως συνέχεια των  </a:t>
            </a:r>
            <a:r>
              <a:rPr lang="el-GR" sz="2800" i="1" dirty="0" err="1" smtClean="0">
                <a:solidFill>
                  <a:srgbClr val="FFFF00"/>
                </a:solidFill>
              </a:rPr>
              <a:t>βουλιμικών</a:t>
            </a:r>
            <a:r>
              <a:rPr lang="el-GR" sz="2800" i="1" dirty="0" smtClean="0">
                <a:solidFill>
                  <a:srgbClr val="FFFF00"/>
                </a:solidFill>
              </a:rPr>
              <a:t>  επεισοδίων  και της παύσης  των εμετών, ακολούθησαν τα επεισόδια επεισοδιακής  ψυχαναγκαστικής </a:t>
            </a:r>
            <a:r>
              <a:rPr lang="el-GR" sz="2800" i="1" dirty="0" err="1" smtClean="0">
                <a:solidFill>
                  <a:srgbClr val="FFFF00"/>
                </a:solidFill>
              </a:rPr>
              <a:t>υπερφαγίας</a:t>
            </a:r>
            <a:r>
              <a:rPr lang="el-GR" sz="2800" i="1" dirty="0" smtClean="0">
                <a:solidFill>
                  <a:srgbClr val="FFFF00"/>
                </a:solidFill>
              </a:rPr>
              <a:t>, τα οποία οδήγησαν στην πρόσληψη κιλών, με αποτέλεσμα   μεγαλύτερο εκνευρισμό,  πτώση της ενέργειας και της διάθεσης, απομόνωση, έλλειψη ενδιαφερόντων, ενεργητικότητας, στόχων  και πάνω από όλα </a:t>
            </a:r>
            <a:r>
              <a:rPr lang="el-GR" sz="2800" i="1" dirty="0" err="1" smtClean="0">
                <a:solidFill>
                  <a:srgbClr val="FFFF00"/>
                </a:solidFill>
              </a:rPr>
              <a:t>ηρεμίας.Είναι</a:t>
            </a:r>
            <a:r>
              <a:rPr lang="el-GR" sz="2800" i="1" dirty="0" smtClean="0">
                <a:solidFill>
                  <a:srgbClr val="FFFF00"/>
                </a:solidFill>
              </a:rPr>
              <a:t> η φάση που όλα φαίνονταν  μακρινά και αδιάφορα, είναι η φάση της θέασης του κόσμου, μέσα από μια γυάλα.</a:t>
            </a:r>
            <a:endParaRPr lang="el-GR" sz="2800" i="1" dirty="0">
              <a:solidFill>
                <a:srgbClr val="FFFF00"/>
              </a:solidFill>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n-US" i="1" dirty="0" smtClean="0">
                <a:solidFill>
                  <a:srgbClr val="FF0000"/>
                </a:solidFill>
              </a:rPr>
              <a:t>H</a:t>
            </a:r>
            <a:r>
              <a:rPr lang="el-GR" i="1" dirty="0" smtClean="0">
                <a:solidFill>
                  <a:srgbClr val="FF0000"/>
                </a:solidFill>
              </a:rPr>
              <a:t> περίπτωση της Α.Υ         </a:t>
            </a:r>
            <a:r>
              <a:rPr lang="el-GR" sz="2000" i="1" dirty="0" smtClean="0">
                <a:solidFill>
                  <a:srgbClr val="FF0000"/>
                </a:solidFill>
              </a:rPr>
              <a:t>3</a:t>
            </a:r>
            <a:endParaRPr lang="el-GR" sz="2000" i="1" dirty="0"/>
          </a:p>
        </p:txBody>
      </p:sp>
      <p:sp>
        <p:nvSpPr>
          <p:cNvPr id="3" name="2 - Θέση περιεχομένου"/>
          <p:cNvSpPr>
            <a:spLocks noGrp="1"/>
          </p:cNvSpPr>
          <p:nvPr>
            <p:ph idx="1"/>
          </p:nvPr>
        </p:nvSpPr>
        <p:spPr/>
        <p:txBody>
          <a:bodyPr>
            <a:normAutofit/>
          </a:bodyPr>
          <a:lstStyle/>
          <a:p>
            <a:pPr algn="just">
              <a:buNone/>
            </a:pPr>
            <a:r>
              <a:rPr lang="el-GR" sz="2800" i="1" dirty="0" smtClean="0">
                <a:solidFill>
                  <a:srgbClr val="FFFF00"/>
                </a:solidFill>
              </a:rPr>
              <a:t>    Έπειτα από  συνεδρίες ψυχοθεραπείας και συμβουλευτικής, μέσω των οποίων, κατανόησα τις  συνθήκες  που με  οδήγησαν στην ανορεξία, τη  βουλιμία  και στις διάφορες μορφές της  που ακολούθησαν, έπειτα  από  όλα αυτά  που προηγήθηκαν, πλέον  ανεξάρτητη συναισθηματικά από την περίοδο εκείνη, μπορώ να εστιάσω σε παράγοντες που πριν λίγο καιρό δεν μπορούσα να αγγίξω, γιατί  ήξερα ότι δεν θα μπορούσα να επεξεργαστώ.</a:t>
            </a:r>
            <a:endParaRPr lang="el-GR" sz="2800" i="1" dirty="0">
              <a:solidFill>
                <a:srgbClr val="FFFF00"/>
              </a:solidFill>
            </a:endParaRPr>
          </a:p>
        </p:txBody>
      </p:sp>
    </p:spTree>
  </p:cSld>
  <p:clrMapOvr>
    <a:masterClrMapping/>
  </p:clrMapOvr>
</p:sld>
</file>

<file path=ppt/theme/theme1.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911</TotalTime>
  <Words>3486</Words>
  <Application>Microsoft Office PowerPoint</Application>
  <PresentationFormat>Προβολή στην οθόνη (4:3)</PresentationFormat>
  <Paragraphs>101</Paragraphs>
  <Slides>28</Slides>
  <Notes>0</Notes>
  <HiddenSlides>0</HiddenSlides>
  <MMClips>0</MMClips>
  <ScaleCrop>false</ScaleCrop>
  <HeadingPairs>
    <vt:vector size="4" baseType="variant">
      <vt:variant>
        <vt:lpstr>Θέμα</vt:lpstr>
      </vt:variant>
      <vt:variant>
        <vt:i4>1</vt:i4>
      </vt:variant>
      <vt:variant>
        <vt:lpstr>Τίτλοι διαφανειών</vt:lpstr>
      </vt:variant>
      <vt:variant>
        <vt:i4>28</vt:i4>
      </vt:variant>
    </vt:vector>
  </HeadingPairs>
  <TitlesOfParts>
    <vt:vector size="29" baseType="lpstr">
      <vt:lpstr>Θέμα του Office</vt:lpstr>
      <vt:lpstr>ΤΡΑΥΜΑ ΚΑΙ ΔΙΑΤΑΡΑΧΕΣ ΠΡΟΣΛΗΨΗΣ ΤΡΟΦΗΣ </vt:lpstr>
      <vt:lpstr>Στρες - Τραύμα και ΔΠΤ</vt:lpstr>
      <vt:lpstr>Στρες - Τραύμα και ΔΠΤ</vt:lpstr>
      <vt:lpstr>Στρες - Τραύμα και ΔΠΤ</vt:lpstr>
      <vt:lpstr>Τραύμα - Γεγονότα Ζωής και ΔΠΤ </vt:lpstr>
      <vt:lpstr>Πιμπλής Μανώλης, Εφημερίδα ‘’ΤΑ ΝΕΑ’’, Ορίζοντες, σελ.3,  28/5/2012</vt:lpstr>
      <vt:lpstr>H περίπτωση της  A.Y  1 </vt:lpstr>
      <vt:lpstr>H περίπτωση της Α.Υ  2 </vt:lpstr>
      <vt:lpstr>H περίπτωση της Α.Υ         3</vt:lpstr>
      <vt:lpstr>H περίπτωση της Α.Υ  4</vt:lpstr>
      <vt:lpstr>H περίπτωση της Α.Υ     5</vt:lpstr>
      <vt:lpstr>H περίπτωση της Α.Υ 6</vt:lpstr>
      <vt:lpstr>H περίπτωση της Α.Υ  7</vt:lpstr>
      <vt:lpstr>H περίπτωση της Α.Υ  8</vt:lpstr>
      <vt:lpstr>H περίπτωση της Α.Υ 9</vt:lpstr>
      <vt:lpstr>H περίπτωση της Α.Υ 10</vt:lpstr>
      <vt:lpstr>H περίπτωση της Α.Υ  11</vt:lpstr>
      <vt:lpstr>H περίπτωση της Α.Υ 12</vt:lpstr>
      <vt:lpstr>H περίπτωση της Α.Υ  13</vt:lpstr>
      <vt:lpstr>H περίπτωση της Α.Υ  14</vt:lpstr>
      <vt:lpstr> H περίπτωση της Α.Υ  15</vt:lpstr>
      <vt:lpstr>H περίπτωση της Α.Υ     16</vt:lpstr>
      <vt:lpstr>H περίπτωση της Α.Υ  17</vt:lpstr>
      <vt:lpstr>H περίπτωση της Α.Υ  18</vt:lpstr>
      <vt:lpstr>H περίπτωση της Α.Υ          19</vt:lpstr>
      <vt:lpstr>H περίπτωση της Α.Υ        20</vt:lpstr>
      <vt:lpstr>Βιβλιογραφία </vt:lpstr>
      <vt:lpstr>   Ο  Νερόμυλος Μωρόγιαννη στα Γιαννέικα Αρκαδίας.</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ΤΡΑΥΜΑ ΚΑΙ ΔΙΑΤΑΡΑΧΕΣ ΠΡΟΣΛΗΨΗΣ ΤΡΟΦΗΣ </dc:title>
  <dc:creator>HP</dc:creator>
  <cp:lastModifiedBy>Vaio</cp:lastModifiedBy>
  <cp:revision>89</cp:revision>
  <dcterms:created xsi:type="dcterms:W3CDTF">2012-05-30T06:48:47Z</dcterms:created>
  <dcterms:modified xsi:type="dcterms:W3CDTF">2012-06-02T11:21:10Z</dcterms:modified>
</cp:coreProperties>
</file>