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6"/>
  </p:notesMasterIdLst>
  <p:sldIdLst>
    <p:sldId id="256" r:id="rId2"/>
    <p:sldId id="282" r:id="rId3"/>
    <p:sldId id="283" r:id="rId4"/>
    <p:sldId id="327" r:id="rId5"/>
    <p:sldId id="328" r:id="rId6"/>
    <p:sldId id="329" r:id="rId7"/>
    <p:sldId id="330" r:id="rId8"/>
    <p:sldId id="331" r:id="rId9"/>
    <p:sldId id="332" r:id="rId10"/>
    <p:sldId id="276" r:id="rId11"/>
    <p:sldId id="414" r:id="rId12"/>
    <p:sldId id="415" r:id="rId13"/>
    <p:sldId id="417" r:id="rId14"/>
    <p:sldId id="419" r:id="rId15"/>
    <p:sldId id="420" r:id="rId16"/>
    <p:sldId id="477" r:id="rId17"/>
    <p:sldId id="457" r:id="rId18"/>
    <p:sldId id="458" r:id="rId19"/>
    <p:sldId id="462" r:id="rId20"/>
    <p:sldId id="463" r:id="rId21"/>
    <p:sldId id="464" r:id="rId22"/>
    <p:sldId id="465" r:id="rId23"/>
    <p:sldId id="466" r:id="rId24"/>
    <p:sldId id="467" r:id="rId25"/>
    <p:sldId id="468" r:id="rId26"/>
    <p:sldId id="469" r:id="rId27"/>
    <p:sldId id="470" r:id="rId28"/>
    <p:sldId id="471" r:id="rId29"/>
    <p:sldId id="472" r:id="rId30"/>
    <p:sldId id="473" r:id="rId31"/>
    <p:sldId id="474" r:id="rId32"/>
    <p:sldId id="475" r:id="rId33"/>
    <p:sldId id="486" r:id="rId34"/>
    <p:sldId id="277" r:id="rId35"/>
    <p:sldId id="279" r:id="rId36"/>
    <p:sldId id="280" r:id="rId37"/>
    <p:sldId id="278" r:id="rId38"/>
    <p:sldId id="281" r:id="rId39"/>
    <p:sldId id="286" r:id="rId40"/>
    <p:sldId id="422" r:id="rId41"/>
    <p:sldId id="424" r:id="rId42"/>
    <p:sldId id="426" r:id="rId43"/>
    <p:sldId id="427" r:id="rId44"/>
    <p:sldId id="429" r:id="rId45"/>
    <p:sldId id="430" r:id="rId46"/>
    <p:sldId id="431" r:id="rId47"/>
    <p:sldId id="433" r:id="rId48"/>
    <p:sldId id="434" r:id="rId49"/>
    <p:sldId id="287" r:id="rId50"/>
    <p:sldId id="289" r:id="rId51"/>
    <p:sldId id="288" r:id="rId52"/>
    <p:sldId id="290" r:id="rId53"/>
    <p:sldId id="296" r:id="rId54"/>
    <p:sldId id="384" r:id="rId55"/>
    <p:sldId id="385" r:id="rId56"/>
    <p:sldId id="388" r:id="rId57"/>
    <p:sldId id="386" r:id="rId58"/>
    <p:sldId id="389" r:id="rId59"/>
    <p:sldId id="387" r:id="rId60"/>
    <p:sldId id="298" r:id="rId61"/>
    <p:sldId id="291" r:id="rId62"/>
    <p:sldId id="257" r:id="rId63"/>
    <p:sldId id="258" r:id="rId64"/>
    <p:sldId id="259" r:id="rId65"/>
    <p:sldId id="260" r:id="rId66"/>
    <p:sldId id="261" r:id="rId67"/>
    <p:sldId id="262" r:id="rId68"/>
    <p:sldId id="263" r:id="rId69"/>
    <p:sldId id="264" r:id="rId70"/>
    <p:sldId id="265" r:id="rId71"/>
    <p:sldId id="320" r:id="rId72"/>
    <p:sldId id="266" r:id="rId73"/>
    <p:sldId id="267" r:id="rId74"/>
    <p:sldId id="268" r:id="rId75"/>
    <p:sldId id="269" r:id="rId76"/>
    <p:sldId id="270" r:id="rId77"/>
    <p:sldId id="271" r:id="rId78"/>
    <p:sldId id="272" r:id="rId79"/>
    <p:sldId id="273" r:id="rId80"/>
    <p:sldId id="455" r:id="rId81"/>
    <p:sldId id="456" r:id="rId82"/>
    <p:sldId id="485" r:id="rId83"/>
    <p:sldId id="435" r:id="rId84"/>
    <p:sldId id="292" r:id="rId85"/>
    <p:sldId id="293" r:id="rId86"/>
    <p:sldId id="294" r:id="rId87"/>
    <p:sldId id="295" r:id="rId88"/>
    <p:sldId id="448" r:id="rId89"/>
    <p:sldId id="304" r:id="rId90"/>
    <p:sldId id="305" r:id="rId91"/>
    <p:sldId id="306" r:id="rId92"/>
    <p:sldId id="307" r:id="rId93"/>
    <p:sldId id="308" r:id="rId94"/>
    <p:sldId id="309" r:id="rId95"/>
    <p:sldId id="447" r:id="rId96"/>
    <p:sldId id="310" r:id="rId97"/>
    <p:sldId id="449" r:id="rId98"/>
    <p:sldId id="311" r:id="rId99"/>
    <p:sldId id="312" r:id="rId100"/>
    <p:sldId id="313" r:id="rId101"/>
    <p:sldId id="314" r:id="rId102"/>
    <p:sldId id="315" r:id="rId103"/>
    <p:sldId id="324" r:id="rId104"/>
    <p:sldId id="325" r:id="rId105"/>
    <p:sldId id="333" r:id="rId106"/>
    <p:sldId id="334" r:id="rId107"/>
    <p:sldId id="335" r:id="rId108"/>
    <p:sldId id="336" r:id="rId109"/>
    <p:sldId id="337" r:id="rId110"/>
    <p:sldId id="338" r:id="rId111"/>
    <p:sldId id="339" r:id="rId112"/>
    <p:sldId id="340" r:id="rId113"/>
    <p:sldId id="341" r:id="rId114"/>
    <p:sldId id="297" r:id="rId115"/>
    <p:sldId id="316" r:id="rId116"/>
    <p:sldId id="317" r:id="rId117"/>
    <p:sldId id="318" r:id="rId118"/>
    <p:sldId id="319" r:id="rId119"/>
    <p:sldId id="342" r:id="rId120"/>
    <p:sldId id="299" r:id="rId121"/>
    <p:sldId id="300" r:id="rId122"/>
    <p:sldId id="343" r:id="rId123"/>
    <p:sldId id="344" r:id="rId124"/>
    <p:sldId id="345" r:id="rId125"/>
    <p:sldId id="347" r:id="rId126"/>
    <p:sldId id="348" r:id="rId127"/>
    <p:sldId id="349" r:id="rId128"/>
    <p:sldId id="350" r:id="rId129"/>
    <p:sldId id="352" r:id="rId130"/>
    <p:sldId id="357" r:id="rId131"/>
    <p:sldId id="346" r:id="rId132"/>
    <p:sldId id="351" r:id="rId133"/>
    <p:sldId id="354" r:id="rId134"/>
    <p:sldId id="412" r:id="rId135"/>
    <p:sldId id="490" r:id="rId136"/>
    <p:sldId id="355" r:id="rId137"/>
    <p:sldId id="356" r:id="rId138"/>
    <p:sldId id="302" r:id="rId139"/>
    <p:sldId id="303" r:id="rId140"/>
    <p:sldId id="353" r:id="rId141"/>
    <p:sldId id="301" r:id="rId142"/>
    <p:sldId id="358" r:id="rId143"/>
    <p:sldId id="359" r:id="rId144"/>
    <p:sldId id="376" r:id="rId145"/>
    <p:sldId id="377" r:id="rId146"/>
    <p:sldId id="378" r:id="rId147"/>
    <p:sldId id="379" r:id="rId148"/>
    <p:sldId id="380" r:id="rId149"/>
    <p:sldId id="381" r:id="rId150"/>
    <p:sldId id="382" r:id="rId151"/>
    <p:sldId id="383" r:id="rId152"/>
    <p:sldId id="393" r:id="rId153"/>
    <p:sldId id="394" r:id="rId154"/>
    <p:sldId id="395" r:id="rId155"/>
    <p:sldId id="396" r:id="rId156"/>
    <p:sldId id="390" r:id="rId157"/>
    <p:sldId id="397" r:id="rId158"/>
    <p:sldId id="398" r:id="rId159"/>
    <p:sldId id="399" r:id="rId160"/>
    <p:sldId id="400" r:id="rId161"/>
    <p:sldId id="401" r:id="rId162"/>
    <p:sldId id="403" r:id="rId163"/>
    <p:sldId id="402" r:id="rId164"/>
    <p:sldId id="404" r:id="rId165"/>
    <p:sldId id="405" r:id="rId166"/>
    <p:sldId id="406" r:id="rId167"/>
    <p:sldId id="407" r:id="rId168"/>
    <p:sldId id="408" r:id="rId169"/>
    <p:sldId id="409" r:id="rId170"/>
    <p:sldId id="410" r:id="rId171"/>
    <p:sldId id="478" r:id="rId172"/>
    <p:sldId id="479" r:id="rId173"/>
    <p:sldId id="480" r:id="rId174"/>
    <p:sldId id="481" r:id="rId175"/>
    <p:sldId id="482" r:id="rId176"/>
    <p:sldId id="483" r:id="rId177"/>
    <p:sldId id="484" r:id="rId178"/>
    <p:sldId id="438" r:id="rId179"/>
    <p:sldId id="454" r:id="rId180"/>
    <p:sldId id="459" r:id="rId181"/>
    <p:sldId id="460" r:id="rId182"/>
    <p:sldId id="461" r:id="rId183"/>
    <p:sldId id="489" r:id="rId184"/>
    <p:sldId id="488" r:id="rId18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66"/>
    <a:srgbClr val="CC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99130" autoAdjust="0"/>
  </p:normalViewPr>
  <p:slideViewPr>
    <p:cSldViewPr>
      <p:cViewPr varScale="1">
        <p:scale>
          <a:sx n="91" d="100"/>
          <a:sy n="91" d="100"/>
        </p:scale>
        <p:origin x="-139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6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31AD6F-257E-4B21-BC6F-BDC7E422B2FB}" type="datetimeFigureOut">
              <a:rPr lang="el-GR" smtClean="0"/>
              <a:pPr/>
              <a:t>4/10/2011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75ED7B-EAFC-4EC0-B5C0-8C6F723280E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A5AF5E4-0DF6-4B29-AE22-EBCD4B877B69}" type="datetimeFigureOut">
              <a:rPr lang="el-GR" smtClean="0"/>
              <a:pPr/>
              <a:t>4/10/2011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B82BEBD-3F8C-4E23-894D-50FE11417C2C}"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AF5E4-0DF6-4B29-AE22-EBCD4B877B69}" type="datetimeFigureOut">
              <a:rPr lang="el-GR" smtClean="0"/>
              <a:pPr/>
              <a:t>4/10/2011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2BEBD-3F8C-4E23-894D-50FE11417C2C}"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hyperlink" Target="http://www.morogiannis.gr/" TargetMode="External"/><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27584" y="836712"/>
            <a:ext cx="7772400" cy="1470025"/>
          </a:xfrm>
        </p:spPr>
        <p:txBody>
          <a:bodyPr>
            <a:normAutofit fontScale="90000"/>
          </a:bodyPr>
          <a:lstStyle/>
          <a:p>
            <a:r>
              <a:rPr lang="el-GR" b="1" dirty="0">
                <a:solidFill>
                  <a:srgbClr val="C00000"/>
                </a:solidFill>
              </a:rPr>
              <a:t>Πώς οι γιατροί </a:t>
            </a:r>
            <a:r>
              <a:rPr lang="el-GR" b="1">
                <a:solidFill>
                  <a:srgbClr val="C00000"/>
                </a:solidFill>
              </a:rPr>
              <a:t>της </a:t>
            </a:r>
            <a:r>
              <a:rPr lang="el-GR" b="1" smtClean="0">
                <a:solidFill>
                  <a:srgbClr val="C00000"/>
                </a:solidFill>
              </a:rPr>
              <a:t>Πρωτοβάθμιας </a:t>
            </a:r>
            <a:r>
              <a:rPr lang="el-GR" b="1" dirty="0" smtClean="0">
                <a:solidFill>
                  <a:srgbClr val="C00000"/>
                </a:solidFill>
              </a:rPr>
              <a:t>Φροντίδας Υγείας,  </a:t>
            </a:r>
            <a:r>
              <a:rPr lang="el-GR" b="1" dirty="0">
                <a:solidFill>
                  <a:srgbClr val="C00000"/>
                </a:solidFill>
              </a:rPr>
              <a:t>θα μπορούν να θεραπεύσουν </a:t>
            </a:r>
            <a:r>
              <a:rPr lang="el-GR" b="1" dirty="0" smtClean="0">
                <a:solidFill>
                  <a:srgbClr val="C00000"/>
                </a:solidFill>
              </a:rPr>
              <a:t>Ανορεκτικούς</a:t>
            </a:r>
            <a:r>
              <a:rPr lang="el-GR" b="1" dirty="0">
                <a:solidFill>
                  <a:srgbClr val="C00000"/>
                </a:solidFill>
              </a:rPr>
              <a:t/>
            </a:r>
            <a:br>
              <a:rPr lang="el-GR" b="1" dirty="0">
                <a:solidFill>
                  <a:srgbClr val="C00000"/>
                </a:solidFill>
              </a:rPr>
            </a:br>
            <a:r>
              <a:rPr lang="el-GR" b="1" dirty="0">
                <a:solidFill>
                  <a:srgbClr val="C00000"/>
                </a:solidFill>
              </a:rPr>
              <a:t>και </a:t>
            </a:r>
            <a:r>
              <a:rPr lang="el-GR" b="1" dirty="0" err="1" smtClean="0">
                <a:solidFill>
                  <a:srgbClr val="C00000"/>
                </a:solidFill>
              </a:rPr>
              <a:t>Βουλιμικούς</a:t>
            </a:r>
            <a:r>
              <a:rPr lang="el-GR" b="1" dirty="0" smtClean="0">
                <a:solidFill>
                  <a:srgbClr val="C00000"/>
                </a:solidFill>
              </a:rPr>
              <a:t> ασθενείς;</a:t>
            </a:r>
            <a:endParaRPr lang="el-GR" dirty="0">
              <a:solidFill>
                <a:srgbClr val="C00000"/>
              </a:solidFill>
            </a:endParaRPr>
          </a:p>
        </p:txBody>
      </p:sp>
      <p:sp>
        <p:nvSpPr>
          <p:cNvPr id="3" name="2 - Υπότιτλος"/>
          <p:cNvSpPr>
            <a:spLocks noGrp="1"/>
          </p:cNvSpPr>
          <p:nvPr>
            <p:ph type="subTitle" idx="1"/>
          </p:nvPr>
        </p:nvSpPr>
        <p:spPr>
          <a:xfrm>
            <a:off x="1403648" y="3429000"/>
            <a:ext cx="6400800" cy="1752600"/>
          </a:xfrm>
        </p:spPr>
        <p:txBody>
          <a:bodyPr>
            <a:noAutofit/>
          </a:bodyPr>
          <a:lstStyle/>
          <a:p>
            <a:r>
              <a:rPr lang="el-GR" sz="2000" dirty="0" smtClean="0">
                <a:solidFill>
                  <a:srgbClr val="16D849"/>
                </a:solidFill>
              </a:rPr>
              <a:t>7</a:t>
            </a:r>
            <a:r>
              <a:rPr lang="el-GR" sz="2000" baseline="30000" dirty="0" smtClean="0">
                <a:solidFill>
                  <a:srgbClr val="16D849"/>
                </a:solidFill>
              </a:rPr>
              <a:t>ο</a:t>
            </a:r>
            <a:r>
              <a:rPr lang="el-GR" sz="2000" dirty="0" smtClean="0">
                <a:solidFill>
                  <a:srgbClr val="16D849"/>
                </a:solidFill>
              </a:rPr>
              <a:t>  Επιστημονικό  Συμπόσιο Γενικής Ιατρικής </a:t>
            </a:r>
          </a:p>
          <a:p>
            <a:r>
              <a:rPr lang="el-GR" sz="2000" dirty="0" smtClean="0">
                <a:solidFill>
                  <a:srgbClr val="16D849"/>
                </a:solidFill>
              </a:rPr>
              <a:t>Λουτράκι</a:t>
            </a:r>
          </a:p>
          <a:p>
            <a:r>
              <a:rPr lang="el-GR" sz="2000" dirty="0" smtClean="0">
                <a:solidFill>
                  <a:srgbClr val="16D849"/>
                </a:solidFill>
              </a:rPr>
              <a:t>  22-25/9/20011</a:t>
            </a:r>
          </a:p>
          <a:p>
            <a:endParaRPr lang="el-GR" sz="2000" dirty="0" smtClean="0">
              <a:solidFill>
                <a:srgbClr val="16D849"/>
              </a:solidFill>
            </a:endParaRPr>
          </a:p>
          <a:p>
            <a:endParaRPr lang="el-GR" sz="2000" dirty="0">
              <a:solidFill>
                <a:srgbClr val="16D849"/>
              </a:solidFill>
            </a:endParaRPr>
          </a:p>
          <a:p>
            <a:r>
              <a:rPr lang="el-GR" sz="2000" dirty="0" smtClean="0">
                <a:solidFill>
                  <a:srgbClr val="16D849"/>
                </a:solidFill>
              </a:rPr>
              <a:t>Φώτης </a:t>
            </a:r>
            <a:r>
              <a:rPr lang="el-GR" sz="2000" dirty="0" err="1" smtClean="0">
                <a:solidFill>
                  <a:srgbClr val="16D849"/>
                </a:solidFill>
              </a:rPr>
              <a:t>Μωρόγιαννης</a:t>
            </a:r>
            <a:r>
              <a:rPr lang="el-GR" sz="2000" dirty="0" smtClean="0">
                <a:solidFill>
                  <a:srgbClr val="16D849"/>
                </a:solidFill>
              </a:rPr>
              <a:t> </a:t>
            </a:r>
          </a:p>
          <a:p>
            <a:r>
              <a:rPr lang="el-GR" sz="2000" dirty="0" err="1" smtClean="0">
                <a:solidFill>
                  <a:srgbClr val="16D849"/>
                </a:solidFill>
              </a:rPr>
              <a:t>Δρ.Ψυχίατρος</a:t>
            </a:r>
            <a:r>
              <a:rPr lang="el-GR" sz="2000" dirty="0" smtClean="0">
                <a:solidFill>
                  <a:srgbClr val="16D849"/>
                </a:solidFill>
              </a:rPr>
              <a:t> </a:t>
            </a:r>
          </a:p>
          <a:p>
            <a:r>
              <a:rPr lang="el-GR" sz="2000" dirty="0" smtClean="0">
                <a:solidFill>
                  <a:srgbClr val="16D849"/>
                </a:solidFill>
              </a:rPr>
              <a:t>Μέλος  του  Ευρωπαϊκού Συμβουλίου για την καταπολέμηση των Διαταραχών Πρόσληψης Τροφής (</a:t>
            </a:r>
            <a:r>
              <a:rPr lang="en-US" sz="2000" dirty="0" smtClean="0">
                <a:solidFill>
                  <a:srgbClr val="16D849"/>
                </a:solidFill>
              </a:rPr>
              <a:t>ECED)</a:t>
            </a:r>
            <a:endParaRPr lang="el-GR" sz="2000" dirty="0" smtClean="0">
              <a:solidFill>
                <a:srgbClr val="16D84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B0F0"/>
                </a:solidFill>
              </a:rPr>
              <a:t>Ιστορία των ΔΠΤ διαμέσου των αιώνων. </a:t>
            </a:r>
            <a:endParaRPr lang="el-GR" dirty="0">
              <a:solidFill>
                <a:srgbClr val="00B0F0"/>
              </a:solidFill>
            </a:endParaRPr>
          </a:p>
        </p:txBody>
      </p:sp>
      <p:sp>
        <p:nvSpPr>
          <p:cNvPr id="4" name="3 - Θέση περιεχομένου"/>
          <p:cNvSpPr>
            <a:spLocks noGrp="1"/>
          </p:cNvSpPr>
          <p:nvPr>
            <p:ph idx="1"/>
          </p:nvPr>
        </p:nvSpPr>
        <p:spPr/>
        <p:txBody>
          <a:bodyPr>
            <a:normAutofit fontScale="92500" lnSpcReduction="10000"/>
          </a:bodyPr>
          <a:lstStyle/>
          <a:p>
            <a:r>
              <a:rPr lang="el-GR" sz="3000" dirty="0" smtClean="0">
                <a:solidFill>
                  <a:srgbClr val="FFFF00"/>
                </a:solidFill>
              </a:rPr>
              <a:t>Διαγνωστικά προβλήματα σχετικά με την επικάλυψη των ΔΠΤ και της παχυσαρκίας.          </a:t>
            </a:r>
          </a:p>
          <a:p>
            <a:r>
              <a:rPr lang="el-GR" sz="3000" dirty="0" smtClean="0">
                <a:solidFill>
                  <a:srgbClr val="FFFF00"/>
                </a:solidFill>
              </a:rPr>
              <a:t>Το θέμα των άτυπων μορφών (EDNOS).                                                                                          </a:t>
            </a:r>
          </a:p>
          <a:p>
            <a:r>
              <a:rPr lang="el-GR" sz="3000" dirty="0" smtClean="0">
                <a:solidFill>
                  <a:srgbClr val="FFFF00"/>
                </a:solidFill>
              </a:rPr>
              <a:t>Στοιχεία για τις ΔΠΤ στα παιδιά και τους εφήβους.                                                               </a:t>
            </a:r>
          </a:p>
          <a:p>
            <a:r>
              <a:rPr lang="el-GR" sz="3000" dirty="0" smtClean="0">
                <a:solidFill>
                  <a:srgbClr val="FFFF00"/>
                </a:solidFill>
              </a:rPr>
              <a:t>Πρόοδοι σε σχέση με την εφαρμογή τεκμηριωμένων θεραπειών για τις ΔΠΤ.  </a:t>
            </a:r>
          </a:p>
          <a:p>
            <a:r>
              <a:rPr lang="el-GR" sz="3000" dirty="0" smtClean="0">
                <a:solidFill>
                  <a:srgbClr val="FFFF00"/>
                </a:solidFill>
              </a:rPr>
              <a:t>Η συστηματική έρευνα για τις ΔΠΤ άρχισε τα τελευταία 30 χρόνια  αν και η ΑΝ έχει περιγραφεί από τον 19 αιώνα (Το πρώτο περιοδικό για τις ΔΠΤ εκδόθηκε το 1981).</a:t>
            </a:r>
          </a:p>
          <a:p>
            <a:pPr>
              <a:buNone/>
            </a:pPr>
            <a:endParaRPr lang="el-GR" sz="1200" dirty="0" smtClean="0">
              <a:solidFill>
                <a:srgbClr val="92D050"/>
              </a:solidFill>
            </a:endParaRPr>
          </a:p>
          <a:p>
            <a:pPr>
              <a:buNone/>
            </a:pPr>
            <a:endParaRPr lang="el-GR" sz="1200" dirty="0" smtClean="0">
              <a:solidFill>
                <a:srgbClr val="92D050"/>
              </a:solidFill>
            </a:endParaRPr>
          </a:p>
          <a:p>
            <a:pPr>
              <a:buNone/>
            </a:pPr>
            <a:endParaRPr lang="el-G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ΚΩΝΣΤΑΝΤΙΝΑΣ</a:t>
            </a:r>
            <a:r>
              <a:rPr lang="en-US" dirty="0" smtClean="0">
                <a:solidFill>
                  <a:srgbClr val="FFC000"/>
                </a:solidFill>
              </a:rPr>
              <a:t>-3</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70000" lnSpcReduction="20000"/>
          </a:bodyPr>
          <a:lstStyle/>
          <a:p>
            <a:pPr algn="just">
              <a:buNone/>
            </a:pPr>
            <a:r>
              <a:rPr lang="el-GR" i="1" dirty="0" smtClean="0"/>
              <a:t>    </a:t>
            </a:r>
            <a:r>
              <a:rPr lang="el-GR" i="1" dirty="0" smtClean="0">
                <a:solidFill>
                  <a:srgbClr val="92D050"/>
                </a:solidFill>
              </a:rPr>
              <a:t>Δύο μήνες μετά το τέλος της ατομικής θεραπείας η Κωνσταντίνα τηλεφώνησε αναστατωμένη στο θεραπευτή της και ζήτησε επειγόντως να τον δει μαζί με την οικογένεια της. «Δεν την αντέχω άλλο» θα πει στη συνεδρία μιλώντας για τη μητέρα της, «τι άλλο θέλει πια από μένα, ένα χρόνο τώρα παλεύω να απαλλαγώ από την ανορεξία και πάλι δεν είναι ευχαριστημένη! Τον τελευταίο μήνα, κάθε φορά που με βλέπει μου λέει ότι έχω παραπάνω κιλά και πρέπει να κάνω δίαιτα. Δίαιτα! Μετά απ' όλα αυτά που τράβηξα. Σας παρακαλώ, εξηγήστε της αυτά που έχουμε συζητήσει για τη διατροφή και την ανορεξία, πρέπει να καταλάβει και να με αφήσει ήσυχη. Δεν θέλω να ξαναγίνω ανορεκτική, αλλά δεν μου αφήνει κανένα περιθώριο». Η παράκληση της Κωνσταντίνας προς το θεραπευτή ήταν ενδεικτική τόσο της πίεσης που ένιωθε να της ασκείται, όσο και της αδυναμίας της να αντισταθεί αποτελεσματικά σε αυτή την πίεση. </a:t>
            </a:r>
            <a:endParaRPr lang="el-GR" dirty="0">
              <a:solidFill>
                <a:srgbClr val="92D05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ΚΩΝΣΤΑΝΤΙΝΑΣ</a:t>
            </a:r>
            <a:r>
              <a:rPr lang="en-US" dirty="0" smtClean="0">
                <a:solidFill>
                  <a:srgbClr val="FFC000"/>
                </a:solidFill>
              </a:rPr>
              <a:t>-4</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buNone/>
            </a:pPr>
            <a:r>
              <a:rPr lang="el-GR" i="1" dirty="0" smtClean="0">
                <a:solidFill>
                  <a:srgbClr val="92D050"/>
                </a:solidFill>
              </a:rPr>
              <a:t>   Η μητέρα της, απορημένη για την επίθεση της Κωνσταντίνας, λέει: «Μα τι της έκανα και μου φέρεται έτσι; Σαν μητέρα της θέλω το καλύτερο </a:t>
            </a:r>
            <a:r>
              <a:rPr lang="el-GR" i="1" dirty="0" err="1" smtClean="0">
                <a:solidFill>
                  <a:srgbClr val="92D050"/>
                </a:solidFill>
              </a:rPr>
              <a:t>γι'αυτήν</a:t>
            </a:r>
            <a:r>
              <a:rPr lang="el-GR" i="1" dirty="0" smtClean="0">
                <a:solidFill>
                  <a:srgbClr val="92D050"/>
                </a:solidFill>
              </a:rPr>
              <a:t>. Είναι κακό να θέλω να βελτιωθεί το σώμα της;». Ο πατέρας της Κωνσταντίνας </a:t>
            </a:r>
            <a:r>
              <a:rPr lang="el-GR" i="1" dirty="0" err="1" smtClean="0">
                <a:solidFill>
                  <a:srgbClr val="92D050"/>
                </a:solidFill>
              </a:rPr>
              <a:t>καθόλη</a:t>
            </a:r>
            <a:r>
              <a:rPr lang="el-GR" i="1" dirty="0" smtClean="0">
                <a:solidFill>
                  <a:srgbClr val="92D050"/>
                </a:solidFill>
              </a:rPr>
              <a:t> τη διάρκεια της συζήτησης παραμένει αμέτοχος. Να σημειωθεί ότι ο δείκτης μάζας σώματος της Κωνσταντίνος την περίοδο του τερματισμού της ατομικής θεραπείας της ήταν 18,5 και ότι και οι δύο γονείς της </a:t>
            </a:r>
            <a:r>
              <a:rPr lang="el-GR" i="1" dirty="0" err="1" smtClean="0">
                <a:solidFill>
                  <a:srgbClr val="92D050"/>
                </a:solidFill>
              </a:rPr>
              <a:t>καθόλη</a:t>
            </a:r>
            <a:r>
              <a:rPr lang="el-GR" i="1" dirty="0" smtClean="0">
                <a:solidFill>
                  <a:srgbClr val="92D050"/>
                </a:solidFill>
              </a:rPr>
              <a:t> τη διάρκεια της θεραπείας προσπάθησαν, μετά από προτροπή του θεραπευτή, να μην έχουν εμπλοκή στη διατροφή και τα γεύματα της Κωνσταντίνας.</a:t>
            </a:r>
            <a:endParaRPr lang="el-GR" dirty="0" smtClean="0">
              <a:solidFill>
                <a:srgbClr val="92D050"/>
              </a:solidFill>
            </a:endParaRPr>
          </a:p>
          <a:p>
            <a:pPr algn="just">
              <a:buNone/>
            </a:pPr>
            <a:endParaRPr lang="el-GR" dirty="0">
              <a:solidFill>
                <a:srgbClr val="92D05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ΚΩΝΣΤΑΝΤΙΝΑΣ</a:t>
            </a:r>
            <a:r>
              <a:rPr lang="en-US" dirty="0" smtClean="0">
                <a:solidFill>
                  <a:srgbClr val="FFC000"/>
                </a:solidFill>
              </a:rPr>
              <a:t>-5</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70000" lnSpcReduction="20000"/>
          </a:bodyPr>
          <a:lstStyle/>
          <a:p>
            <a:pPr algn="just">
              <a:buNone/>
            </a:pPr>
            <a:r>
              <a:rPr lang="el-GR" i="1" dirty="0" smtClean="0"/>
              <a:t>    </a:t>
            </a:r>
            <a:r>
              <a:rPr lang="el-GR" i="1" dirty="0" smtClean="0">
                <a:solidFill>
                  <a:srgbClr val="92D050"/>
                </a:solidFill>
              </a:rPr>
              <a:t>Θεωρήθηκε σκόπιμο από το θεραπευτή να γίνει παραπομπή της οικογένειας σε πρόγραμμα οικογενειακής θεραπείας και να μην </a:t>
            </a:r>
            <a:r>
              <a:rPr lang="el-GR" i="1" dirty="0" err="1" smtClean="0">
                <a:solidFill>
                  <a:srgbClr val="92D050"/>
                </a:solidFill>
              </a:rPr>
              <a:t>ξαναξεκινήσει</a:t>
            </a:r>
            <a:r>
              <a:rPr lang="el-GR" i="1" dirty="0" smtClean="0">
                <a:solidFill>
                  <a:srgbClr val="92D050"/>
                </a:solidFill>
              </a:rPr>
              <a:t> η Κωνσταντίνα ατομική θεραπεία. Η Κωνσταντίνα τελικά επέλεξε να μην παρευρίσκεται στις συνεδρίες της οικογενειακής θεραπείας, αλλά να επισκέπτεται τον ατομικό θεραπευτή της όταν ένιωθε ιδιαίτερα πιεσμένη. Τρεις μήνες μετά, η ένταση στην οικογένεια έχει μειωθεί σημαντικά, η δε Κωνσταντίνα νιώθει ανακουφισμένη από αυτή την αλλαγή. «Είναι η πρώτη φορά στη ζωή μου που νιώθω ότι δεν μου ανήκει μόνο η διατροφή μου αλλά και όλη μου η ζωή», θα σχολιάσει την τελευταία φορά που θα χρειαστεί να μιλήσει με το θεραπευτή της. Μετά από αυτή τη συνάντηση, η Κωνσταντίνα ρώτησε τους γονείς της αν μπορεί να πηγαίνει και εκείνη μαζί τους στις συνεδρίες της οικογενειακής θεραπείας.</a:t>
            </a:r>
            <a:endParaRPr lang="el-GR" dirty="0" smtClean="0">
              <a:solidFill>
                <a:srgbClr val="92D050"/>
              </a:solidFill>
            </a:endParaRPr>
          </a:p>
          <a:p>
            <a:pPr>
              <a:buNone/>
            </a:pPr>
            <a:endParaRPr lang="el-G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eating disorders 001.jpg"/>
          <p:cNvPicPr>
            <a:picLocks noGrp="1" noChangeAspect="1"/>
          </p:cNvPicPr>
          <p:nvPr>
            <p:ph idx="4294967295"/>
          </p:nvPr>
        </p:nvPicPr>
        <p:blipFill>
          <a:blip r:embed="rId2" cstate="print"/>
          <a:stretch>
            <a:fillRect/>
          </a:stretch>
        </p:blipFill>
        <p:spPr>
          <a:xfrm>
            <a:off x="2555775" y="908720"/>
            <a:ext cx="3780000" cy="5630511"/>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oxford handbook of eating disorders 001.jpg"/>
          <p:cNvPicPr>
            <a:picLocks noChangeAspect="1"/>
          </p:cNvPicPr>
          <p:nvPr/>
        </p:nvPicPr>
        <p:blipFill>
          <a:blip r:embed="rId2" cstate="print"/>
          <a:stretch>
            <a:fillRect/>
          </a:stretch>
        </p:blipFill>
        <p:spPr>
          <a:xfrm>
            <a:off x="2029630" y="0"/>
            <a:ext cx="5084740" cy="68580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188640"/>
            <a:ext cx="8229600" cy="1143000"/>
          </a:xfrm>
        </p:spPr>
        <p:txBody>
          <a:bodyPr>
            <a:normAutofit fontScale="90000"/>
          </a:bodyPr>
          <a:lstStyle/>
          <a:p>
            <a:r>
              <a:rPr lang="el-GR" sz="3100" b="1" dirty="0" smtClean="0">
                <a:solidFill>
                  <a:srgbClr val="FF0000"/>
                </a:solidFill>
              </a:rPr>
              <a:t/>
            </a:r>
            <a:br>
              <a:rPr lang="el-GR" sz="3100" b="1" dirty="0" smtClean="0">
                <a:solidFill>
                  <a:srgbClr val="FF0000"/>
                </a:solidFill>
              </a:rPr>
            </a:br>
            <a:r>
              <a:rPr lang="el-GR" sz="3100" b="1" dirty="0">
                <a:solidFill>
                  <a:srgbClr val="FF0000"/>
                </a:solidFill>
              </a:rPr>
              <a:t/>
            </a:r>
            <a:br>
              <a:rPr lang="el-GR" sz="3100" b="1" dirty="0">
                <a:solidFill>
                  <a:srgbClr val="FF0000"/>
                </a:solidFill>
              </a:rPr>
            </a:br>
            <a:r>
              <a:rPr lang="el-GR" sz="3100" b="1" dirty="0" smtClean="0">
                <a:solidFill>
                  <a:srgbClr val="FF0000"/>
                </a:solidFill>
              </a:rPr>
              <a:t/>
            </a:r>
            <a:br>
              <a:rPr lang="el-GR" sz="3100" b="1" dirty="0" smtClean="0">
                <a:solidFill>
                  <a:srgbClr val="FF0000"/>
                </a:solidFill>
              </a:rPr>
            </a:br>
            <a:r>
              <a:rPr lang="el-GR" sz="3100" b="1" dirty="0">
                <a:solidFill>
                  <a:srgbClr val="FF0000"/>
                </a:solidFill>
              </a:rPr>
              <a:t/>
            </a:r>
            <a:br>
              <a:rPr lang="el-GR" sz="3100" b="1" dirty="0">
                <a:solidFill>
                  <a:srgbClr val="FF0000"/>
                </a:solidFill>
              </a:rPr>
            </a:br>
            <a:r>
              <a:rPr lang="el-GR" sz="3100" b="1" dirty="0" smtClean="0">
                <a:solidFill>
                  <a:srgbClr val="FF0000"/>
                </a:solidFill>
              </a:rPr>
              <a:t> </a:t>
            </a:r>
            <a:r>
              <a:rPr lang="el-GR" sz="2700" b="1" dirty="0" smtClean="0">
                <a:solidFill>
                  <a:srgbClr val="FF0000"/>
                </a:solidFill>
              </a:rPr>
              <a:t>ΚΛΙΝΙΚΕΣ </a:t>
            </a:r>
            <a:r>
              <a:rPr lang="el-GR" sz="2700" b="1" dirty="0">
                <a:solidFill>
                  <a:srgbClr val="FF0000"/>
                </a:solidFill>
              </a:rPr>
              <a:t>ΠΛΗΡΟΦΟΡΙΕΣ  ΓΙΑ ΤΗΝ ΔΙΑΓΝΩΣΗ ΤΗΣ ΨΥΧΟΓΕΝΟΥΣ ΑΝΟΡΕΞΙΑΣ ΚΑΙ ΤΗΣ ΨΥΧΟΓΕΝΟΥΣ </a:t>
            </a:r>
            <a:r>
              <a:rPr lang="el-GR" sz="2700" b="1" dirty="0" smtClean="0">
                <a:solidFill>
                  <a:srgbClr val="FF0000"/>
                </a:solidFill>
              </a:rPr>
              <a:t>ΒΟΥΛΙΜΙΑΣ</a:t>
            </a:r>
            <a:br>
              <a:rPr lang="el-GR" sz="2700" b="1" dirty="0" smtClean="0">
                <a:solidFill>
                  <a:srgbClr val="FF0000"/>
                </a:solidFill>
              </a:rPr>
            </a:br>
            <a:r>
              <a:rPr lang="el-GR" sz="2700" dirty="0" smtClean="0">
                <a:solidFill>
                  <a:srgbClr val="FF0000"/>
                </a:solidFill>
              </a:rPr>
              <a:t>Διαγνωστική </a:t>
            </a:r>
            <a:r>
              <a:rPr lang="el-GR" sz="2700" dirty="0">
                <a:solidFill>
                  <a:srgbClr val="FF0000"/>
                </a:solidFill>
              </a:rPr>
              <a:t>και Κλινική Αξιολόγηση</a:t>
            </a:r>
            <a:r>
              <a:rPr lang="el-GR" dirty="0">
                <a:solidFill>
                  <a:srgbClr val="FF0000"/>
                </a:solidFill>
              </a:rPr>
              <a:t/>
            </a:r>
            <a:br>
              <a:rPr lang="el-GR" dirty="0">
                <a:solidFill>
                  <a:srgbClr val="FF0000"/>
                </a:solidFill>
              </a:rPr>
            </a:br>
            <a:r>
              <a:rPr lang="el-GR" dirty="0"/>
              <a:t/>
            </a:r>
            <a:br>
              <a:rPr lang="el-GR" dirty="0"/>
            </a:br>
            <a:r>
              <a:rPr lang="el-GR" dirty="0"/>
              <a:t> </a:t>
            </a:r>
            <a:br>
              <a:rPr lang="el-GR" dirty="0"/>
            </a:br>
            <a:endParaRPr lang="el-GR" dirty="0"/>
          </a:p>
        </p:txBody>
      </p:sp>
      <p:sp>
        <p:nvSpPr>
          <p:cNvPr id="3" name="2 - Θέση περιεχομένου"/>
          <p:cNvSpPr>
            <a:spLocks noGrp="1"/>
          </p:cNvSpPr>
          <p:nvPr>
            <p:ph idx="1"/>
          </p:nvPr>
        </p:nvSpPr>
        <p:spPr>
          <a:xfrm>
            <a:off x="683568" y="1484784"/>
            <a:ext cx="8229600" cy="4525963"/>
          </a:xfrm>
        </p:spPr>
        <p:txBody>
          <a:bodyPr>
            <a:normAutofit fontScale="40000" lnSpcReduction="20000"/>
          </a:bodyPr>
          <a:lstStyle/>
          <a:p>
            <a:pPr algn="just">
              <a:buNone/>
            </a:pPr>
            <a:r>
              <a:rPr lang="el-GR" dirty="0" smtClean="0">
                <a:solidFill>
                  <a:srgbClr val="FFFF00"/>
                </a:solidFill>
              </a:rPr>
              <a:t>      </a:t>
            </a:r>
            <a:r>
              <a:rPr lang="el-GR" sz="3400" dirty="0" smtClean="0">
                <a:solidFill>
                  <a:srgbClr val="FFFF00"/>
                </a:solidFill>
              </a:rPr>
              <a:t>Η αρχική κλινική εξέταση και διαγνωστική αξιολόγηση ενός ασθενούς με ΔΠΤ γίνεται στο επίπεδο της πρωτοβάθμιας περίθαλψης  </a:t>
            </a:r>
            <a:r>
              <a:rPr lang="el-GR" sz="3400" u="sng" dirty="0" smtClean="0">
                <a:solidFill>
                  <a:srgbClr val="FFFF00"/>
                </a:solidFill>
              </a:rPr>
              <a:t>στο εξωτερικό ιατρείο του Νοσοκομείου του Κέντρου Ψυχικής Υγείας  ή στο Ιδιωτικό Ιατρείο</a:t>
            </a:r>
            <a:r>
              <a:rPr lang="el-GR" sz="3400" dirty="0" smtClean="0">
                <a:solidFill>
                  <a:srgbClr val="FFFF00"/>
                </a:solidFill>
              </a:rPr>
              <a:t>. </a:t>
            </a:r>
          </a:p>
          <a:p>
            <a:pPr algn="just">
              <a:buNone/>
            </a:pPr>
            <a:r>
              <a:rPr lang="el-GR" sz="3400" dirty="0" smtClean="0">
                <a:solidFill>
                  <a:srgbClr val="FFFF00"/>
                </a:solidFill>
              </a:rPr>
              <a:t>Η αξιολόγηση θα πρέπει να περιλαμβάνει κάποιες  </a:t>
            </a:r>
            <a:r>
              <a:rPr lang="el-GR" sz="3400" u="sng" dirty="0" smtClean="0">
                <a:solidFill>
                  <a:srgbClr val="FFFF00"/>
                </a:solidFill>
              </a:rPr>
              <a:t>ειδικές τεχνικές </a:t>
            </a:r>
            <a:r>
              <a:rPr lang="el-GR" sz="3400" dirty="0" smtClean="0">
                <a:solidFill>
                  <a:srgbClr val="FFFF00"/>
                </a:solidFill>
              </a:rPr>
              <a:t>της εξέτασης λόγω των ιδιαιτεροτήτων της διαταραχής: </a:t>
            </a:r>
          </a:p>
          <a:p>
            <a:pPr algn="just">
              <a:buFont typeface="Wingdings" pitchFamily="2" charset="2"/>
              <a:buChar char="q"/>
            </a:pPr>
            <a:r>
              <a:rPr lang="el-GR" sz="3400" dirty="0" smtClean="0">
                <a:solidFill>
                  <a:srgbClr val="FFFF00"/>
                </a:solidFill>
              </a:rPr>
              <a:t>   Πρώτον επειδή οι ασθενείς με ΔΠΤ ιδιαίτερα οι έφηβοι είναι κατά κανόνα απρόθυμοι να δώσουν ένα πλήρες και αναλυτικό ιστορικό, επομένως  θα πρέπει να ληφθούν πληροφορίες από τους συγγενείς, τους γονείς ή άλλο σημαντικό πρόσωπο. </a:t>
            </a:r>
          </a:p>
          <a:p>
            <a:pPr algn="just">
              <a:buFont typeface="Wingdings" pitchFamily="2" charset="2"/>
              <a:buChar char="q"/>
            </a:pPr>
            <a:r>
              <a:rPr lang="el-GR" sz="3400" dirty="0" smtClean="0">
                <a:solidFill>
                  <a:srgbClr val="FFFF00"/>
                </a:solidFill>
              </a:rPr>
              <a:t>Δεύτερον η αξιολόγηση θα πρέπει να είναι πλήρης και ενδελεχής δηλαδή να περιλαμβάνει:</a:t>
            </a:r>
          </a:p>
          <a:p>
            <a:pPr algn="just">
              <a:buNone/>
            </a:pPr>
            <a:endParaRPr lang="el-GR" sz="3400" dirty="0" smtClean="0">
              <a:solidFill>
                <a:srgbClr val="FFFF00"/>
              </a:solidFill>
            </a:endParaRPr>
          </a:p>
          <a:p>
            <a:pPr algn="just">
              <a:buNone/>
            </a:pPr>
            <a:r>
              <a:rPr lang="el-GR" sz="3400" dirty="0" smtClean="0">
                <a:solidFill>
                  <a:srgbClr val="00B0F0"/>
                </a:solidFill>
              </a:rPr>
              <a:t>Α. Ψυχιατρική εξέταση και αξιολόγηση. </a:t>
            </a:r>
          </a:p>
          <a:p>
            <a:pPr algn="just">
              <a:buNone/>
            </a:pPr>
            <a:endParaRPr lang="el-GR" sz="3400" dirty="0" smtClean="0">
              <a:solidFill>
                <a:srgbClr val="00B0F0"/>
              </a:solidFill>
            </a:endParaRPr>
          </a:p>
          <a:p>
            <a:pPr algn="just">
              <a:buNone/>
            </a:pPr>
            <a:r>
              <a:rPr lang="el-GR" sz="3400" dirty="0" err="1" smtClean="0">
                <a:solidFill>
                  <a:srgbClr val="00B0F0"/>
                </a:solidFill>
              </a:rPr>
              <a:t>Β.Ιατρική</a:t>
            </a:r>
            <a:r>
              <a:rPr lang="el-GR" sz="3400" dirty="0" smtClean="0">
                <a:solidFill>
                  <a:srgbClr val="00B0F0"/>
                </a:solidFill>
              </a:rPr>
              <a:t> Εξέταση με πλήρες Ιστορικό και Φυσική εξέταση.</a:t>
            </a:r>
          </a:p>
          <a:p>
            <a:pPr algn="just">
              <a:buNone/>
            </a:pPr>
            <a:endParaRPr lang="el-GR" sz="3400" dirty="0" smtClean="0">
              <a:solidFill>
                <a:srgbClr val="FFFF00"/>
              </a:solidFill>
            </a:endParaRPr>
          </a:p>
          <a:p>
            <a:pPr algn="just">
              <a:buNone/>
            </a:pPr>
            <a:r>
              <a:rPr lang="el-GR" sz="3400" dirty="0" err="1" smtClean="0">
                <a:solidFill>
                  <a:srgbClr val="00B0F0"/>
                </a:solidFill>
              </a:rPr>
              <a:t>Γ.Διερεύνηση</a:t>
            </a:r>
            <a:r>
              <a:rPr lang="el-GR" sz="3400" dirty="0" smtClean="0">
                <a:solidFill>
                  <a:srgbClr val="00B0F0"/>
                </a:solidFill>
              </a:rPr>
              <a:t> του κοινωνικού και αναπτυξιακού ιστορικού (γεγονότα ζωής, Τραυματικά συμβάντα κλπ). </a:t>
            </a:r>
          </a:p>
          <a:p>
            <a:pPr algn="just">
              <a:buFont typeface="Wingdings" pitchFamily="2" charset="2"/>
              <a:buChar char="q"/>
            </a:pPr>
            <a:r>
              <a:rPr lang="el-GR" sz="3400" dirty="0" smtClean="0">
                <a:solidFill>
                  <a:srgbClr val="FFFF00"/>
                </a:solidFill>
              </a:rPr>
              <a:t>Τρίτον η διαγνωστική αξιολόγηση  οφείλει να είναι λεπτομερειακή, συνήθως πρέπει να διαρκεί αρκετές ώρες(3-4 ώρες).</a:t>
            </a:r>
            <a:endParaRPr lang="en-US" sz="3400" dirty="0" smtClean="0">
              <a:solidFill>
                <a:srgbClr val="FFFF00"/>
              </a:solidFill>
            </a:endParaRPr>
          </a:p>
          <a:p>
            <a:pPr algn="just">
              <a:buNone/>
            </a:pPr>
            <a:endParaRPr lang="en-US" sz="1900" dirty="0" smtClean="0">
              <a:solidFill>
                <a:srgbClr val="FFC000"/>
              </a:solidFill>
            </a:endParaRPr>
          </a:p>
          <a:p>
            <a:pPr algn="just">
              <a:buNone/>
            </a:pPr>
            <a:endParaRPr lang="en-US" sz="1900" dirty="0" smtClean="0">
              <a:solidFill>
                <a:srgbClr val="FFC000"/>
              </a:solidFill>
            </a:endParaRPr>
          </a:p>
          <a:p>
            <a:pPr algn="just">
              <a:buNone/>
            </a:pPr>
            <a:endParaRPr lang="en-US" sz="1900" dirty="0" smtClean="0">
              <a:solidFill>
                <a:srgbClr val="FFC000"/>
              </a:solidFill>
            </a:endParaRPr>
          </a:p>
          <a:p>
            <a:pPr algn="just">
              <a:buNone/>
            </a:pPr>
            <a:endParaRPr lang="en-US" sz="1900" dirty="0" smtClean="0">
              <a:solidFill>
                <a:srgbClr val="FFC000"/>
              </a:solidFill>
            </a:endParaRPr>
          </a:p>
          <a:p>
            <a:pPr algn="just">
              <a:buNone/>
            </a:pPr>
            <a:endParaRPr lang="en-US" sz="1900" dirty="0" smtClean="0">
              <a:solidFill>
                <a:srgbClr val="FFC000"/>
              </a:solidFill>
            </a:endParaRPr>
          </a:p>
          <a:p>
            <a:pPr algn="just">
              <a:buNone/>
            </a:pPr>
            <a:endParaRPr lang="en-US" sz="1900" dirty="0" smtClean="0">
              <a:solidFill>
                <a:srgbClr val="FFC000"/>
              </a:solidFill>
            </a:endParaRPr>
          </a:p>
          <a:p>
            <a:pPr algn="just">
              <a:buNone/>
            </a:pPr>
            <a:r>
              <a:rPr lang="en-US" sz="1900" dirty="0" err="1" smtClean="0">
                <a:solidFill>
                  <a:srgbClr val="FFC000"/>
                </a:solidFill>
              </a:rPr>
              <a:t>Halmi</a:t>
            </a:r>
            <a:r>
              <a:rPr lang="en-US" sz="1900" dirty="0" smtClean="0">
                <a:solidFill>
                  <a:srgbClr val="FFC000"/>
                </a:solidFill>
              </a:rPr>
              <a:t> K</a:t>
            </a:r>
            <a:r>
              <a:rPr lang="el-GR" sz="1900" dirty="0" smtClean="0">
                <a:solidFill>
                  <a:srgbClr val="FFC000"/>
                </a:solidFill>
              </a:rPr>
              <a:t>:</a:t>
            </a:r>
            <a:r>
              <a:rPr lang="en-US" sz="1900" dirty="0" smtClean="0">
                <a:solidFill>
                  <a:srgbClr val="FFC000"/>
                </a:solidFill>
              </a:rPr>
              <a:t>Salient  Components of a comprehensive   service  for eating disorders , World Psychiatry  V.8.N.3, 150-155  October 2009</a:t>
            </a:r>
            <a:endParaRPr lang="el-GR" sz="1900" dirty="0" smtClean="0">
              <a:solidFill>
                <a:srgbClr val="FFFF00"/>
              </a:solidFill>
            </a:endParaRPr>
          </a:p>
          <a:p>
            <a:pPr algn="just">
              <a:buNone/>
            </a:pPr>
            <a:endParaRPr lang="en-US" sz="1900" dirty="0" smtClean="0">
              <a:solidFill>
                <a:srgbClr val="FFFF00"/>
              </a:solidFill>
            </a:endParaRPr>
          </a:p>
          <a:p>
            <a:pPr algn="just">
              <a:buNone/>
            </a:pPr>
            <a:endParaRPr lang="en-US" sz="3400" dirty="0" smtClean="0">
              <a:solidFill>
                <a:srgbClr val="FFFF00"/>
              </a:solidFill>
            </a:endParaRPr>
          </a:p>
          <a:p>
            <a:pPr algn="just">
              <a:buNone/>
            </a:pPr>
            <a:endParaRPr lang="el-GR" sz="1600" dirty="0" smtClean="0">
              <a:solidFill>
                <a:srgbClr val="FFFF00"/>
              </a:solidFill>
            </a:endParaRPr>
          </a:p>
          <a:p>
            <a:endParaRPr lang="el-GR" dirty="0">
              <a:solidFill>
                <a:srgbClr val="FFFF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476672"/>
            <a:ext cx="8229600" cy="1143000"/>
          </a:xfrm>
        </p:spPr>
        <p:txBody>
          <a:bodyPr>
            <a:noAutofit/>
          </a:bodyPr>
          <a:lstStyle/>
          <a:p>
            <a:r>
              <a:rPr lang="el-GR" sz="3200" b="1" dirty="0" smtClean="0">
                <a:solidFill>
                  <a:srgbClr val="FF0000"/>
                </a:solidFill>
              </a:rPr>
              <a:t>  </a:t>
            </a:r>
            <a:br>
              <a:rPr lang="el-GR" sz="3200" b="1" dirty="0" smtClean="0">
                <a:solidFill>
                  <a:srgbClr val="FF0000"/>
                </a:solidFill>
              </a:rPr>
            </a:br>
            <a:r>
              <a:rPr lang="el-GR" sz="2400" b="1" dirty="0" smtClean="0">
                <a:solidFill>
                  <a:srgbClr val="FF0000"/>
                </a:solidFill>
              </a:rPr>
              <a:t>ΚΛΙΝΙΚΕΣ ΠΛΗΡΟΦΟΡΙΕΣ  ΓΙΑ ΤΗΝ ΔΙΑΓΝΩΣΗ ΤΗΣ ΨΥΧΟΓΕΝΟΥΣ ΑΝΟΡΕΞΙΑΣ ΚΑΙ ΤΗΣ ΨΥΧΟΓΕΝΟΥΣ ΒΟΥΛΙΜΙΑΣ</a:t>
            </a:r>
            <a:br>
              <a:rPr lang="el-GR" sz="2400" b="1" dirty="0" smtClean="0">
                <a:solidFill>
                  <a:srgbClr val="FF0000"/>
                </a:solidFill>
              </a:rPr>
            </a:br>
            <a:r>
              <a:rPr lang="el-GR" sz="2400" dirty="0" smtClean="0">
                <a:solidFill>
                  <a:srgbClr val="FF0000"/>
                </a:solidFill>
              </a:rPr>
              <a:t>Διαγνωστική και Κλινική Αξιολόγηση</a:t>
            </a:r>
            <a:endParaRPr lang="el-GR" sz="2400" dirty="0"/>
          </a:p>
        </p:txBody>
      </p:sp>
      <p:sp>
        <p:nvSpPr>
          <p:cNvPr id="3" name="2 - Θέση περιεχομένου"/>
          <p:cNvSpPr>
            <a:spLocks noGrp="1"/>
          </p:cNvSpPr>
          <p:nvPr>
            <p:ph idx="1"/>
          </p:nvPr>
        </p:nvSpPr>
        <p:spPr>
          <a:xfrm>
            <a:off x="539552" y="2132856"/>
            <a:ext cx="8229600" cy="4525963"/>
          </a:xfrm>
        </p:spPr>
        <p:txBody>
          <a:bodyPr>
            <a:normAutofit/>
          </a:bodyPr>
          <a:lstStyle/>
          <a:p>
            <a:pPr algn="just">
              <a:buNone/>
            </a:pPr>
            <a:r>
              <a:rPr lang="en-US" sz="2400" dirty="0" smtClean="0">
                <a:solidFill>
                  <a:srgbClr val="FFFF00"/>
                </a:solidFill>
              </a:rPr>
              <a:t>  </a:t>
            </a:r>
            <a:r>
              <a:rPr lang="el-GR" sz="2400" dirty="0" smtClean="0">
                <a:solidFill>
                  <a:srgbClr val="FFFF00"/>
                </a:solidFill>
              </a:rPr>
              <a:t>   Οι απαραίτητες πληροφορίες που πρέπει να αντλήσει από την εξέταση και να έχει στην διάθεσή του ο κλινικός  ώστε να θέσει την διάγνωση σύμφωνα με τα κριτήρια :</a:t>
            </a:r>
          </a:p>
          <a:p>
            <a:pPr algn="just">
              <a:buFont typeface="Wingdings" pitchFamily="2" charset="2"/>
              <a:buChar char="v"/>
            </a:pPr>
            <a:r>
              <a:rPr lang="el-GR" sz="2400" dirty="0" smtClean="0">
                <a:solidFill>
                  <a:srgbClr val="FFFF00"/>
                </a:solidFill>
              </a:rPr>
              <a:t>του DSM-IV (</a:t>
            </a:r>
            <a:r>
              <a:rPr lang="en-US" sz="2400" dirty="0" smtClean="0">
                <a:solidFill>
                  <a:srgbClr val="FFFF00"/>
                </a:solidFill>
              </a:rPr>
              <a:t>American Psychiatric Association</a:t>
            </a:r>
            <a:r>
              <a:rPr lang="el-GR" sz="2400" dirty="0" smtClean="0">
                <a:solidFill>
                  <a:srgbClr val="FFFF00"/>
                </a:solidFill>
              </a:rPr>
              <a:t>. </a:t>
            </a:r>
            <a:r>
              <a:rPr lang="en-US" sz="2400" dirty="0" smtClean="0">
                <a:solidFill>
                  <a:srgbClr val="FFFF00"/>
                </a:solidFill>
              </a:rPr>
              <a:t>Diagnostic and statistical manual of mental disorders</a:t>
            </a:r>
            <a:r>
              <a:rPr lang="el-GR" sz="2400" dirty="0" smtClean="0">
                <a:solidFill>
                  <a:srgbClr val="FFFF00"/>
                </a:solidFill>
              </a:rPr>
              <a:t>)(1994) ή </a:t>
            </a:r>
          </a:p>
          <a:p>
            <a:pPr algn="just">
              <a:buFont typeface="Wingdings" pitchFamily="2" charset="2"/>
              <a:buChar char="v"/>
            </a:pPr>
            <a:r>
              <a:rPr lang="el-GR" sz="2400" dirty="0" smtClean="0">
                <a:solidFill>
                  <a:srgbClr val="FFFF00"/>
                </a:solidFill>
              </a:rPr>
              <a:t>του </a:t>
            </a:r>
            <a:r>
              <a:rPr lang="en-US" sz="2400" dirty="0" smtClean="0">
                <a:solidFill>
                  <a:srgbClr val="FFFF00"/>
                </a:solidFill>
              </a:rPr>
              <a:t>ICD-10 </a:t>
            </a:r>
            <a:r>
              <a:rPr lang="el-GR" sz="2400" dirty="0" smtClean="0">
                <a:solidFill>
                  <a:srgbClr val="FFFF00"/>
                </a:solidFill>
              </a:rPr>
              <a:t>της ΠΟΥ (1994) </a:t>
            </a:r>
          </a:p>
          <a:p>
            <a:pPr algn="just">
              <a:buNone/>
            </a:pPr>
            <a:endParaRPr lang="el-GR" sz="2400" dirty="0" smtClean="0">
              <a:solidFill>
                <a:srgbClr val="FFFF00"/>
              </a:solidFill>
            </a:endParaRPr>
          </a:p>
          <a:p>
            <a:pPr algn="just">
              <a:buNone/>
            </a:pPr>
            <a:r>
              <a:rPr lang="el-GR" sz="2400" dirty="0" smtClean="0">
                <a:solidFill>
                  <a:srgbClr val="FFFF00"/>
                </a:solidFill>
              </a:rPr>
              <a:t>αφορούν τις παρακάτω παραμέτρους, που εκτίθενται αναλυτικά στον  παρακάτω πίνακα:</a:t>
            </a:r>
          </a:p>
          <a:p>
            <a:endParaRPr lang="en-US" sz="1000" dirty="0" smtClean="0">
              <a:solidFill>
                <a:srgbClr val="FFC000"/>
              </a:solidFill>
            </a:endParaRPr>
          </a:p>
          <a:p>
            <a:r>
              <a:rPr lang="en-US" sz="1000" dirty="0" err="1" smtClean="0">
                <a:solidFill>
                  <a:srgbClr val="FFC000"/>
                </a:solidFill>
              </a:rPr>
              <a:t>Halmi</a:t>
            </a:r>
            <a:r>
              <a:rPr lang="en-US" sz="1000" dirty="0" smtClean="0">
                <a:solidFill>
                  <a:srgbClr val="FFC000"/>
                </a:solidFill>
              </a:rPr>
              <a:t> K</a:t>
            </a:r>
            <a:r>
              <a:rPr lang="el-GR" sz="1000" dirty="0" smtClean="0">
                <a:solidFill>
                  <a:srgbClr val="FFC000"/>
                </a:solidFill>
              </a:rPr>
              <a:t>:</a:t>
            </a:r>
            <a:r>
              <a:rPr lang="en-US" sz="1000" dirty="0" smtClean="0">
                <a:solidFill>
                  <a:srgbClr val="FFC000"/>
                </a:solidFill>
              </a:rPr>
              <a:t>Salient  Components of a comprehensive   service  for eating disorders , World Psychiatry  V.8.N.3, 150-155  October 2009</a:t>
            </a:r>
            <a:endParaRPr lang="el-GR" sz="1000" dirty="0" smtClean="0">
              <a:solidFill>
                <a:srgbClr val="FFFF00"/>
              </a:solidFill>
            </a:endParaRPr>
          </a:p>
          <a:p>
            <a:endParaRPr lang="el-GR" sz="10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Τίτλος"/>
          <p:cNvSpPr>
            <a:spLocks noGrp="1"/>
          </p:cNvSpPr>
          <p:nvPr>
            <p:ph type="title" idx="4294967295"/>
          </p:nvPr>
        </p:nvSpPr>
        <p:spPr>
          <a:xfrm>
            <a:off x="683568" y="0"/>
            <a:ext cx="8229600" cy="1143000"/>
          </a:xfrm>
        </p:spPr>
        <p:txBody>
          <a:bodyPr>
            <a:normAutofit/>
          </a:bodyPr>
          <a:lstStyle/>
          <a:p>
            <a:r>
              <a:rPr lang="el-GR" sz="1600" b="1" dirty="0" smtClean="0">
                <a:solidFill>
                  <a:srgbClr val="FF0000"/>
                </a:solidFill>
              </a:rPr>
              <a:t>ΚΛΙΝΙΚΕΣ ΠΛΗΡΟΦΟΡΙΕΣ  ΓΙΑ ΤΗΝ ΔΙΑΓΝΩΣΗ ΤΗΣ ΨΥΧΟΓΕΝΟΥΣ ΑΝΟΡΕΞΙΑΣ ΚΑΙ ΤΗΣ ΨΥΧΟΓΕΝΟΥΣ ΒΟΥΛΙΜΙΑΣ</a:t>
            </a:r>
            <a:br>
              <a:rPr lang="el-GR" sz="1600" b="1" dirty="0" smtClean="0">
                <a:solidFill>
                  <a:srgbClr val="FF0000"/>
                </a:solidFill>
              </a:rPr>
            </a:br>
            <a:r>
              <a:rPr lang="el-GR" sz="1600" dirty="0" smtClean="0">
                <a:solidFill>
                  <a:srgbClr val="FF0000"/>
                </a:solidFill>
              </a:rPr>
              <a:t>Διαγνωστική και Κλινική Αξιολόγηση</a:t>
            </a:r>
            <a:endParaRPr lang="el-GR" sz="1600" dirty="0">
              <a:solidFill>
                <a:srgbClr val="FF0000"/>
              </a:solidFill>
            </a:endParaRPr>
          </a:p>
        </p:txBody>
      </p:sp>
      <p:sp>
        <p:nvSpPr>
          <p:cNvPr id="12" name="11 - Θέση περιεχομένου"/>
          <p:cNvSpPr>
            <a:spLocks noGrp="1"/>
          </p:cNvSpPr>
          <p:nvPr>
            <p:ph sz="half" idx="4294967295"/>
          </p:nvPr>
        </p:nvSpPr>
        <p:spPr>
          <a:xfrm>
            <a:off x="0" y="1125538"/>
            <a:ext cx="4040188" cy="3951287"/>
          </a:xfrm>
        </p:spPr>
        <p:txBody>
          <a:bodyPr>
            <a:normAutofit fontScale="25000" lnSpcReduction="20000"/>
          </a:bodyPr>
          <a:lstStyle/>
          <a:p>
            <a:pPr>
              <a:buNone/>
            </a:pPr>
            <a:r>
              <a:rPr lang="el-GR" sz="4400" b="1" dirty="0" smtClean="0">
                <a:solidFill>
                  <a:schemeClr val="accent6">
                    <a:lumMod val="75000"/>
                  </a:schemeClr>
                </a:solidFill>
              </a:rPr>
              <a:t>   </a:t>
            </a:r>
            <a:endParaRPr lang="el-GR" sz="4400" dirty="0" smtClean="0">
              <a:solidFill>
                <a:srgbClr val="92D050"/>
              </a:solidFill>
            </a:endParaRPr>
          </a:p>
          <a:p>
            <a:pPr lvl="0">
              <a:buNone/>
            </a:pPr>
            <a:r>
              <a:rPr lang="el-GR" sz="5600" b="1" dirty="0" smtClean="0">
                <a:solidFill>
                  <a:srgbClr val="FF0000"/>
                </a:solidFill>
              </a:rPr>
              <a:t>Ιστορικό Σωματικού Βάρους </a:t>
            </a:r>
            <a:endParaRPr lang="el-GR" sz="5600" dirty="0" smtClean="0">
              <a:solidFill>
                <a:srgbClr val="FF0000"/>
              </a:solidFill>
            </a:endParaRPr>
          </a:p>
          <a:p>
            <a:r>
              <a:rPr lang="el-GR" sz="5600" b="1" dirty="0" smtClean="0">
                <a:solidFill>
                  <a:srgbClr val="FFFF00"/>
                </a:solidFill>
              </a:rPr>
              <a:t>-Το μεγαλύτερο  βάρος που έχει επιτευχθεί  και σε ποια ηλικία</a:t>
            </a:r>
            <a:endParaRPr lang="el-GR" sz="5600" dirty="0" smtClean="0">
              <a:solidFill>
                <a:srgbClr val="FFFF00"/>
              </a:solidFill>
            </a:endParaRPr>
          </a:p>
          <a:p>
            <a:r>
              <a:rPr lang="el-GR" sz="5600" b="1" dirty="0" smtClean="0">
                <a:solidFill>
                  <a:srgbClr val="FFFF00"/>
                </a:solidFill>
              </a:rPr>
              <a:t>-Το μικρότερο βάρος (κατόπιν απώλειας) που  έχει επιτευχθεί και σε ποια ηλικία</a:t>
            </a:r>
            <a:endParaRPr lang="el-GR" sz="5600" dirty="0" smtClean="0">
              <a:solidFill>
                <a:srgbClr val="FFFF00"/>
              </a:solidFill>
            </a:endParaRPr>
          </a:p>
          <a:p>
            <a:r>
              <a:rPr lang="el-GR" sz="5600" b="1" dirty="0" smtClean="0">
                <a:solidFill>
                  <a:srgbClr val="FFFF00"/>
                </a:solidFill>
              </a:rPr>
              <a:t>-Το παρόν βάρος σώματος</a:t>
            </a:r>
            <a:endParaRPr lang="el-GR" sz="5600" dirty="0" smtClean="0">
              <a:solidFill>
                <a:srgbClr val="FFFF00"/>
              </a:solidFill>
            </a:endParaRPr>
          </a:p>
          <a:p>
            <a:pPr lvl="0"/>
            <a:endParaRPr lang="el-GR" sz="5600" b="1" dirty="0" smtClean="0">
              <a:solidFill>
                <a:srgbClr val="FF0000"/>
              </a:solidFill>
            </a:endParaRPr>
          </a:p>
          <a:p>
            <a:pPr lvl="0">
              <a:buNone/>
            </a:pPr>
            <a:r>
              <a:rPr lang="el-GR" sz="5600" b="1" dirty="0" smtClean="0">
                <a:solidFill>
                  <a:srgbClr val="FF0000"/>
                </a:solidFill>
              </a:rPr>
              <a:t>Συμπεριφορά Πρόσληψης Τροφής</a:t>
            </a:r>
            <a:endParaRPr lang="el-GR" sz="5600" dirty="0" smtClean="0">
              <a:solidFill>
                <a:srgbClr val="FF0000"/>
              </a:solidFill>
            </a:endParaRPr>
          </a:p>
          <a:p>
            <a:r>
              <a:rPr lang="el-GR" sz="5600" b="1" dirty="0" smtClean="0">
                <a:solidFill>
                  <a:srgbClr val="FFFF00"/>
                </a:solidFill>
              </a:rPr>
              <a:t>-Αλλαγές των οικογενειακών συνηθειών (</a:t>
            </a:r>
            <a:r>
              <a:rPr lang="el-GR" sz="5600" b="1" dirty="0" err="1" smtClean="0">
                <a:solidFill>
                  <a:srgbClr val="FFFF00"/>
                </a:solidFill>
              </a:rPr>
              <a:t>π.χ</a:t>
            </a:r>
            <a:r>
              <a:rPr lang="el-GR" sz="5600" b="1" dirty="0" smtClean="0">
                <a:solidFill>
                  <a:srgbClr val="FFFF00"/>
                </a:solidFill>
              </a:rPr>
              <a:t> αρχίζει να τρώει μόνη)</a:t>
            </a:r>
            <a:endParaRPr lang="el-GR" sz="5600" dirty="0" smtClean="0">
              <a:solidFill>
                <a:srgbClr val="FFFF00"/>
              </a:solidFill>
            </a:endParaRPr>
          </a:p>
          <a:p>
            <a:r>
              <a:rPr lang="el-GR" sz="5600" b="1" dirty="0" smtClean="0">
                <a:solidFill>
                  <a:srgbClr val="FFFF00"/>
                </a:solidFill>
              </a:rPr>
              <a:t>-Αλλαγές των διατροφικών συνηθειών (Δίαιτα τύπος και είδος)</a:t>
            </a:r>
            <a:endParaRPr lang="el-GR" sz="5600" dirty="0" smtClean="0">
              <a:solidFill>
                <a:srgbClr val="FFFF00"/>
              </a:solidFill>
            </a:endParaRPr>
          </a:p>
          <a:p>
            <a:r>
              <a:rPr lang="el-GR" sz="5600" b="1" dirty="0" smtClean="0">
                <a:solidFill>
                  <a:srgbClr val="FFFF00"/>
                </a:solidFill>
              </a:rPr>
              <a:t>-Επεισόδια πολυφαγίας</a:t>
            </a:r>
            <a:endParaRPr lang="el-GR" sz="5600" dirty="0" smtClean="0">
              <a:solidFill>
                <a:srgbClr val="FFFF00"/>
              </a:solidFill>
            </a:endParaRPr>
          </a:p>
          <a:p>
            <a:pPr lvl="0"/>
            <a:endParaRPr lang="el-GR" sz="5600" b="1" dirty="0" smtClean="0">
              <a:solidFill>
                <a:srgbClr val="FFFF00"/>
              </a:solidFill>
            </a:endParaRPr>
          </a:p>
          <a:p>
            <a:pPr lvl="0">
              <a:buNone/>
            </a:pPr>
            <a:r>
              <a:rPr lang="el-GR" sz="5600" b="1" dirty="0" smtClean="0">
                <a:solidFill>
                  <a:srgbClr val="FF0000"/>
                </a:solidFill>
              </a:rPr>
              <a:t>Συμπεριφορά αποβολής των τροφών</a:t>
            </a:r>
            <a:endParaRPr lang="el-GR" sz="5600" dirty="0" smtClean="0">
              <a:solidFill>
                <a:srgbClr val="FF0000"/>
              </a:solidFill>
            </a:endParaRPr>
          </a:p>
          <a:p>
            <a:r>
              <a:rPr lang="el-GR" sz="5600" b="1" dirty="0" smtClean="0">
                <a:solidFill>
                  <a:srgbClr val="FFFF00"/>
                </a:solidFill>
              </a:rPr>
              <a:t>-</a:t>
            </a:r>
            <a:r>
              <a:rPr lang="el-GR" sz="5600" b="1" dirty="0" err="1" smtClean="0">
                <a:solidFill>
                  <a:srgbClr val="FFFF00"/>
                </a:solidFill>
              </a:rPr>
              <a:t>Αυτοπροκαλούμενοι</a:t>
            </a:r>
            <a:r>
              <a:rPr lang="el-GR" sz="5600" b="1" dirty="0" smtClean="0">
                <a:solidFill>
                  <a:srgbClr val="FFFF00"/>
                </a:solidFill>
              </a:rPr>
              <a:t> εμετοί</a:t>
            </a:r>
            <a:endParaRPr lang="el-GR" sz="5600" dirty="0" smtClean="0">
              <a:solidFill>
                <a:srgbClr val="FFFF00"/>
              </a:solidFill>
            </a:endParaRPr>
          </a:p>
          <a:p>
            <a:r>
              <a:rPr lang="el-GR" sz="5600" b="1" dirty="0" smtClean="0">
                <a:solidFill>
                  <a:srgbClr val="FFFF00"/>
                </a:solidFill>
              </a:rPr>
              <a:t>-Κατάχρηση καθαρτικών φαρμάκων</a:t>
            </a:r>
            <a:endParaRPr lang="el-GR" sz="5600" dirty="0" smtClean="0">
              <a:solidFill>
                <a:srgbClr val="FFFF00"/>
              </a:solidFill>
            </a:endParaRPr>
          </a:p>
          <a:p>
            <a:r>
              <a:rPr lang="el-GR" sz="5600" b="1" dirty="0" smtClean="0">
                <a:solidFill>
                  <a:srgbClr val="FFFF00"/>
                </a:solidFill>
              </a:rPr>
              <a:t>-Κατάχρηση διουρητικών φαρμάκων</a:t>
            </a:r>
            <a:endParaRPr lang="el-GR" sz="5600" dirty="0" smtClean="0">
              <a:solidFill>
                <a:srgbClr val="FFFF00"/>
              </a:solidFill>
            </a:endParaRPr>
          </a:p>
          <a:p>
            <a:r>
              <a:rPr lang="el-GR" sz="5600" b="1" dirty="0" smtClean="0">
                <a:solidFill>
                  <a:srgbClr val="FFFF00"/>
                </a:solidFill>
              </a:rPr>
              <a:t>-Λήψη  φυτικών καθαρτικών </a:t>
            </a:r>
            <a:endParaRPr lang="el-GR" sz="5600" dirty="0" smtClean="0">
              <a:solidFill>
                <a:srgbClr val="FFFF00"/>
              </a:solidFill>
            </a:endParaRPr>
          </a:p>
          <a:p>
            <a:pPr lvl="0"/>
            <a:endParaRPr lang="el-GR" sz="5600" b="1" dirty="0" smtClean="0">
              <a:solidFill>
                <a:srgbClr val="FFFF00"/>
              </a:solidFill>
            </a:endParaRPr>
          </a:p>
          <a:p>
            <a:pPr lvl="0">
              <a:buNone/>
            </a:pPr>
            <a:r>
              <a:rPr lang="el-GR" sz="5600" b="1" dirty="0" smtClean="0">
                <a:solidFill>
                  <a:srgbClr val="FF0000"/>
                </a:solidFill>
              </a:rPr>
              <a:t>Ιστορικό εμμηνορρυσίας </a:t>
            </a:r>
            <a:endParaRPr lang="el-GR" sz="5600" dirty="0" smtClean="0">
              <a:solidFill>
                <a:srgbClr val="FF0000"/>
              </a:solidFill>
            </a:endParaRPr>
          </a:p>
          <a:p>
            <a:r>
              <a:rPr lang="el-GR" sz="5600" b="1" dirty="0" err="1" smtClean="0">
                <a:solidFill>
                  <a:srgbClr val="FFFF00"/>
                </a:solidFill>
              </a:rPr>
              <a:t>Εμμηναρχή</a:t>
            </a:r>
            <a:endParaRPr lang="el-GR" sz="5600" dirty="0" smtClean="0">
              <a:solidFill>
                <a:srgbClr val="FFFF00"/>
              </a:solidFill>
            </a:endParaRPr>
          </a:p>
          <a:p>
            <a:r>
              <a:rPr lang="el-GR" sz="5600" b="1" dirty="0" smtClean="0">
                <a:solidFill>
                  <a:srgbClr val="FFFF00"/>
                </a:solidFill>
              </a:rPr>
              <a:t>Ημερομηνία τελευταίας Ε.Ρ</a:t>
            </a:r>
            <a:endParaRPr lang="el-GR" sz="5600" dirty="0" smtClean="0">
              <a:solidFill>
                <a:srgbClr val="FFFF00"/>
              </a:solidFill>
            </a:endParaRPr>
          </a:p>
          <a:p>
            <a:r>
              <a:rPr lang="el-GR" sz="5600" b="1" dirty="0" smtClean="0">
                <a:solidFill>
                  <a:srgbClr val="FFFF00"/>
                </a:solidFill>
              </a:rPr>
              <a:t>Κανονικότητα κύκλων</a:t>
            </a:r>
            <a:r>
              <a:rPr lang="el-GR" sz="5600" dirty="0" smtClean="0">
                <a:solidFill>
                  <a:srgbClr val="FFFF00"/>
                </a:solidFill>
              </a:rPr>
              <a:t> </a:t>
            </a:r>
            <a:endParaRPr lang="en-US" sz="5600" dirty="0" smtClean="0">
              <a:solidFill>
                <a:srgbClr val="FFFF00"/>
              </a:solidFill>
            </a:endParaRPr>
          </a:p>
          <a:p>
            <a:endParaRPr lang="en-US" sz="5600" dirty="0" smtClean="0">
              <a:solidFill>
                <a:srgbClr val="FFFF00"/>
              </a:solidFill>
            </a:endParaRPr>
          </a:p>
          <a:p>
            <a:pPr>
              <a:buNone/>
            </a:pPr>
            <a:r>
              <a:rPr lang="en-US" sz="3600" dirty="0" err="1" smtClean="0">
                <a:solidFill>
                  <a:srgbClr val="FFC000"/>
                </a:solidFill>
              </a:rPr>
              <a:t>Halmi</a:t>
            </a:r>
            <a:r>
              <a:rPr lang="en-US" sz="3600" dirty="0" smtClean="0">
                <a:solidFill>
                  <a:srgbClr val="FFC000"/>
                </a:solidFill>
              </a:rPr>
              <a:t> K</a:t>
            </a:r>
            <a:r>
              <a:rPr lang="el-GR" sz="3600" dirty="0" smtClean="0">
                <a:solidFill>
                  <a:srgbClr val="FFC000"/>
                </a:solidFill>
              </a:rPr>
              <a:t>:</a:t>
            </a:r>
            <a:r>
              <a:rPr lang="en-US" sz="3600" dirty="0" smtClean="0">
                <a:solidFill>
                  <a:srgbClr val="FFC000"/>
                </a:solidFill>
              </a:rPr>
              <a:t>Salient  Components of a comprehensive   service  for eating disorders , World Psychiatry  V.8.N.3, 150-155  October 2009</a:t>
            </a:r>
            <a:endParaRPr lang="el-GR" sz="3600" dirty="0" smtClean="0">
              <a:solidFill>
                <a:srgbClr val="FFFF00"/>
              </a:solidFill>
            </a:endParaRPr>
          </a:p>
          <a:p>
            <a:endParaRPr lang="el-GR" sz="5600" dirty="0" smtClean="0">
              <a:solidFill>
                <a:srgbClr val="FFFF00"/>
              </a:solidFill>
            </a:endParaRPr>
          </a:p>
          <a:p>
            <a:pPr>
              <a:buNone/>
            </a:pPr>
            <a:endParaRPr lang="en-US" sz="5600" dirty="0" smtClean="0">
              <a:solidFill>
                <a:srgbClr val="FFFF00"/>
              </a:solidFill>
            </a:endParaRPr>
          </a:p>
          <a:p>
            <a:pPr>
              <a:buNone/>
            </a:pPr>
            <a:endParaRPr lang="el-GR" sz="5600" dirty="0">
              <a:solidFill>
                <a:srgbClr val="FFFF00"/>
              </a:solidFill>
            </a:endParaRPr>
          </a:p>
        </p:txBody>
      </p:sp>
      <p:sp>
        <p:nvSpPr>
          <p:cNvPr id="6" name="5 - Θέση περιεχομένου"/>
          <p:cNvSpPr>
            <a:spLocks noGrp="1"/>
          </p:cNvSpPr>
          <p:nvPr>
            <p:ph sz="quarter" idx="4294967295"/>
          </p:nvPr>
        </p:nvSpPr>
        <p:spPr>
          <a:xfrm>
            <a:off x="5102225" y="1340768"/>
            <a:ext cx="4041775" cy="3951288"/>
          </a:xfrm>
        </p:spPr>
        <p:txBody>
          <a:bodyPr>
            <a:normAutofit/>
          </a:bodyPr>
          <a:lstStyle/>
          <a:p>
            <a:pPr lvl="0">
              <a:buNone/>
            </a:pPr>
            <a:r>
              <a:rPr lang="el-GR" sz="1400" b="1" dirty="0" smtClean="0">
                <a:solidFill>
                  <a:srgbClr val="FF0000"/>
                </a:solidFill>
              </a:rPr>
              <a:t>Έντονη ενασχόληση και τελετουργίες με το φαγητό και το βάρος του σώματος</a:t>
            </a:r>
            <a:endParaRPr lang="el-GR" sz="1400" dirty="0" smtClean="0">
              <a:solidFill>
                <a:srgbClr val="FF0000"/>
              </a:solidFill>
            </a:endParaRPr>
          </a:p>
          <a:p>
            <a:r>
              <a:rPr lang="el-GR" sz="1400" b="1" dirty="0" smtClean="0">
                <a:solidFill>
                  <a:srgbClr val="FFFF00"/>
                </a:solidFill>
              </a:rPr>
              <a:t>-Συχνότητα ζυγίσματος</a:t>
            </a:r>
            <a:endParaRPr lang="el-GR" sz="1400" dirty="0" smtClean="0">
              <a:solidFill>
                <a:srgbClr val="FFFF00"/>
              </a:solidFill>
            </a:endParaRPr>
          </a:p>
          <a:p>
            <a:r>
              <a:rPr lang="el-GR" sz="1400" b="1" dirty="0" smtClean="0">
                <a:solidFill>
                  <a:srgbClr val="FFFF00"/>
                </a:solidFill>
              </a:rPr>
              <a:t>-</a:t>
            </a:r>
            <a:r>
              <a:rPr lang="el-GR" sz="1400" b="1" dirty="0" err="1" smtClean="0">
                <a:solidFill>
                  <a:srgbClr val="FFFF00"/>
                </a:solidFill>
              </a:rPr>
              <a:t>Καθρέπτισμα</a:t>
            </a:r>
            <a:r>
              <a:rPr lang="el-GR" sz="1400" b="1" dirty="0" smtClean="0">
                <a:solidFill>
                  <a:srgbClr val="FFFF00"/>
                </a:solidFill>
              </a:rPr>
              <a:t> /σχόλια ότι έχει παχύνει</a:t>
            </a:r>
            <a:endParaRPr lang="el-GR" sz="1400" dirty="0" smtClean="0">
              <a:solidFill>
                <a:srgbClr val="FFFF00"/>
              </a:solidFill>
            </a:endParaRPr>
          </a:p>
          <a:p>
            <a:r>
              <a:rPr lang="el-GR" sz="1400" b="1" dirty="0" smtClean="0">
                <a:solidFill>
                  <a:srgbClr val="FFFF00"/>
                </a:solidFill>
              </a:rPr>
              <a:t>Συλλογή συνταγών/Αυξημένο ενδιαφέρον για μαγειρική</a:t>
            </a:r>
            <a:endParaRPr lang="el-GR" sz="1400" dirty="0" smtClean="0">
              <a:solidFill>
                <a:srgbClr val="FFFF00"/>
              </a:solidFill>
            </a:endParaRPr>
          </a:p>
          <a:p>
            <a:r>
              <a:rPr lang="el-GR" sz="1400" b="1" dirty="0" smtClean="0">
                <a:solidFill>
                  <a:srgbClr val="FFFF00"/>
                </a:solidFill>
              </a:rPr>
              <a:t>-Φόβος ότι θα γίνει ανήμπορη να σταματήσει να τρώει </a:t>
            </a:r>
            <a:endParaRPr lang="el-GR" sz="1400" dirty="0" smtClean="0">
              <a:solidFill>
                <a:srgbClr val="FFFF00"/>
              </a:solidFill>
            </a:endParaRPr>
          </a:p>
          <a:p>
            <a:r>
              <a:rPr lang="el-GR" sz="1400" b="1" dirty="0" smtClean="0">
                <a:solidFill>
                  <a:srgbClr val="FFFF00"/>
                </a:solidFill>
              </a:rPr>
              <a:t>-Παράξενες διατροφικές τελετουργίες</a:t>
            </a:r>
            <a:endParaRPr lang="el-GR" sz="1400" dirty="0" smtClean="0">
              <a:solidFill>
                <a:srgbClr val="FFFF00"/>
              </a:solidFill>
            </a:endParaRPr>
          </a:p>
          <a:p>
            <a:pPr lvl="0">
              <a:buNone/>
            </a:pPr>
            <a:r>
              <a:rPr lang="el-GR" sz="1400" b="1" dirty="0" smtClean="0">
                <a:solidFill>
                  <a:srgbClr val="FF0000"/>
                </a:solidFill>
              </a:rPr>
              <a:t>Σωματική άσκηση </a:t>
            </a:r>
            <a:endParaRPr lang="el-GR" sz="1400" dirty="0" smtClean="0">
              <a:solidFill>
                <a:srgbClr val="FF0000"/>
              </a:solidFill>
            </a:endParaRPr>
          </a:p>
          <a:p>
            <a:r>
              <a:rPr lang="el-GR" sz="1400" b="1" dirty="0" smtClean="0">
                <a:solidFill>
                  <a:srgbClr val="FFFF00"/>
                </a:solidFill>
              </a:rPr>
              <a:t>-τρέξιμο (πόσο και πότε)</a:t>
            </a:r>
            <a:endParaRPr lang="el-GR" sz="1400" dirty="0" smtClean="0">
              <a:solidFill>
                <a:srgbClr val="FFFF00"/>
              </a:solidFill>
            </a:endParaRPr>
          </a:p>
          <a:p>
            <a:r>
              <a:rPr lang="el-GR" sz="1400" b="1" dirty="0" smtClean="0">
                <a:solidFill>
                  <a:srgbClr val="FFFF00"/>
                </a:solidFill>
              </a:rPr>
              <a:t>-ποδήλατο(πόσο και πότε)</a:t>
            </a:r>
            <a:endParaRPr lang="el-GR" sz="1400" dirty="0" smtClean="0">
              <a:solidFill>
                <a:srgbClr val="FFFF00"/>
              </a:solidFill>
            </a:endParaRPr>
          </a:p>
          <a:p>
            <a:r>
              <a:rPr lang="el-GR" sz="1400" b="1" dirty="0" smtClean="0">
                <a:solidFill>
                  <a:srgbClr val="FFFF00"/>
                </a:solidFill>
              </a:rPr>
              <a:t>ασκήσεις(είδος και συχνότητα)</a:t>
            </a:r>
            <a:endParaRPr lang="el-GR" sz="1400" dirty="0" smtClean="0">
              <a:solidFill>
                <a:srgbClr val="FFFF00"/>
              </a:solidFill>
            </a:endParaRPr>
          </a:p>
          <a:p>
            <a:r>
              <a:rPr lang="el-GR" sz="1400" b="1" dirty="0" smtClean="0">
                <a:solidFill>
                  <a:srgbClr val="FFFF00"/>
                </a:solidFill>
              </a:rPr>
              <a:t>υπερδραστηριότητα στο σπίτι (βηματισμοί, </a:t>
            </a:r>
            <a:r>
              <a:rPr lang="el-GR" sz="1400" b="1" dirty="0" err="1" smtClean="0">
                <a:solidFill>
                  <a:srgbClr val="FFFF00"/>
                </a:solidFill>
              </a:rPr>
              <a:t>ακαθησία</a:t>
            </a:r>
            <a:r>
              <a:rPr lang="el-GR" sz="1400" b="1" dirty="0" smtClean="0">
                <a:solidFill>
                  <a:srgbClr val="FFFF00"/>
                </a:solidFill>
              </a:rPr>
              <a:t>)</a:t>
            </a:r>
            <a:endParaRPr lang="el-GR" sz="1400" dirty="0" smtClean="0">
              <a:solidFill>
                <a:srgbClr val="FFFF00"/>
              </a:solidFill>
            </a:endParaRPr>
          </a:p>
          <a:p>
            <a:endParaRPr lang="el-GR" sz="14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b="1" dirty="0" smtClean="0">
                <a:solidFill>
                  <a:srgbClr val="FF0000"/>
                </a:solidFill>
              </a:rPr>
              <a:t>ΚΛΙΝΙΚΕΣ ΠΛΗΡΟΦΟΡΙΕΣ  ΓΙΑ ΤΗΝ ΔΙΑΓΝΩΣΗ ΤΗΣ ΨΥΧΟΓΕΝΟΥΣ ΑΝΟΡΕΞΙΑΣ ΚΑΙ ΤΗΣ ΨΥΧΟΓΕΝΟΥΣ ΒΟΥΛΙΜΙΑΣ</a:t>
            </a:r>
            <a:br>
              <a:rPr lang="el-GR" sz="2400" b="1" dirty="0" smtClean="0">
                <a:solidFill>
                  <a:srgbClr val="FF0000"/>
                </a:solidFill>
              </a:rPr>
            </a:br>
            <a:r>
              <a:rPr lang="el-GR" sz="2400" dirty="0" smtClean="0">
                <a:solidFill>
                  <a:srgbClr val="FF0000"/>
                </a:solidFill>
              </a:rPr>
              <a:t>Διαγνωστική και Κλινική Αξιολόγηση</a:t>
            </a:r>
            <a:endParaRPr lang="el-GR" sz="2400" dirty="0"/>
          </a:p>
        </p:txBody>
      </p:sp>
      <p:sp>
        <p:nvSpPr>
          <p:cNvPr id="3" name="2 - Θέση περιεχομένου"/>
          <p:cNvSpPr>
            <a:spLocks noGrp="1"/>
          </p:cNvSpPr>
          <p:nvPr>
            <p:ph idx="1"/>
          </p:nvPr>
        </p:nvSpPr>
        <p:spPr/>
        <p:txBody>
          <a:bodyPr>
            <a:normAutofit fontScale="92500" lnSpcReduction="10000"/>
          </a:bodyPr>
          <a:lstStyle/>
          <a:p>
            <a:pPr algn="just">
              <a:buNone/>
            </a:pPr>
            <a:r>
              <a:rPr lang="en-US" sz="2800" dirty="0" smtClean="0">
                <a:solidFill>
                  <a:srgbClr val="FFFF00"/>
                </a:solidFill>
              </a:rPr>
              <a:t>    </a:t>
            </a:r>
            <a:r>
              <a:rPr lang="el-GR" sz="1800" b="1" dirty="0" smtClean="0">
                <a:solidFill>
                  <a:srgbClr val="FFFF00"/>
                </a:solidFill>
              </a:rPr>
              <a:t>1.Ιστορικό του σωματικού βάρους</a:t>
            </a:r>
            <a:endParaRPr lang="en-US" sz="1800" b="1" dirty="0" smtClean="0">
              <a:solidFill>
                <a:srgbClr val="FFFF00"/>
              </a:solidFill>
            </a:endParaRPr>
          </a:p>
          <a:p>
            <a:pPr algn="just">
              <a:buNone/>
            </a:pPr>
            <a:r>
              <a:rPr lang="en-US" sz="1800" b="1" dirty="0" smtClean="0">
                <a:solidFill>
                  <a:srgbClr val="FFFF00"/>
                </a:solidFill>
              </a:rPr>
              <a:t>      </a:t>
            </a:r>
            <a:r>
              <a:rPr lang="el-GR" sz="1800" b="1" dirty="0" smtClean="0">
                <a:solidFill>
                  <a:srgbClr val="FFFF00"/>
                </a:solidFill>
              </a:rPr>
              <a:t>2.Διατροφική Συμπεριφορά, </a:t>
            </a:r>
            <a:endParaRPr lang="en-US" sz="1800" b="1" dirty="0" smtClean="0">
              <a:solidFill>
                <a:srgbClr val="FFFF00"/>
              </a:solidFill>
            </a:endParaRPr>
          </a:p>
          <a:p>
            <a:pPr algn="just">
              <a:buNone/>
            </a:pPr>
            <a:r>
              <a:rPr lang="en-US" sz="1800" b="1" dirty="0" smtClean="0">
                <a:solidFill>
                  <a:srgbClr val="FFFF00"/>
                </a:solidFill>
              </a:rPr>
              <a:t>      </a:t>
            </a:r>
            <a:r>
              <a:rPr lang="el-GR" sz="1800" b="1" dirty="0" smtClean="0">
                <a:solidFill>
                  <a:srgbClr val="FFFF00"/>
                </a:solidFill>
              </a:rPr>
              <a:t>3.Συμπεριφορά Αποβολής των Τροφών, </a:t>
            </a:r>
            <a:endParaRPr lang="en-US" sz="1800" b="1" dirty="0" smtClean="0">
              <a:solidFill>
                <a:srgbClr val="FFFF00"/>
              </a:solidFill>
            </a:endParaRPr>
          </a:p>
          <a:p>
            <a:pPr algn="just">
              <a:buNone/>
            </a:pPr>
            <a:r>
              <a:rPr lang="en-US" sz="1800" b="1" dirty="0" smtClean="0">
                <a:solidFill>
                  <a:srgbClr val="FFFF00"/>
                </a:solidFill>
              </a:rPr>
              <a:t>      </a:t>
            </a:r>
            <a:r>
              <a:rPr lang="el-GR" sz="1800" b="1" dirty="0" smtClean="0">
                <a:solidFill>
                  <a:srgbClr val="FFFF00"/>
                </a:solidFill>
              </a:rPr>
              <a:t>4.Έντονη  Ενασχόληση και Τελετουργίες με το φαγητό και το Σωματικό Βάρος, 5.Σωματική Άσκηση καθώς και</a:t>
            </a:r>
            <a:endParaRPr lang="en-US" sz="1800" b="1" dirty="0" smtClean="0">
              <a:solidFill>
                <a:srgbClr val="FFFF00"/>
              </a:solidFill>
            </a:endParaRPr>
          </a:p>
          <a:p>
            <a:pPr algn="just">
              <a:buNone/>
            </a:pPr>
            <a:r>
              <a:rPr lang="en-US" sz="1800" b="1" dirty="0" smtClean="0">
                <a:solidFill>
                  <a:srgbClr val="FFFF00"/>
                </a:solidFill>
              </a:rPr>
              <a:t>    </a:t>
            </a:r>
            <a:r>
              <a:rPr lang="el-GR" sz="1800" b="1" dirty="0" smtClean="0">
                <a:solidFill>
                  <a:srgbClr val="FFFF00"/>
                </a:solidFill>
              </a:rPr>
              <a:t> 5.Ιστορικό της Εμμηνορρυσίας. </a:t>
            </a:r>
            <a:endParaRPr lang="en-US" sz="1800" b="1" dirty="0" smtClean="0">
              <a:solidFill>
                <a:srgbClr val="FFFF00"/>
              </a:solidFill>
            </a:endParaRPr>
          </a:p>
          <a:p>
            <a:pPr algn="just">
              <a:buNone/>
            </a:pPr>
            <a:r>
              <a:rPr lang="en-US" sz="1800" dirty="0" smtClean="0">
                <a:solidFill>
                  <a:srgbClr val="FFFF00"/>
                </a:solidFill>
              </a:rPr>
              <a:t>       </a:t>
            </a:r>
            <a:endParaRPr lang="el-GR" sz="1800" dirty="0" smtClean="0">
              <a:solidFill>
                <a:srgbClr val="FFFF00"/>
              </a:solidFill>
            </a:endParaRPr>
          </a:p>
          <a:p>
            <a:pPr algn="just">
              <a:buNone/>
            </a:pPr>
            <a:r>
              <a:rPr lang="el-GR" sz="1800" dirty="0" smtClean="0">
                <a:solidFill>
                  <a:srgbClr val="FFFF00"/>
                </a:solidFill>
              </a:rPr>
              <a:t>    Πολλοί από τους ασθενείς με ΔΠΤ παρουσιάζουν ψυχιατρικά συμπτώματα, παθολογικές συμπεριφορές και ψυχιατρική </a:t>
            </a:r>
            <a:r>
              <a:rPr lang="el-GR" sz="1800" dirty="0" err="1" smtClean="0">
                <a:solidFill>
                  <a:srgbClr val="FFFF00"/>
                </a:solidFill>
              </a:rPr>
              <a:t>Συννοσηρότητα</a:t>
            </a:r>
            <a:r>
              <a:rPr lang="el-GR" sz="1800" dirty="0" smtClean="0">
                <a:solidFill>
                  <a:srgbClr val="FFFF00"/>
                </a:solidFill>
              </a:rPr>
              <a:t>, στην κατηγορία των συναισθηματικών, καταθλιπτικών διαταραχών, των παρορμητικών συμπεριφορών με απώλεια του ελέγχου των </a:t>
            </a:r>
            <a:r>
              <a:rPr lang="el-GR" sz="1800" dirty="0" err="1" smtClean="0">
                <a:solidFill>
                  <a:srgbClr val="FFFF00"/>
                </a:solidFill>
              </a:rPr>
              <a:t>ενορμήσεων</a:t>
            </a:r>
            <a:r>
              <a:rPr lang="el-GR" sz="1800" dirty="0" smtClean="0">
                <a:solidFill>
                  <a:srgbClr val="FFFF00"/>
                </a:solidFill>
              </a:rPr>
              <a:t>, των διαταραχών της κατηγορίας του άγχους καθώς και των διαταραχών προσωπικότητας(βλέπε πίνακα 2).</a:t>
            </a:r>
            <a:endParaRPr lang="en-US" sz="1800" dirty="0" smtClean="0">
              <a:solidFill>
                <a:srgbClr val="FFFF00"/>
              </a:solidFill>
            </a:endParaRPr>
          </a:p>
          <a:p>
            <a:pPr algn="just">
              <a:buNone/>
            </a:pPr>
            <a:endParaRPr lang="en-US" sz="1800" dirty="0" smtClean="0">
              <a:solidFill>
                <a:srgbClr val="FFFF00"/>
              </a:solidFill>
            </a:endParaRPr>
          </a:p>
          <a:p>
            <a:pPr algn="just">
              <a:buNone/>
            </a:pPr>
            <a:endParaRPr lang="en-US" sz="1800" dirty="0" smtClean="0">
              <a:solidFill>
                <a:srgbClr val="FFFF00"/>
              </a:solidFill>
            </a:endParaRPr>
          </a:p>
          <a:p>
            <a:pPr algn="just">
              <a:buNone/>
            </a:pPr>
            <a:endParaRPr lang="el-GR" sz="900" dirty="0" smtClean="0">
              <a:solidFill>
                <a:srgbClr val="FFFF00"/>
              </a:solidFill>
            </a:endParaRPr>
          </a:p>
          <a:p>
            <a:pPr>
              <a:buNone/>
            </a:pPr>
            <a:endParaRPr lang="en-US" sz="1800" dirty="0" smtClean="0">
              <a:solidFill>
                <a:srgbClr val="FFC000"/>
              </a:solidFill>
            </a:endParaRPr>
          </a:p>
          <a:p>
            <a:pPr>
              <a:buNone/>
            </a:pPr>
            <a:r>
              <a:rPr lang="en-US" sz="1000" dirty="0" err="1" smtClean="0">
                <a:solidFill>
                  <a:srgbClr val="FFC000"/>
                </a:solidFill>
              </a:rPr>
              <a:t>Halmi</a:t>
            </a:r>
            <a:r>
              <a:rPr lang="en-US" sz="1000" dirty="0" smtClean="0">
                <a:solidFill>
                  <a:srgbClr val="FFC000"/>
                </a:solidFill>
              </a:rPr>
              <a:t> K</a:t>
            </a:r>
            <a:r>
              <a:rPr lang="el-GR" sz="1000" dirty="0" smtClean="0">
                <a:solidFill>
                  <a:srgbClr val="FFC000"/>
                </a:solidFill>
              </a:rPr>
              <a:t>:</a:t>
            </a:r>
            <a:r>
              <a:rPr lang="en-US" sz="1000" dirty="0" smtClean="0">
                <a:solidFill>
                  <a:srgbClr val="FFC000"/>
                </a:solidFill>
              </a:rPr>
              <a:t>Salient  Components of a comprehensive   service  for eating disorders , World Psychiatry  V.8.N.3, 150-155  October 2009</a:t>
            </a:r>
            <a:endParaRPr lang="el-GR" sz="1000" dirty="0" smtClean="0">
              <a:solidFill>
                <a:srgbClr val="FFFF00"/>
              </a:solidFill>
            </a:endParaRPr>
          </a:p>
          <a:p>
            <a:endParaRPr lang="el-GR" sz="10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8229600" cy="1143000"/>
          </a:xfrm>
        </p:spPr>
        <p:txBody>
          <a:bodyPr>
            <a:normAutofit fontScale="90000"/>
          </a:bodyPr>
          <a:lstStyle/>
          <a:p>
            <a:r>
              <a:rPr lang="el-GR" sz="2000" b="1" dirty="0" smtClean="0">
                <a:solidFill>
                  <a:srgbClr val="FF0000"/>
                </a:solidFill>
              </a:rPr>
              <a:t>ΠΙΝΑΚΑΣ 2</a:t>
            </a:r>
            <a:r>
              <a:rPr lang="el-GR" sz="2000" dirty="0" smtClean="0">
                <a:solidFill>
                  <a:srgbClr val="FF0000"/>
                </a:solidFill>
              </a:rPr>
              <a:t/>
            </a:r>
            <a:br>
              <a:rPr lang="el-GR" sz="2000" dirty="0" smtClean="0">
                <a:solidFill>
                  <a:srgbClr val="FF0000"/>
                </a:solidFill>
              </a:rPr>
            </a:br>
            <a:r>
              <a:rPr lang="el-GR" sz="2000" b="1" dirty="0" smtClean="0">
                <a:solidFill>
                  <a:srgbClr val="FF0000"/>
                </a:solidFill>
              </a:rPr>
              <a:t>ΠΛΗΡΟΦΟΡΙΕΣ ΑΠΟ ΤΟ ΙΣΤΟΡΙΚΟ  ΓΙΑ ΤΗΝ ΥΠΑΡΞΗ ΣΥΝΥΠΑΡΧΟΥΣΩΝ ΔΙΑΤΑΡΑΧΩΝ ΣΥΜΠΕΡΙΦΟΡΑΣ ΚΑΙ ΨΥΧΙΑΤΡΙΚΩΝ (ΠΡΟΒΛΗΜΑΤΩΝ –ΚΑΤΑΣΤΑΣΕΩΝ)</a:t>
            </a:r>
            <a:r>
              <a:rPr lang="el-GR" sz="2000" b="1" dirty="0" smtClean="0"/>
              <a:t/>
            </a:r>
            <a:br>
              <a:rPr lang="el-GR" sz="2000" b="1" dirty="0" smtClean="0"/>
            </a:br>
            <a:endParaRPr lang="el-GR" sz="2000" dirty="0"/>
          </a:p>
        </p:txBody>
      </p:sp>
      <p:sp>
        <p:nvSpPr>
          <p:cNvPr id="3" name="2 - Θέση περιεχομένου"/>
          <p:cNvSpPr>
            <a:spLocks noGrp="1"/>
          </p:cNvSpPr>
          <p:nvPr>
            <p:ph sz="half" idx="4294967295"/>
          </p:nvPr>
        </p:nvSpPr>
        <p:spPr>
          <a:xfrm>
            <a:off x="0" y="1628775"/>
            <a:ext cx="4040188" cy="3951288"/>
          </a:xfrm>
        </p:spPr>
        <p:txBody>
          <a:bodyPr>
            <a:noAutofit/>
          </a:bodyPr>
          <a:lstStyle/>
          <a:p>
            <a:pPr lvl="0"/>
            <a:r>
              <a:rPr lang="el-GR" sz="2000" b="1" dirty="0" smtClean="0">
                <a:solidFill>
                  <a:srgbClr val="FFFF00"/>
                </a:solidFill>
              </a:rPr>
              <a:t>Κατάθλιψη </a:t>
            </a:r>
            <a:endParaRPr lang="el-GR" sz="2000" dirty="0" smtClean="0">
              <a:solidFill>
                <a:srgbClr val="FFFF00"/>
              </a:solidFill>
            </a:endParaRPr>
          </a:p>
          <a:p>
            <a:r>
              <a:rPr lang="el-GR" sz="2000" b="1" dirty="0" smtClean="0">
                <a:solidFill>
                  <a:srgbClr val="FFFF00"/>
                </a:solidFill>
              </a:rPr>
              <a:t>-Διαταραχές Ύπνου </a:t>
            </a:r>
            <a:endParaRPr lang="el-GR" sz="2000" dirty="0" smtClean="0">
              <a:solidFill>
                <a:srgbClr val="FFFF00"/>
              </a:solidFill>
            </a:endParaRPr>
          </a:p>
          <a:p>
            <a:r>
              <a:rPr lang="el-GR" sz="2000" b="1" dirty="0" smtClean="0">
                <a:solidFill>
                  <a:srgbClr val="FFFF00"/>
                </a:solidFill>
              </a:rPr>
              <a:t>-Ευερεθιστότητα και Διαταραχές συγκέντρωσης</a:t>
            </a:r>
            <a:endParaRPr lang="el-GR" sz="2000" dirty="0" smtClean="0">
              <a:solidFill>
                <a:srgbClr val="FFFF00"/>
              </a:solidFill>
            </a:endParaRPr>
          </a:p>
          <a:p>
            <a:r>
              <a:rPr lang="el-GR" sz="2000" b="1" dirty="0" smtClean="0">
                <a:solidFill>
                  <a:srgbClr val="FFFF00"/>
                </a:solidFill>
              </a:rPr>
              <a:t>-Αυτοκτονικός Ιδεασμός </a:t>
            </a:r>
            <a:endParaRPr lang="el-GR" sz="2000" dirty="0" smtClean="0">
              <a:solidFill>
                <a:srgbClr val="FFFF00"/>
              </a:solidFill>
            </a:endParaRPr>
          </a:p>
          <a:p>
            <a:pPr lvl="0"/>
            <a:r>
              <a:rPr lang="el-GR" sz="2000" b="1" dirty="0" smtClean="0">
                <a:solidFill>
                  <a:srgbClr val="FFFF00"/>
                </a:solidFill>
              </a:rPr>
              <a:t>Παρορμητικότητα </a:t>
            </a:r>
            <a:endParaRPr lang="el-GR" sz="2000" dirty="0" smtClean="0">
              <a:solidFill>
                <a:srgbClr val="FFFF00"/>
              </a:solidFill>
            </a:endParaRPr>
          </a:p>
          <a:p>
            <a:r>
              <a:rPr lang="el-GR" sz="2000" b="1" dirty="0" smtClean="0">
                <a:solidFill>
                  <a:srgbClr val="FFFF00"/>
                </a:solidFill>
              </a:rPr>
              <a:t>Κατάχρηση ναρκωτικών </a:t>
            </a:r>
            <a:endParaRPr lang="el-GR" sz="2000" dirty="0" smtClean="0">
              <a:solidFill>
                <a:srgbClr val="FFFF00"/>
              </a:solidFill>
            </a:endParaRPr>
          </a:p>
          <a:p>
            <a:r>
              <a:rPr lang="el-GR" sz="2000" b="1" dirty="0" smtClean="0">
                <a:solidFill>
                  <a:srgbClr val="FFFF00"/>
                </a:solidFill>
              </a:rPr>
              <a:t>Κατάχρηση αλκοόλ </a:t>
            </a:r>
            <a:endParaRPr lang="el-GR" sz="2000" dirty="0" smtClean="0">
              <a:solidFill>
                <a:srgbClr val="FFFF00"/>
              </a:solidFill>
            </a:endParaRPr>
          </a:p>
          <a:p>
            <a:r>
              <a:rPr lang="el-GR" sz="2000" b="1" dirty="0" smtClean="0">
                <a:solidFill>
                  <a:srgbClr val="FFFF00"/>
                </a:solidFill>
              </a:rPr>
              <a:t>Απόπειρες αυτοκτονίας </a:t>
            </a:r>
            <a:endParaRPr lang="el-GR" sz="2000" dirty="0" smtClean="0">
              <a:solidFill>
                <a:srgbClr val="FFFF00"/>
              </a:solidFill>
            </a:endParaRPr>
          </a:p>
          <a:p>
            <a:r>
              <a:rPr lang="el-GR" sz="2000" b="1" dirty="0" smtClean="0">
                <a:solidFill>
                  <a:srgbClr val="FFFF00"/>
                </a:solidFill>
              </a:rPr>
              <a:t>Αυτοτραυματισμοί/</a:t>
            </a:r>
            <a:r>
              <a:rPr lang="el-GR" sz="2000" b="1" dirty="0" err="1" smtClean="0">
                <a:solidFill>
                  <a:srgbClr val="FFFF00"/>
                </a:solidFill>
              </a:rPr>
              <a:t>Ακρωτ</a:t>
            </a:r>
            <a:r>
              <a:rPr lang="el-GR" sz="2000" b="1" dirty="0" smtClean="0">
                <a:solidFill>
                  <a:srgbClr val="FFFF00"/>
                </a:solidFill>
              </a:rPr>
              <a:t>/</a:t>
            </a:r>
            <a:r>
              <a:rPr lang="el-GR" sz="2000" b="1" dirty="0" err="1" smtClean="0">
                <a:solidFill>
                  <a:srgbClr val="FFFF00"/>
                </a:solidFill>
              </a:rPr>
              <a:t>σμοί</a:t>
            </a:r>
            <a:endParaRPr lang="el-GR" sz="2000" dirty="0" smtClean="0">
              <a:solidFill>
                <a:srgbClr val="FFFF00"/>
              </a:solidFill>
            </a:endParaRPr>
          </a:p>
          <a:p>
            <a:pPr lvl="0"/>
            <a:r>
              <a:rPr lang="el-GR" sz="2000" b="1" dirty="0" smtClean="0">
                <a:solidFill>
                  <a:srgbClr val="FFFF00"/>
                </a:solidFill>
              </a:rPr>
              <a:t>Άγχος </a:t>
            </a:r>
            <a:endParaRPr lang="el-GR" sz="2000" dirty="0" smtClean="0">
              <a:solidFill>
                <a:srgbClr val="FFFF00"/>
              </a:solidFill>
            </a:endParaRPr>
          </a:p>
        </p:txBody>
      </p:sp>
      <p:sp>
        <p:nvSpPr>
          <p:cNvPr id="6" name="5 - Θέση περιεχομένου"/>
          <p:cNvSpPr>
            <a:spLocks noGrp="1"/>
          </p:cNvSpPr>
          <p:nvPr>
            <p:ph sz="quarter" idx="4294967295"/>
          </p:nvPr>
        </p:nvSpPr>
        <p:spPr>
          <a:xfrm>
            <a:off x="5102225" y="1268413"/>
            <a:ext cx="4041775" cy="3951287"/>
          </a:xfrm>
        </p:spPr>
        <p:txBody>
          <a:bodyPr>
            <a:noAutofit/>
          </a:bodyPr>
          <a:lstStyle/>
          <a:p>
            <a:r>
              <a:rPr lang="el-GR" sz="1600" b="1" dirty="0" smtClean="0">
                <a:solidFill>
                  <a:srgbClr val="FFFF00"/>
                </a:solidFill>
              </a:rPr>
              <a:t>Ψυχαναγκαστικές/καταναγκαστικές συμπεριφορές</a:t>
            </a:r>
            <a:endParaRPr lang="el-GR" sz="1600" dirty="0" smtClean="0">
              <a:solidFill>
                <a:srgbClr val="FFFF00"/>
              </a:solidFill>
            </a:endParaRPr>
          </a:p>
          <a:p>
            <a:r>
              <a:rPr lang="el-GR" sz="1600" b="1" dirty="0" smtClean="0">
                <a:solidFill>
                  <a:srgbClr val="FFFF00"/>
                </a:solidFill>
              </a:rPr>
              <a:t>-κοινωνική φοβία</a:t>
            </a:r>
            <a:endParaRPr lang="el-GR" sz="1600" dirty="0" smtClean="0">
              <a:solidFill>
                <a:srgbClr val="FFFF00"/>
              </a:solidFill>
            </a:endParaRPr>
          </a:p>
          <a:p>
            <a:r>
              <a:rPr lang="el-GR" sz="1600" b="1" dirty="0" smtClean="0">
                <a:solidFill>
                  <a:srgbClr val="FFFF00"/>
                </a:solidFill>
              </a:rPr>
              <a:t>-γενικευμένο άγχος και διάχυτος φόβος </a:t>
            </a:r>
            <a:endParaRPr lang="el-GR" sz="1600" dirty="0" smtClean="0">
              <a:solidFill>
                <a:srgbClr val="FFFF00"/>
              </a:solidFill>
            </a:endParaRPr>
          </a:p>
          <a:p>
            <a:r>
              <a:rPr lang="el-GR" sz="1600" b="1" dirty="0" smtClean="0">
                <a:solidFill>
                  <a:srgbClr val="FFFF00"/>
                </a:solidFill>
              </a:rPr>
              <a:t>κρίσεις πανικού </a:t>
            </a:r>
            <a:endParaRPr lang="el-GR" sz="1600" dirty="0" smtClean="0">
              <a:solidFill>
                <a:srgbClr val="FFFF00"/>
              </a:solidFill>
            </a:endParaRPr>
          </a:p>
          <a:p>
            <a:pPr lvl="0"/>
            <a:r>
              <a:rPr lang="el-GR" sz="1600" b="1" dirty="0" smtClean="0">
                <a:solidFill>
                  <a:srgbClr val="FFFF00"/>
                </a:solidFill>
              </a:rPr>
              <a:t>Διαταραχές προσωπικότητας </a:t>
            </a:r>
            <a:endParaRPr lang="el-GR" sz="1600" dirty="0" smtClean="0">
              <a:solidFill>
                <a:srgbClr val="FFFF00"/>
              </a:solidFill>
            </a:endParaRPr>
          </a:p>
          <a:p>
            <a:r>
              <a:rPr lang="el-GR" sz="1600" b="1" dirty="0" smtClean="0">
                <a:solidFill>
                  <a:srgbClr val="FFFF00"/>
                </a:solidFill>
              </a:rPr>
              <a:t>-Αστάθεια της συναισθηματικής διάθεσης, της εικόνας του σώματος και των συναισθηματικών διαπροσωπικών σχέσεων</a:t>
            </a:r>
            <a:endParaRPr lang="el-GR" sz="1600" dirty="0" smtClean="0">
              <a:solidFill>
                <a:srgbClr val="FFFF00"/>
              </a:solidFill>
            </a:endParaRPr>
          </a:p>
          <a:p>
            <a:r>
              <a:rPr lang="el-GR" sz="1600" b="1" dirty="0" smtClean="0">
                <a:solidFill>
                  <a:srgbClr val="FFFF00"/>
                </a:solidFill>
              </a:rPr>
              <a:t>-Κοινωνική αναστολή, αίσθηση αναξιότητας, υπερευαισθησία στην αρνητική κριτική </a:t>
            </a:r>
            <a:endParaRPr lang="el-GR" sz="1600" dirty="0" smtClean="0">
              <a:solidFill>
                <a:srgbClr val="FFFF00"/>
              </a:solidFill>
            </a:endParaRPr>
          </a:p>
          <a:p>
            <a:r>
              <a:rPr lang="el-GR" sz="1600" b="1" dirty="0" smtClean="0">
                <a:solidFill>
                  <a:srgbClr val="FFFF00"/>
                </a:solidFill>
              </a:rPr>
              <a:t>-</a:t>
            </a:r>
            <a:r>
              <a:rPr lang="el-GR" sz="1600" b="1" dirty="0" err="1" smtClean="0">
                <a:solidFill>
                  <a:srgbClr val="FFFF00"/>
                </a:solidFill>
              </a:rPr>
              <a:t>Εξαρτητικότητα</a:t>
            </a:r>
            <a:r>
              <a:rPr lang="el-GR" sz="1600" b="1" dirty="0" smtClean="0">
                <a:solidFill>
                  <a:srgbClr val="FFFF00"/>
                </a:solidFill>
              </a:rPr>
              <a:t>, υποτακτικές συμπεριφορές και δυσκολίες αποχωρισμού με τους γονείς</a:t>
            </a:r>
            <a:endParaRPr lang="el-GR" sz="1600" dirty="0" smtClean="0">
              <a:solidFill>
                <a:srgbClr val="FFFF00"/>
              </a:solidFill>
            </a:endParaRPr>
          </a:p>
          <a:p>
            <a:r>
              <a:rPr lang="el-GR" sz="1600" b="1" dirty="0" smtClean="0">
                <a:solidFill>
                  <a:srgbClr val="FFFF00"/>
                </a:solidFill>
              </a:rPr>
              <a:t>-Έντονη ενασχόληση με την τάξη (</a:t>
            </a:r>
            <a:r>
              <a:rPr lang="el-GR" sz="1600" b="1" dirty="0" err="1" smtClean="0">
                <a:solidFill>
                  <a:srgbClr val="FFFF00"/>
                </a:solidFill>
              </a:rPr>
              <a:t>κανονιστικότητα</a:t>
            </a:r>
            <a:r>
              <a:rPr lang="el-GR" sz="1600" b="1" dirty="0" smtClean="0">
                <a:solidFill>
                  <a:srgbClr val="FFFF00"/>
                </a:solidFill>
              </a:rPr>
              <a:t>), τον έλεγχο, την τελειοθηρία</a:t>
            </a:r>
            <a:endParaRPr lang="en-US" sz="1600" b="1" dirty="0" smtClean="0">
              <a:solidFill>
                <a:srgbClr val="FFFF00"/>
              </a:solidFill>
            </a:endParaRPr>
          </a:p>
          <a:p>
            <a:pPr>
              <a:buNone/>
            </a:pPr>
            <a:r>
              <a:rPr lang="en-US" sz="900" dirty="0" smtClean="0">
                <a:solidFill>
                  <a:srgbClr val="FFC000"/>
                </a:solidFill>
              </a:rPr>
              <a:t> </a:t>
            </a:r>
            <a:r>
              <a:rPr lang="en-US" sz="900" dirty="0" err="1" smtClean="0">
                <a:solidFill>
                  <a:srgbClr val="FFC000"/>
                </a:solidFill>
              </a:rPr>
              <a:t>Halmi</a:t>
            </a:r>
            <a:r>
              <a:rPr lang="en-US" sz="900" dirty="0" smtClean="0">
                <a:solidFill>
                  <a:srgbClr val="FFC000"/>
                </a:solidFill>
              </a:rPr>
              <a:t> K</a:t>
            </a:r>
            <a:r>
              <a:rPr lang="el-GR" sz="900" dirty="0" smtClean="0">
                <a:solidFill>
                  <a:srgbClr val="FFC000"/>
                </a:solidFill>
              </a:rPr>
              <a:t>:</a:t>
            </a:r>
            <a:r>
              <a:rPr lang="en-US" sz="900" dirty="0" smtClean="0">
                <a:solidFill>
                  <a:srgbClr val="FFC000"/>
                </a:solidFill>
              </a:rPr>
              <a:t>Salient  Components of a comprehensive   service  for eating disorders , World Psychiatry  V.8.N.3, 150-155  October 2009</a:t>
            </a:r>
            <a:endParaRPr lang="el-GR" sz="900" dirty="0" smtClean="0">
              <a:solidFill>
                <a:srgbClr val="FFFF00"/>
              </a:solidFill>
            </a:endParaRPr>
          </a:p>
          <a:p>
            <a:endParaRPr lang="el-GR" sz="1600" dirty="0" smtClean="0">
              <a:solidFill>
                <a:srgbClr val="FFFF00"/>
              </a:solidFill>
            </a:endParaRPr>
          </a:p>
          <a:p>
            <a:endParaRPr lang="el-GR"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DOCUME~1\user\LOCALS~1\Temp\\msotw9_temp0.jpg"/>
          <p:cNvPicPr>
            <a:picLocks noChangeAspect="1" noChangeArrowheads="1"/>
          </p:cNvPicPr>
          <p:nvPr/>
        </p:nvPicPr>
        <p:blipFill>
          <a:blip r:embed="rId2" cstate="print"/>
          <a:srcRect/>
          <a:stretch>
            <a:fillRect/>
          </a:stretch>
        </p:blipFill>
        <p:spPr bwMode="auto">
          <a:xfrm>
            <a:off x="683568" y="404664"/>
            <a:ext cx="7848600" cy="5943600"/>
          </a:xfrm>
          <a:prstGeom prst="rect">
            <a:avLst/>
          </a:prstGeom>
          <a:noFill/>
          <a:ln w="9525">
            <a:noFill/>
            <a:miter lim="800000"/>
            <a:headEnd/>
            <a:tailEnd/>
          </a:ln>
          <a:effectLst/>
        </p:spPr>
      </p:pic>
      <p:sp>
        <p:nvSpPr>
          <p:cNvPr id="84995" name="Rectangle 3"/>
          <p:cNvSpPr>
            <a:spLocks noGrp="1" noChangeArrowheads="1"/>
          </p:cNvSpPr>
          <p:nvPr>
            <p:ph type="title"/>
          </p:nvPr>
        </p:nvSpPr>
        <p:spPr>
          <a:xfrm>
            <a:off x="685800" y="6019800"/>
            <a:ext cx="7772400" cy="1143000"/>
          </a:xfrm>
        </p:spPr>
        <p:txBody>
          <a:bodyPr/>
          <a:lstStyle/>
          <a:p>
            <a:r>
              <a:rPr lang="en-US" sz="1400">
                <a:solidFill>
                  <a:srgbClr val="FFCC00"/>
                </a:solidFill>
              </a:rPr>
              <a:t>Fairnburn CG, Cognitive Behavior therapy and eating disorders,Chapter 2 , p.9 New York, 2008</a:t>
            </a:r>
            <a:r>
              <a:rPr lang="el-GR" sz="1400">
                <a:solidFill>
                  <a:srgbClr val="FFCC00"/>
                </a:solidFill>
              </a:rPr>
              <a:t/>
            </a:r>
            <a:br>
              <a:rPr lang="el-GR" sz="1400">
                <a:solidFill>
                  <a:srgbClr val="FFCC00"/>
                </a:solidFill>
              </a:rPr>
            </a:br>
            <a:endParaRPr lang="el-GR" sz="1400">
              <a:solidFill>
                <a:srgbClr val="FFCC0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251520" y="332656"/>
            <a:ext cx="8229600" cy="1143000"/>
          </a:xfrm>
        </p:spPr>
        <p:txBody>
          <a:bodyPr>
            <a:normAutofit fontScale="90000"/>
          </a:bodyPr>
          <a:lstStyle/>
          <a:p>
            <a:pPr algn="l"/>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n-US" sz="3100" dirty="0" smtClean="0">
                <a:solidFill>
                  <a:srgbClr val="FFFF00"/>
                </a:solidFill>
              </a:rPr>
              <a:t/>
            </a:r>
            <a:br>
              <a:rPr lang="en-US" sz="3100" dirty="0" smtClean="0">
                <a:solidFill>
                  <a:srgbClr val="FFFF00"/>
                </a:solidFill>
              </a:rPr>
            </a:br>
            <a:r>
              <a:rPr lang="en-US" sz="3100" dirty="0" smtClean="0">
                <a:solidFill>
                  <a:srgbClr val="FFFF00"/>
                </a:solidFill>
              </a:rPr>
              <a:t/>
            </a:r>
            <a:br>
              <a:rPr lang="en-US" sz="3100" dirty="0" smtClean="0">
                <a:solidFill>
                  <a:srgbClr val="FFFF00"/>
                </a:solidFill>
              </a:rPr>
            </a:br>
            <a:r>
              <a:rPr lang="el-GR" sz="3100" dirty="0" smtClean="0">
                <a:solidFill>
                  <a:srgbClr val="FFFF00"/>
                </a:solidFill>
              </a:rPr>
              <a:t>Θα πρέπει να καταγραφούν αναλυτικά:</a:t>
            </a:r>
            <a:br>
              <a:rPr lang="el-GR" sz="3100" dirty="0" smtClean="0">
                <a:solidFill>
                  <a:srgbClr val="FFFF00"/>
                </a:solidFill>
              </a:rPr>
            </a:br>
            <a:r>
              <a:rPr lang="el-GR" sz="3100" dirty="0" smtClean="0">
                <a:solidFill>
                  <a:srgbClr val="FFFF00"/>
                </a:solidFill>
              </a:rPr>
              <a:t/>
            </a:r>
            <a:br>
              <a:rPr lang="el-GR" sz="3100" dirty="0" smtClean="0">
                <a:solidFill>
                  <a:srgbClr val="FFFF00"/>
                </a:solidFill>
              </a:rPr>
            </a:br>
            <a:r>
              <a:rPr lang="el-GR" sz="3100" dirty="0" smtClean="0">
                <a:solidFill>
                  <a:srgbClr val="FFFF00"/>
                </a:solidFill>
              </a:rPr>
              <a:t> -Τα φυσικά σημεία και τα συμπτώματα των ΔΠΤ καθώς επίσης και </a:t>
            </a:r>
            <a:br>
              <a:rPr lang="el-GR" sz="3100" dirty="0" smtClean="0">
                <a:solidFill>
                  <a:srgbClr val="FFFF00"/>
                </a:solidFill>
              </a:rPr>
            </a:br>
            <a:r>
              <a:rPr lang="el-GR" sz="3100" dirty="0" smtClean="0">
                <a:solidFill>
                  <a:srgbClr val="FFFF00"/>
                </a:solidFill>
              </a:rPr>
              <a:t>-Τα εργαστηριακά ευρήματα από τον ιατρικό διαγνωστικό έλεγχο.</a:t>
            </a:r>
            <a:br>
              <a:rPr lang="el-GR" sz="3100" dirty="0" smtClean="0">
                <a:solidFill>
                  <a:srgbClr val="FFFF00"/>
                </a:solidFill>
              </a:rPr>
            </a:br>
            <a:r>
              <a:rPr lang="el-GR" sz="3100" dirty="0" smtClean="0">
                <a:solidFill>
                  <a:srgbClr val="FFFF00"/>
                </a:solidFill>
              </a:rPr>
              <a:t> </a:t>
            </a:r>
            <a:br>
              <a:rPr lang="el-GR" sz="3100" dirty="0" smtClean="0">
                <a:solidFill>
                  <a:srgbClr val="FFFF00"/>
                </a:solidFill>
              </a:rPr>
            </a:br>
            <a:r>
              <a:rPr lang="el-GR" sz="3100" dirty="0" smtClean="0">
                <a:solidFill>
                  <a:srgbClr val="FFFF00"/>
                </a:solidFill>
              </a:rPr>
              <a:t>Τα πιο συχνά καταγράφονται στους παρακάτω  πίνακες: </a:t>
            </a:r>
            <a:r>
              <a:rPr lang="en-US" sz="3100" dirty="0" smtClean="0">
                <a:solidFill>
                  <a:srgbClr val="FFFF00"/>
                </a:solidFill>
              </a:rPr>
              <a:t/>
            </a:r>
            <a:br>
              <a:rPr lang="en-US" sz="3100" dirty="0" smtClean="0">
                <a:solidFill>
                  <a:srgbClr val="FFFF00"/>
                </a:solidFill>
              </a:rPr>
            </a:br>
            <a:r>
              <a:rPr lang="en-US" sz="3100" dirty="0" smtClean="0">
                <a:solidFill>
                  <a:srgbClr val="FFFF00"/>
                </a:solidFill>
              </a:rPr>
              <a:t/>
            </a:r>
            <a:br>
              <a:rPr lang="en-US" sz="3100" dirty="0" smtClean="0">
                <a:solidFill>
                  <a:srgbClr val="FFFF00"/>
                </a:solidFill>
              </a:rPr>
            </a:br>
            <a:r>
              <a:rPr lang="en-US" sz="3100" dirty="0" smtClean="0">
                <a:solidFill>
                  <a:srgbClr val="FFFF00"/>
                </a:solidFill>
              </a:rPr>
              <a:t/>
            </a:r>
            <a:br>
              <a:rPr lang="en-US" sz="3100" dirty="0" smtClean="0">
                <a:solidFill>
                  <a:srgbClr val="FFFF00"/>
                </a:solidFill>
              </a:rPr>
            </a:br>
            <a:r>
              <a:rPr lang="en-US" sz="3100" dirty="0" smtClean="0">
                <a:solidFill>
                  <a:srgbClr val="FFFF00"/>
                </a:solidFill>
              </a:rPr>
              <a:t/>
            </a:r>
            <a:br>
              <a:rPr lang="en-US" sz="3100" dirty="0" smtClean="0">
                <a:solidFill>
                  <a:srgbClr val="FFFF00"/>
                </a:solidFill>
              </a:rPr>
            </a:br>
            <a:r>
              <a:rPr lang="el-GR" dirty="0" smtClean="0">
                <a:solidFill>
                  <a:srgbClr val="FFFF00"/>
                </a:solidFill>
              </a:rPr>
              <a:t/>
            </a:r>
            <a:br>
              <a:rPr lang="el-GR" dirty="0" smtClean="0">
                <a:solidFill>
                  <a:srgbClr val="FFFF00"/>
                </a:solidFill>
              </a:rPr>
            </a:br>
            <a:endParaRPr lang="el-GR" dirty="0">
              <a:solidFill>
                <a:srgbClr val="FFFF00"/>
              </a:solidFill>
            </a:endParaRPr>
          </a:p>
        </p:txBody>
      </p:sp>
      <p:sp>
        <p:nvSpPr>
          <p:cNvPr id="18" name="17 - Ορθογώνιο"/>
          <p:cNvSpPr/>
          <p:nvPr/>
        </p:nvSpPr>
        <p:spPr>
          <a:xfrm>
            <a:off x="467544" y="476672"/>
            <a:ext cx="7128792" cy="923330"/>
          </a:xfrm>
          <a:prstGeom prst="rect">
            <a:avLst/>
          </a:prstGeom>
        </p:spPr>
        <p:txBody>
          <a:bodyPr wrap="square">
            <a:spAutoFit/>
          </a:bodyPr>
          <a:lstStyle/>
          <a:p>
            <a:pPr algn="just"/>
            <a:r>
              <a:rPr lang="el-GR" b="1" dirty="0" smtClean="0">
                <a:solidFill>
                  <a:srgbClr val="FF0000"/>
                </a:solidFill>
              </a:rPr>
              <a:t>ΚΛΙΝΙΚΕΣ ΠΛΗΡΟΦΟΡΙΕΣ  ΓΙΑ ΤΗΝ ΔΙΑΓΝΩΣΗ ΤΗΣ ΨΥΧΟΓΕΝΟΥΣ ΑΝΟΡΕΞΙΑΣ ΚΑΙ ΤΗΣ ΨΥΧΟΓΕΝΟΥΣ ΒΟΥΛΙΜΙΑΣ</a:t>
            </a:r>
            <a:br>
              <a:rPr lang="el-GR" b="1" dirty="0" smtClean="0">
                <a:solidFill>
                  <a:srgbClr val="FF0000"/>
                </a:solidFill>
              </a:rPr>
            </a:br>
            <a:r>
              <a:rPr lang="el-GR" b="1" dirty="0" smtClean="0">
                <a:solidFill>
                  <a:srgbClr val="FF0000"/>
                </a:solidFill>
              </a:rPr>
              <a:t>                             </a:t>
            </a:r>
            <a:r>
              <a:rPr lang="el-GR" dirty="0" smtClean="0">
                <a:solidFill>
                  <a:srgbClr val="FF0000"/>
                </a:solidFill>
              </a:rPr>
              <a:t>Διαγνωστική και Κλινική Αξιολόγηση</a:t>
            </a:r>
            <a:endParaRPr lang="el-GR" dirty="0"/>
          </a:p>
        </p:txBody>
      </p:sp>
      <p:sp>
        <p:nvSpPr>
          <p:cNvPr id="6" name="5 - Ορθογώνιο"/>
          <p:cNvSpPr/>
          <p:nvPr/>
        </p:nvSpPr>
        <p:spPr>
          <a:xfrm>
            <a:off x="251520" y="6021288"/>
            <a:ext cx="4572000" cy="369332"/>
          </a:xfrm>
          <a:prstGeom prst="rect">
            <a:avLst/>
          </a:prstGeom>
        </p:spPr>
        <p:txBody>
          <a:bodyPr>
            <a:spAutoFit/>
          </a:bodyPr>
          <a:lstStyle/>
          <a:p>
            <a:pPr algn="just">
              <a:buNone/>
            </a:pPr>
            <a:r>
              <a:rPr lang="en-US" sz="900" dirty="0" err="1" smtClean="0">
                <a:solidFill>
                  <a:srgbClr val="FFC000"/>
                </a:solidFill>
              </a:rPr>
              <a:t>Halmi</a:t>
            </a:r>
            <a:r>
              <a:rPr lang="en-US" sz="900" dirty="0" smtClean="0">
                <a:solidFill>
                  <a:srgbClr val="FFC000"/>
                </a:solidFill>
              </a:rPr>
              <a:t> K</a:t>
            </a:r>
            <a:r>
              <a:rPr lang="el-GR" sz="900" dirty="0" smtClean="0">
                <a:solidFill>
                  <a:srgbClr val="FFC000"/>
                </a:solidFill>
              </a:rPr>
              <a:t>:</a:t>
            </a:r>
            <a:r>
              <a:rPr lang="en-US" sz="900" dirty="0" smtClean="0">
                <a:solidFill>
                  <a:srgbClr val="FFC000"/>
                </a:solidFill>
              </a:rPr>
              <a:t>Salient  Components of a comprehensive   service  for eating disorders , World Psychiatry  V.8.N.3, 150-155  October 2009</a:t>
            </a:r>
            <a:endParaRPr lang="el-GR" sz="900" dirty="0" smtClean="0">
              <a:solidFill>
                <a:srgbClr val="FFFF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Autofit/>
          </a:bodyPr>
          <a:lstStyle/>
          <a:p>
            <a:r>
              <a:rPr lang="el-GR" sz="1600" b="1" dirty="0" smtClean="0">
                <a:solidFill>
                  <a:srgbClr val="FF0000"/>
                </a:solidFill>
              </a:rPr>
              <a:t>ΚΛΙΝΙΚΕΣ ΠΛΗΡΟΦΟΡΙΕΣ  ΓΙΑ ΤΗΝ ΔΙΑΓΝΩΣΗ ΤΗΣ ΨΥΧΟΓΕΝΟΥΣ ΑΝΟΡΕΞΙΑΣ ΚΑΙ ΤΗΣ ΨΥΧΟΓΕΝΟΥΣ ΒΟΥΛΙΜΙΑΣ</a:t>
            </a:r>
            <a:br>
              <a:rPr lang="el-GR" sz="1600" b="1" dirty="0" smtClean="0">
                <a:solidFill>
                  <a:srgbClr val="FF0000"/>
                </a:solidFill>
              </a:rPr>
            </a:br>
            <a:r>
              <a:rPr lang="el-GR" sz="1600" b="1" dirty="0" smtClean="0">
                <a:solidFill>
                  <a:srgbClr val="FF0000"/>
                </a:solidFill>
              </a:rPr>
              <a:t>                             </a:t>
            </a:r>
            <a:r>
              <a:rPr lang="el-GR" sz="1600" dirty="0" smtClean="0">
                <a:solidFill>
                  <a:srgbClr val="FF0000"/>
                </a:solidFill>
              </a:rPr>
              <a:t>Διαγνωστική και Κλινική Αξιολόγηση</a:t>
            </a:r>
            <a:r>
              <a:rPr lang="el-GR" sz="1600" dirty="0" smtClean="0"/>
              <a:t/>
            </a:r>
            <a:br>
              <a:rPr lang="el-GR" sz="1600" dirty="0" smtClean="0"/>
            </a:br>
            <a:r>
              <a:rPr lang="el-GR" sz="1600" b="1" dirty="0" smtClean="0"/>
              <a:t> </a:t>
            </a:r>
            <a:r>
              <a:rPr lang="el-GR" sz="1600" dirty="0" smtClean="0">
                <a:solidFill>
                  <a:srgbClr val="FF0000"/>
                </a:solidFill>
              </a:rPr>
              <a:t/>
            </a:r>
            <a:br>
              <a:rPr lang="el-GR" sz="1600" dirty="0" smtClean="0">
                <a:solidFill>
                  <a:srgbClr val="FF0000"/>
                </a:solidFill>
              </a:rPr>
            </a:br>
            <a:r>
              <a:rPr lang="el-GR" sz="1600" dirty="0" smtClean="0">
                <a:solidFill>
                  <a:srgbClr val="FF0000"/>
                </a:solidFill>
              </a:rPr>
              <a:t>	</a:t>
            </a:r>
            <a:r>
              <a:rPr lang="el-GR" sz="1600" b="1" dirty="0" smtClean="0">
                <a:solidFill>
                  <a:srgbClr val="FF0000"/>
                </a:solidFill>
              </a:rPr>
              <a:t>ΣΥΜΠΤΩΜΑΤΑ ΚΑΙ ΣΗΜΕΙΑ  ΑΠΟ ΤΗΝ ΦΥΣΙΚΗ /ΣΩΜΑΤΙΚΗ ΕΞΕΤΑΣΗ</a:t>
            </a:r>
            <a:endParaRPr lang="el-GR" sz="1600" dirty="0">
              <a:solidFill>
                <a:srgbClr val="FF0000"/>
              </a:solidFill>
            </a:endParaRPr>
          </a:p>
        </p:txBody>
      </p:sp>
      <p:sp>
        <p:nvSpPr>
          <p:cNvPr id="4" name="3 - Θέση περιεχομένου"/>
          <p:cNvSpPr>
            <a:spLocks noGrp="1"/>
          </p:cNvSpPr>
          <p:nvPr>
            <p:ph idx="1"/>
          </p:nvPr>
        </p:nvSpPr>
        <p:spPr/>
        <p:txBody>
          <a:bodyPr anchor="ctr">
            <a:normAutofit fontScale="47500" lnSpcReduction="20000"/>
          </a:bodyPr>
          <a:lstStyle/>
          <a:p>
            <a:r>
              <a:rPr lang="el-GR" b="1" dirty="0" smtClean="0">
                <a:solidFill>
                  <a:srgbClr val="FFC000"/>
                </a:solidFill>
              </a:rPr>
              <a:t>Συμπτώματα </a:t>
            </a:r>
          </a:p>
          <a:p>
            <a:r>
              <a:rPr lang="el-GR" b="1" dirty="0" smtClean="0">
                <a:solidFill>
                  <a:srgbClr val="FFC000"/>
                </a:solidFill>
              </a:rPr>
              <a:t>                                                             Αιτιολογία </a:t>
            </a:r>
            <a:endParaRPr lang="el-GR" dirty="0" smtClean="0">
              <a:solidFill>
                <a:srgbClr val="FFC000"/>
              </a:solidFill>
            </a:endParaRPr>
          </a:p>
          <a:p>
            <a:r>
              <a:rPr lang="el-GR" b="1" dirty="0" smtClean="0">
                <a:solidFill>
                  <a:srgbClr val="FFC000"/>
                </a:solidFill>
              </a:rPr>
              <a:t>Ξηρό, ρυτιδωμένο δέρμα       Αφυδάτωσης/Απώλεια Υποδόριου λίπους</a:t>
            </a:r>
            <a:endParaRPr lang="el-GR" dirty="0" smtClean="0">
              <a:solidFill>
                <a:srgbClr val="FFC000"/>
              </a:solidFill>
            </a:endParaRPr>
          </a:p>
          <a:p>
            <a:r>
              <a:rPr lang="el-GR" b="1" dirty="0" smtClean="0">
                <a:solidFill>
                  <a:srgbClr val="FFC000"/>
                </a:solidFill>
              </a:rPr>
              <a:t>Παιδική τρίχωση                       Λιμοκτονία/Ασιτία</a:t>
            </a:r>
            <a:endParaRPr lang="el-GR" dirty="0" smtClean="0">
              <a:solidFill>
                <a:srgbClr val="FFC000"/>
              </a:solidFill>
            </a:endParaRPr>
          </a:p>
          <a:p>
            <a:r>
              <a:rPr lang="el-GR" b="1" dirty="0" err="1" smtClean="0">
                <a:solidFill>
                  <a:srgbClr val="FFC000"/>
                </a:solidFill>
              </a:rPr>
              <a:t>Σκληρίες</a:t>
            </a:r>
            <a:r>
              <a:rPr lang="el-GR" b="1" dirty="0" smtClean="0">
                <a:solidFill>
                  <a:srgbClr val="FFC000"/>
                </a:solidFill>
              </a:rPr>
              <a:t> δακτύλων                  </a:t>
            </a:r>
            <a:r>
              <a:rPr lang="el-GR" b="1" dirty="0" err="1" smtClean="0">
                <a:solidFill>
                  <a:srgbClr val="FFC000"/>
                </a:solidFill>
              </a:rPr>
              <a:t>Αυτοπρο.Εμετοί</a:t>
            </a:r>
            <a:r>
              <a:rPr lang="el-GR" b="1" dirty="0" smtClean="0">
                <a:solidFill>
                  <a:srgbClr val="FFC000"/>
                </a:solidFill>
              </a:rPr>
              <a:t> με το δάκτυλο </a:t>
            </a:r>
            <a:endParaRPr lang="el-GR" dirty="0" smtClean="0">
              <a:solidFill>
                <a:srgbClr val="FFC000"/>
              </a:solidFill>
            </a:endParaRPr>
          </a:p>
          <a:p>
            <a:r>
              <a:rPr lang="el-GR" b="1" dirty="0" err="1" smtClean="0">
                <a:solidFill>
                  <a:srgbClr val="FFC000"/>
                </a:solidFill>
              </a:rPr>
              <a:t>Περιστοματική</a:t>
            </a:r>
            <a:r>
              <a:rPr lang="el-GR" b="1" dirty="0" smtClean="0">
                <a:solidFill>
                  <a:srgbClr val="FFC000"/>
                </a:solidFill>
              </a:rPr>
              <a:t> </a:t>
            </a:r>
            <a:r>
              <a:rPr lang="el-GR" b="1" dirty="0" err="1" smtClean="0">
                <a:solidFill>
                  <a:srgbClr val="FFC000"/>
                </a:solidFill>
              </a:rPr>
              <a:t>Δερματίτις</a:t>
            </a:r>
            <a:r>
              <a:rPr lang="el-GR" b="1" dirty="0" smtClean="0">
                <a:solidFill>
                  <a:srgbClr val="FFC000"/>
                </a:solidFill>
              </a:rPr>
              <a:t>             Εμετοί</a:t>
            </a:r>
            <a:endParaRPr lang="el-GR" dirty="0" smtClean="0">
              <a:solidFill>
                <a:srgbClr val="FFC000"/>
              </a:solidFill>
            </a:endParaRPr>
          </a:p>
          <a:p>
            <a:r>
              <a:rPr lang="el-GR" b="1" dirty="0" smtClean="0">
                <a:solidFill>
                  <a:srgbClr val="FFC000"/>
                </a:solidFill>
              </a:rPr>
              <a:t>Διόγκωση Παρωτίδων                   </a:t>
            </a:r>
            <a:r>
              <a:rPr lang="en-US" b="1" dirty="0" smtClean="0">
                <a:solidFill>
                  <a:srgbClr val="FFC000"/>
                </a:solidFill>
              </a:rPr>
              <a:t> </a:t>
            </a:r>
            <a:r>
              <a:rPr lang="el-GR" b="1" dirty="0" smtClean="0">
                <a:solidFill>
                  <a:srgbClr val="FFC000"/>
                </a:solidFill>
              </a:rPr>
              <a:t>Εμετοί</a:t>
            </a:r>
            <a:endParaRPr lang="el-GR" dirty="0" smtClean="0">
              <a:solidFill>
                <a:srgbClr val="FFC000"/>
              </a:solidFill>
            </a:endParaRPr>
          </a:p>
          <a:p>
            <a:r>
              <a:rPr lang="el-GR" b="1" dirty="0" smtClean="0">
                <a:solidFill>
                  <a:srgbClr val="FFC000"/>
                </a:solidFill>
              </a:rPr>
              <a:t>Σχισμές και Ρωγμές Δοντιών         Εμετοί </a:t>
            </a:r>
            <a:endParaRPr lang="el-GR" dirty="0" smtClean="0">
              <a:solidFill>
                <a:srgbClr val="FFC000"/>
              </a:solidFill>
            </a:endParaRPr>
          </a:p>
          <a:p>
            <a:r>
              <a:rPr lang="el-GR" b="1" dirty="0" err="1" smtClean="0">
                <a:solidFill>
                  <a:srgbClr val="FFC000"/>
                </a:solidFill>
              </a:rPr>
              <a:t>Περιοδοντίτις</a:t>
            </a:r>
            <a:r>
              <a:rPr lang="el-GR" b="1" dirty="0" smtClean="0">
                <a:solidFill>
                  <a:srgbClr val="FFC000"/>
                </a:solidFill>
              </a:rPr>
              <a:t>                                    Εμετοί </a:t>
            </a:r>
            <a:endParaRPr lang="el-GR" dirty="0" smtClean="0">
              <a:solidFill>
                <a:srgbClr val="FFC000"/>
              </a:solidFill>
            </a:endParaRPr>
          </a:p>
          <a:p>
            <a:r>
              <a:rPr lang="el-GR" b="1" dirty="0" smtClean="0">
                <a:solidFill>
                  <a:srgbClr val="FFC000"/>
                </a:solidFill>
              </a:rPr>
              <a:t>Βραδυκαρδία                                    Λιμοκτονία/Ασιτία</a:t>
            </a:r>
            <a:endParaRPr lang="el-GR" dirty="0" smtClean="0">
              <a:solidFill>
                <a:srgbClr val="FFC000"/>
              </a:solidFill>
            </a:endParaRPr>
          </a:p>
          <a:p>
            <a:r>
              <a:rPr lang="el-GR" b="1" dirty="0" smtClean="0">
                <a:solidFill>
                  <a:srgbClr val="FFC000"/>
                </a:solidFill>
              </a:rPr>
              <a:t>Υπόταση                                             Ασιτία, Λιμοκτονία, Αφυδάτωση</a:t>
            </a:r>
            <a:endParaRPr lang="el-GR" dirty="0" smtClean="0">
              <a:solidFill>
                <a:srgbClr val="FFC000"/>
              </a:solidFill>
            </a:endParaRPr>
          </a:p>
          <a:p>
            <a:r>
              <a:rPr lang="el-GR" b="1" dirty="0" smtClean="0">
                <a:solidFill>
                  <a:srgbClr val="FFC000"/>
                </a:solidFill>
              </a:rPr>
              <a:t>  Αρρυθμίες                                       </a:t>
            </a:r>
            <a:r>
              <a:rPr lang="el-GR" b="1" dirty="0" err="1" smtClean="0">
                <a:solidFill>
                  <a:srgbClr val="FFC000"/>
                </a:solidFill>
              </a:rPr>
              <a:t>Υποκαλιαιμία</a:t>
            </a:r>
            <a:r>
              <a:rPr lang="el-GR" b="1" dirty="0" smtClean="0">
                <a:solidFill>
                  <a:srgbClr val="FFC000"/>
                </a:solidFill>
              </a:rPr>
              <a:t> λόγω αποβολής τροφών</a:t>
            </a:r>
            <a:endParaRPr lang="en-US" b="1" dirty="0" smtClean="0">
              <a:solidFill>
                <a:srgbClr val="FFC000"/>
              </a:solidFill>
            </a:endParaRPr>
          </a:p>
          <a:p>
            <a:endParaRPr lang="en-US" b="1" dirty="0" smtClean="0">
              <a:solidFill>
                <a:srgbClr val="FFC000"/>
              </a:solidFill>
            </a:endParaRPr>
          </a:p>
          <a:p>
            <a:endParaRPr lang="en-US" b="1" dirty="0" smtClean="0">
              <a:solidFill>
                <a:srgbClr val="FFC000"/>
              </a:solidFill>
            </a:endParaRPr>
          </a:p>
          <a:p>
            <a:endParaRPr lang="el-GR" b="1" dirty="0" smtClean="0">
              <a:solidFill>
                <a:srgbClr val="FFC000"/>
              </a:solidFill>
            </a:endParaRPr>
          </a:p>
          <a:p>
            <a:pPr>
              <a:buNone/>
            </a:pPr>
            <a:r>
              <a:rPr lang="el-GR" dirty="0" smtClean="0">
                <a:solidFill>
                  <a:srgbClr val="FFC000"/>
                </a:solidFill>
              </a:rPr>
              <a:t> </a:t>
            </a:r>
          </a:p>
          <a:p>
            <a:r>
              <a:rPr lang="en-US" sz="1600" dirty="0" err="1" smtClean="0">
                <a:solidFill>
                  <a:srgbClr val="FFC000"/>
                </a:solidFill>
              </a:rPr>
              <a:t>Halmi</a:t>
            </a:r>
            <a:r>
              <a:rPr lang="en-US" sz="1600" dirty="0" smtClean="0">
                <a:solidFill>
                  <a:srgbClr val="FFC000"/>
                </a:solidFill>
              </a:rPr>
              <a:t> K</a:t>
            </a:r>
            <a:r>
              <a:rPr lang="el-GR" sz="1600" dirty="0" smtClean="0">
                <a:solidFill>
                  <a:srgbClr val="FFC000"/>
                </a:solidFill>
              </a:rPr>
              <a:t>:</a:t>
            </a:r>
            <a:r>
              <a:rPr lang="en-US" sz="1600" dirty="0" smtClean="0">
                <a:solidFill>
                  <a:srgbClr val="FFC000"/>
                </a:solidFill>
              </a:rPr>
              <a:t>Salient  Components of a comprehensive   service  for eating disorders , World Psychiatry  V.8.N.3, 150-155  October 2009</a:t>
            </a:r>
            <a:endParaRPr lang="el-GR" sz="1600" dirty="0" smtClean="0">
              <a:solidFill>
                <a:srgbClr val="FFFF00"/>
              </a:solidFill>
            </a:endParaRPr>
          </a:p>
          <a:p>
            <a:endParaRPr lang="el-GR" sz="16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260648"/>
            <a:ext cx="8229600" cy="1143000"/>
          </a:xfrm>
        </p:spPr>
        <p:txBody>
          <a:bodyPr>
            <a:normAutofit fontScale="90000"/>
          </a:bodyPr>
          <a:lstStyle/>
          <a:p>
            <a:r>
              <a:rPr lang="el-GR" sz="1800" b="1" dirty="0" smtClean="0">
                <a:solidFill>
                  <a:srgbClr val="FF0000"/>
                </a:solidFill>
              </a:rPr>
              <a:t>ΚΛΙΝΙΚΕΣ ΠΛΗΡΟΦΟΡΙΕΣ  ΓΙΑ ΤΗΝ ΔΙΑΓΝΩΣΗ ΤΗΣ ΨΥΧΟΓΕΝΟΥΣ ΑΝΟΡΕΞΙΑΣ ΚΑΙ ΤΗΣ ΨΥΧΟΓΕΝΟΥΣ ΒΟΥΛΙΜΙΑΣ</a:t>
            </a:r>
            <a:br>
              <a:rPr lang="el-GR" sz="1800" b="1" dirty="0" smtClean="0">
                <a:solidFill>
                  <a:srgbClr val="FF0000"/>
                </a:solidFill>
              </a:rPr>
            </a:br>
            <a:r>
              <a:rPr lang="el-GR" sz="1800" b="1" dirty="0" smtClean="0">
                <a:solidFill>
                  <a:srgbClr val="FF0000"/>
                </a:solidFill>
              </a:rPr>
              <a:t>                             </a:t>
            </a:r>
            <a:r>
              <a:rPr lang="el-GR" sz="1800" dirty="0" smtClean="0">
                <a:solidFill>
                  <a:srgbClr val="FF0000"/>
                </a:solidFill>
              </a:rPr>
              <a:t>Διαγνωστική και Κλινική Αξιολόγηση</a:t>
            </a:r>
            <a:r>
              <a:rPr lang="el-GR" sz="1800" dirty="0" smtClean="0"/>
              <a:t/>
            </a:r>
            <a:br>
              <a:rPr lang="el-GR" sz="1800" dirty="0" smtClean="0"/>
            </a:br>
            <a:r>
              <a:rPr lang="el-GR" sz="1800" b="1" dirty="0" smtClean="0">
                <a:solidFill>
                  <a:srgbClr val="FF0000"/>
                </a:solidFill>
              </a:rPr>
              <a:t> ΕΡΓΑΣΤΗΡΙΑΚΑ  ΠΑΘΟΛΟΓΙΚΑ ΕΥΡΗΜΑΤΑ</a:t>
            </a:r>
            <a:br>
              <a:rPr lang="el-GR" sz="1800" b="1" dirty="0" smtClean="0">
                <a:solidFill>
                  <a:srgbClr val="FF0000"/>
                </a:solidFill>
              </a:rPr>
            </a:br>
            <a:r>
              <a:rPr lang="el-GR" sz="1800" b="1" dirty="0" smtClean="0">
                <a:solidFill>
                  <a:srgbClr val="FF0000"/>
                </a:solidFill>
              </a:rPr>
              <a:t>        ΑΙΤΙΟΛΟΓΙΑ                            ΕΥΡΗΜΑΤΑ                                                         </a:t>
            </a:r>
            <a:r>
              <a:rPr lang="el-GR" sz="1600" b="1" dirty="0" smtClean="0">
                <a:solidFill>
                  <a:srgbClr val="FF0000"/>
                </a:solidFill>
              </a:rPr>
              <a:t/>
            </a:r>
            <a:br>
              <a:rPr lang="el-GR" sz="1600" b="1" dirty="0" smtClean="0">
                <a:solidFill>
                  <a:srgbClr val="FF0000"/>
                </a:solidFill>
              </a:rPr>
            </a:br>
            <a:endParaRPr lang="el-GR" sz="1600" dirty="0">
              <a:solidFill>
                <a:srgbClr val="FF0000"/>
              </a:solidFill>
            </a:endParaRPr>
          </a:p>
        </p:txBody>
      </p:sp>
      <p:sp>
        <p:nvSpPr>
          <p:cNvPr id="3" name="2 - Θέση περιεχομένου"/>
          <p:cNvSpPr>
            <a:spLocks noGrp="1"/>
          </p:cNvSpPr>
          <p:nvPr>
            <p:ph idx="1"/>
          </p:nvPr>
        </p:nvSpPr>
        <p:spPr/>
        <p:txBody>
          <a:bodyPr>
            <a:normAutofit fontScale="32500" lnSpcReduction="20000"/>
          </a:bodyPr>
          <a:lstStyle/>
          <a:p>
            <a:pPr lvl="0"/>
            <a:r>
              <a:rPr lang="el-GR" b="1" dirty="0" smtClean="0">
                <a:solidFill>
                  <a:srgbClr val="FFC000"/>
                </a:solidFill>
              </a:rPr>
              <a:t>Αιματολογικός Έλεγχος </a:t>
            </a:r>
            <a:endParaRPr lang="el-GR" dirty="0" smtClean="0">
              <a:solidFill>
                <a:srgbClr val="FFC000"/>
              </a:solidFill>
            </a:endParaRPr>
          </a:p>
          <a:p>
            <a:r>
              <a:rPr lang="el-GR" b="1" dirty="0" smtClean="0">
                <a:solidFill>
                  <a:srgbClr val="FFC000"/>
                </a:solidFill>
              </a:rPr>
              <a:t>-</a:t>
            </a:r>
            <a:r>
              <a:rPr lang="el-GR" b="1" dirty="0" err="1" smtClean="0">
                <a:solidFill>
                  <a:srgbClr val="FFC000"/>
                </a:solidFill>
              </a:rPr>
              <a:t>Λευκοπενία</a:t>
            </a:r>
            <a:r>
              <a:rPr lang="el-GR" b="1" dirty="0" smtClean="0">
                <a:solidFill>
                  <a:srgbClr val="FFC000"/>
                </a:solidFill>
              </a:rPr>
              <a:t> και μικρή λεμφοκυττάρωση 	 Λιμοκτονία/Ασιτία </a:t>
            </a:r>
            <a:endParaRPr lang="el-GR" dirty="0" smtClean="0">
              <a:solidFill>
                <a:srgbClr val="FFC000"/>
              </a:solidFill>
            </a:endParaRPr>
          </a:p>
          <a:p>
            <a:r>
              <a:rPr lang="el-GR" b="1" dirty="0" smtClean="0">
                <a:solidFill>
                  <a:srgbClr val="FFC000"/>
                </a:solidFill>
              </a:rPr>
              <a:t>-Αναιμία 						</a:t>
            </a:r>
            <a:endParaRPr lang="el-GR" dirty="0" smtClean="0">
              <a:solidFill>
                <a:srgbClr val="FFC000"/>
              </a:solidFill>
            </a:endParaRPr>
          </a:p>
          <a:p>
            <a:pPr lvl="0"/>
            <a:endParaRPr lang="el-GR" b="1" dirty="0" smtClean="0">
              <a:solidFill>
                <a:srgbClr val="FFC000"/>
              </a:solidFill>
            </a:endParaRPr>
          </a:p>
          <a:p>
            <a:pPr lvl="0"/>
            <a:r>
              <a:rPr lang="el-GR" b="1" dirty="0" smtClean="0">
                <a:solidFill>
                  <a:srgbClr val="FFC000"/>
                </a:solidFill>
              </a:rPr>
              <a:t>Βιοχημικός έλεγχος </a:t>
            </a:r>
            <a:endParaRPr lang="el-GR" dirty="0" smtClean="0">
              <a:solidFill>
                <a:srgbClr val="FFC000"/>
              </a:solidFill>
            </a:endParaRPr>
          </a:p>
          <a:p>
            <a:r>
              <a:rPr lang="el-GR" b="1" dirty="0" smtClean="0">
                <a:solidFill>
                  <a:srgbClr val="FFC000"/>
                </a:solidFill>
              </a:rPr>
              <a:t>-</a:t>
            </a:r>
            <a:r>
              <a:rPr lang="el-GR" b="1" dirty="0" err="1" smtClean="0">
                <a:solidFill>
                  <a:srgbClr val="FFC000"/>
                </a:solidFill>
              </a:rPr>
              <a:t>Υγρα</a:t>
            </a:r>
            <a:r>
              <a:rPr lang="el-GR" b="1" dirty="0" smtClean="0">
                <a:solidFill>
                  <a:srgbClr val="FFC000"/>
                </a:solidFill>
              </a:rPr>
              <a:t>/Ηλεκτρολύτες </a:t>
            </a:r>
            <a:endParaRPr lang="el-GR" dirty="0" smtClean="0">
              <a:solidFill>
                <a:srgbClr val="FFC000"/>
              </a:solidFill>
            </a:endParaRPr>
          </a:p>
          <a:p>
            <a:r>
              <a:rPr lang="el-GR" b="1" dirty="0" smtClean="0">
                <a:solidFill>
                  <a:srgbClr val="FFC000"/>
                </a:solidFill>
              </a:rPr>
              <a:t>-</a:t>
            </a:r>
            <a:r>
              <a:rPr lang="el-GR" b="1" dirty="0" err="1" smtClean="0">
                <a:solidFill>
                  <a:srgbClr val="FFC000"/>
                </a:solidFill>
              </a:rPr>
              <a:t>Υποκαλιαιμία</a:t>
            </a:r>
            <a:endParaRPr lang="el-GR" dirty="0" smtClean="0">
              <a:solidFill>
                <a:srgbClr val="FFC000"/>
              </a:solidFill>
            </a:endParaRPr>
          </a:p>
          <a:p>
            <a:r>
              <a:rPr lang="el-GR" b="1" dirty="0" smtClean="0">
                <a:solidFill>
                  <a:srgbClr val="FFC000"/>
                </a:solidFill>
              </a:rPr>
              <a:t>-</a:t>
            </a:r>
            <a:r>
              <a:rPr lang="el-GR" b="1" dirty="0" err="1" smtClean="0">
                <a:solidFill>
                  <a:srgbClr val="FFC000"/>
                </a:solidFill>
              </a:rPr>
              <a:t>Υποχλωραιμική</a:t>
            </a:r>
            <a:r>
              <a:rPr lang="el-GR" b="1" dirty="0" smtClean="0">
                <a:solidFill>
                  <a:srgbClr val="FFC000"/>
                </a:solidFill>
              </a:rPr>
              <a:t>  Μεταβολική  </a:t>
            </a:r>
            <a:r>
              <a:rPr lang="el-GR" b="1" dirty="0" err="1" smtClean="0">
                <a:solidFill>
                  <a:srgbClr val="FFC000"/>
                </a:solidFill>
              </a:rPr>
              <a:t>Αλκάλωση</a:t>
            </a:r>
            <a:r>
              <a:rPr lang="el-GR" b="1" dirty="0" smtClean="0">
                <a:solidFill>
                  <a:srgbClr val="FFC000"/>
                </a:solidFill>
              </a:rPr>
              <a:t>                   </a:t>
            </a:r>
            <a:r>
              <a:rPr lang="en-US" b="1" dirty="0" smtClean="0">
                <a:solidFill>
                  <a:srgbClr val="FFC000"/>
                </a:solidFill>
              </a:rPr>
              <a:t>  </a:t>
            </a:r>
            <a:r>
              <a:rPr lang="el-GR" b="1" dirty="0" smtClean="0">
                <a:solidFill>
                  <a:srgbClr val="FFC000"/>
                </a:solidFill>
              </a:rPr>
              <a:t>Διάρροια /χρήση </a:t>
            </a:r>
            <a:r>
              <a:rPr lang="el-GR" b="1" dirty="0" err="1" smtClean="0">
                <a:solidFill>
                  <a:srgbClr val="FFC000"/>
                </a:solidFill>
              </a:rPr>
              <a:t>διουρ</a:t>
            </a:r>
            <a:r>
              <a:rPr lang="el-GR" b="1" dirty="0" smtClean="0">
                <a:solidFill>
                  <a:srgbClr val="FFC000"/>
                </a:solidFill>
              </a:rPr>
              <a:t>. </a:t>
            </a:r>
            <a:endParaRPr lang="el-GR" dirty="0" smtClean="0">
              <a:solidFill>
                <a:srgbClr val="FFC000"/>
              </a:solidFill>
            </a:endParaRPr>
          </a:p>
          <a:p>
            <a:r>
              <a:rPr lang="el-GR" b="1" dirty="0" smtClean="0">
                <a:solidFill>
                  <a:srgbClr val="FFC000"/>
                </a:solidFill>
              </a:rPr>
              <a:t>				                    Διάρροια</a:t>
            </a:r>
            <a:endParaRPr lang="el-GR" dirty="0" smtClean="0">
              <a:solidFill>
                <a:srgbClr val="FFC000"/>
              </a:solidFill>
            </a:endParaRPr>
          </a:p>
          <a:p>
            <a:r>
              <a:rPr lang="el-GR" b="1" dirty="0" smtClean="0">
                <a:solidFill>
                  <a:srgbClr val="FFC000"/>
                </a:solidFill>
              </a:rPr>
              <a:t>-</a:t>
            </a:r>
            <a:r>
              <a:rPr lang="el-GR" b="1" dirty="0" err="1" smtClean="0">
                <a:solidFill>
                  <a:srgbClr val="FFC000"/>
                </a:solidFill>
              </a:rPr>
              <a:t>Υπεραμυλασαιμία</a:t>
            </a:r>
            <a:r>
              <a:rPr lang="el-GR" b="1" dirty="0" smtClean="0">
                <a:solidFill>
                  <a:srgbClr val="FFC000"/>
                </a:solidFill>
              </a:rPr>
              <a:t>                                        </a:t>
            </a:r>
            <a:r>
              <a:rPr lang="en-US" b="1" dirty="0" smtClean="0">
                <a:solidFill>
                  <a:srgbClr val="FFC000"/>
                </a:solidFill>
              </a:rPr>
              <a:t>         </a:t>
            </a:r>
            <a:r>
              <a:rPr lang="el-GR" b="1" dirty="0" smtClean="0">
                <a:solidFill>
                  <a:srgbClr val="FFC000"/>
                </a:solidFill>
              </a:rPr>
              <a:t>             Διάρροια</a:t>
            </a:r>
            <a:endParaRPr lang="el-GR" dirty="0" smtClean="0">
              <a:solidFill>
                <a:srgbClr val="FFC000"/>
              </a:solidFill>
            </a:endParaRPr>
          </a:p>
          <a:p>
            <a:r>
              <a:rPr lang="el-GR" b="1" dirty="0" smtClean="0">
                <a:solidFill>
                  <a:srgbClr val="FFC000"/>
                </a:solidFill>
              </a:rPr>
              <a:t>-</a:t>
            </a:r>
            <a:r>
              <a:rPr lang="el-GR" b="1" dirty="0" err="1" smtClean="0">
                <a:solidFill>
                  <a:srgbClr val="FFC000"/>
                </a:solidFill>
              </a:rPr>
              <a:t>Υπερχοληστεριναιμία</a:t>
            </a:r>
            <a:r>
              <a:rPr lang="el-GR" b="1" dirty="0" smtClean="0">
                <a:solidFill>
                  <a:srgbClr val="FFC000"/>
                </a:solidFill>
              </a:rPr>
              <a:t>                             </a:t>
            </a:r>
            <a:r>
              <a:rPr lang="en-US" b="1" dirty="0" smtClean="0">
                <a:solidFill>
                  <a:srgbClr val="FFC000"/>
                </a:solidFill>
              </a:rPr>
              <a:t>                </a:t>
            </a:r>
            <a:r>
              <a:rPr lang="el-GR" b="1" dirty="0" smtClean="0">
                <a:solidFill>
                  <a:srgbClr val="FFC000"/>
                </a:solidFill>
              </a:rPr>
              <a:t>         Ασιτία /Λιμοκτονία</a:t>
            </a:r>
            <a:endParaRPr lang="el-GR" dirty="0" smtClean="0">
              <a:solidFill>
                <a:srgbClr val="FFC000"/>
              </a:solidFill>
            </a:endParaRPr>
          </a:p>
          <a:p>
            <a:r>
              <a:rPr lang="el-GR" b="1" dirty="0" smtClean="0">
                <a:solidFill>
                  <a:srgbClr val="FFC000"/>
                </a:solidFill>
              </a:rPr>
              <a:t>-</a:t>
            </a:r>
            <a:r>
              <a:rPr lang="el-GR" b="1" dirty="0" err="1" smtClean="0">
                <a:solidFill>
                  <a:srgbClr val="FFC000"/>
                </a:solidFill>
              </a:rPr>
              <a:t>Υπερκαρωτιναιμία</a:t>
            </a:r>
            <a:r>
              <a:rPr lang="el-GR" b="1" dirty="0" smtClean="0">
                <a:solidFill>
                  <a:srgbClr val="FFC000"/>
                </a:solidFill>
              </a:rPr>
              <a:t>                                   </a:t>
            </a:r>
            <a:r>
              <a:rPr lang="en-US" b="1" dirty="0" smtClean="0">
                <a:solidFill>
                  <a:srgbClr val="FFC000"/>
                </a:solidFill>
              </a:rPr>
              <a:t>                </a:t>
            </a:r>
            <a:r>
              <a:rPr lang="el-GR" b="1" dirty="0" smtClean="0">
                <a:solidFill>
                  <a:srgbClr val="FFC000"/>
                </a:solidFill>
              </a:rPr>
              <a:t>       Λήψη τροφών με καρωτίνη</a:t>
            </a:r>
            <a:endParaRPr lang="el-GR" dirty="0" smtClean="0">
              <a:solidFill>
                <a:srgbClr val="FFC000"/>
              </a:solidFill>
            </a:endParaRPr>
          </a:p>
          <a:p>
            <a:pPr lvl="0"/>
            <a:endParaRPr lang="el-GR" b="1" dirty="0" smtClean="0">
              <a:solidFill>
                <a:srgbClr val="FFC000"/>
              </a:solidFill>
            </a:endParaRPr>
          </a:p>
          <a:p>
            <a:pPr lvl="0"/>
            <a:r>
              <a:rPr lang="el-GR" b="1" dirty="0" smtClean="0">
                <a:solidFill>
                  <a:srgbClr val="FFC000"/>
                </a:solidFill>
              </a:rPr>
              <a:t>ΗΚΓ Ευρήματα </a:t>
            </a:r>
            <a:endParaRPr lang="el-GR" dirty="0" smtClean="0">
              <a:solidFill>
                <a:srgbClr val="FFC000"/>
              </a:solidFill>
            </a:endParaRPr>
          </a:p>
          <a:p>
            <a:r>
              <a:rPr lang="el-GR" b="1" dirty="0" smtClean="0">
                <a:solidFill>
                  <a:srgbClr val="FFC000"/>
                </a:solidFill>
              </a:rPr>
              <a:t>  -Διάστημα </a:t>
            </a:r>
            <a:r>
              <a:rPr lang="en-US" b="1" dirty="0" smtClean="0">
                <a:solidFill>
                  <a:srgbClr val="FFC000"/>
                </a:solidFill>
              </a:rPr>
              <a:t>Q</a:t>
            </a:r>
            <a:r>
              <a:rPr lang="el-GR" b="1" dirty="0" smtClean="0">
                <a:solidFill>
                  <a:srgbClr val="FFC000"/>
                </a:solidFill>
              </a:rPr>
              <a:t> (αλλαγή)                </a:t>
            </a:r>
            <a:r>
              <a:rPr lang="en-US" b="1" dirty="0" smtClean="0">
                <a:solidFill>
                  <a:srgbClr val="FFC000"/>
                </a:solidFill>
              </a:rPr>
              <a:t>                 </a:t>
            </a:r>
            <a:r>
              <a:rPr lang="el-GR" b="1" dirty="0" smtClean="0">
                <a:solidFill>
                  <a:srgbClr val="FFC000"/>
                </a:solidFill>
              </a:rPr>
              <a:t>            </a:t>
            </a:r>
            <a:r>
              <a:rPr lang="el-GR" b="1" dirty="0" err="1" smtClean="0">
                <a:solidFill>
                  <a:srgbClr val="FFC000"/>
                </a:solidFill>
              </a:rPr>
              <a:t>Υποκαλιαιμία</a:t>
            </a:r>
            <a:r>
              <a:rPr lang="el-GR" b="1" dirty="0" smtClean="0">
                <a:solidFill>
                  <a:srgbClr val="FFC000"/>
                </a:solidFill>
              </a:rPr>
              <a:t> και καρδιοπάθεια από </a:t>
            </a:r>
            <a:endParaRPr lang="el-GR" dirty="0" smtClean="0">
              <a:solidFill>
                <a:srgbClr val="FFC000"/>
              </a:solidFill>
            </a:endParaRPr>
          </a:p>
          <a:p>
            <a:r>
              <a:rPr lang="el-GR" b="1" dirty="0" smtClean="0">
                <a:solidFill>
                  <a:srgbClr val="FFC000"/>
                </a:solidFill>
              </a:rPr>
              <a:t>  -Κύμα Τ   (αλλαγή)                           </a:t>
            </a:r>
            <a:r>
              <a:rPr lang="en-US" b="1" dirty="0" smtClean="0">
                <a:solidFill>
                  <a:srgbClr val="FFC000"/>
                </a:solidFill>
              </a:rPr>
              <a:t>                      </a:t>
            </a:r>
            <a:r>
              <a:rPr lang="el-GR" b="1" dirty="0" smtClean="0">
                <a:solidFill>
                  <a:srgbClr val="FFC000"/>
                </a:solidFill>
              </a:rPr>
              <a:t>     λήψη </a:t>
            </a:r>
            <a:r>
              <a:rPr lang="el-GR" b="1" dirty="0" err="1" smtClean="0">
                <a:solidFill>
                  <a:srgbClr val="FFC000"/>
                </a:solidFill>
              </a:rPr>
              <a:t>ιπεκακουάνας</a:t>
            </a:r>
            <a:r>
              <a:rPr lang="el-GR" b="1" dirty="0" smtClean="0">
                <a:solidFill>
                  <a:srgbClr val="FFC000"/>
                </a:solidFill>
              </a:rPr>
              <a:t> </a:t>
            </a:r>
            <a:endParaRPr lang="el-GR" dirty="0" smtClean="0">
              <a:solidFill>
                <a:srgbClr val="FFC000"/>
              </a:solidFill>
            </a:endParaRPr>
          </a:p>
          <a:p>
            <a:endParaRPr lang="el-GR" b="1" dirty="0" smtClean="0">
              <a:solidFill>
                <a:srgbClr val="FFC000"/>
              </a:solidFill>
            </a:endParaRPr>
          </a:p>
          <a:p>
            <a:r>
              <a:rPr lang="el-GR" b="1" dirty="0" smtClean="0">
                <a:solidFill>
                  <a:srgbClr val="FFC000"/>
                </a:solidFill>
              </a:rPr>
              <a:t>-Μέτρηση Οστικής Πυκνότητας </a:t>
            </a:r>
            <a:endParaRPr lang="el-GR" dirty="0" smtClean="0">
              <a:solidFill>
                <a:srgbClr val="FFC000"/>
              </a:solidFill>
            </a:endParaRPr>
          </a:p>
          <a:p>
            <a:r>
              <a:rPr lang="el-GR" b="1" dirty="0" smtClean="0">
                <a:solidFill>
                  <a:srgbClr val="FFC000"/>
                </a:solidFill>
              </a:rPr>
              <a:t>-Μειωμένη /</a:t>
            </a:r>
            <a:r>
              <a:rPr lang="el-GR" b="1" dirty="0" err="1" smtClean="0">
                <a:solidFill>
                  <a:srgbClr val="FFC000"/>
                </a:solidFill>
              </a:rPr>
              <a:t>Οστεοπενία</a:t>
            </a:r>
            <a:r>
              <a:rPr lang="el-GR" b="1" dirty="0" smtClean="0">
                <a:solidFill>
                  <a:srgbClr val="FFC000"/>
                </a:solidFill>
              </a:rPr>
              <a:t>                   </a:t>
            </a:r>
            <a:r>
              <a:rPr lang="en-US" b="1" dirty="0" smtClean="0">
                <a:solidFill>
                  <a:srgbClr val="FFC000"/>
                </a:solidFill>
              </a:rPr>
              <a:t>                      </a:t>
            </a:r>
            <a:r>
              <a:rPr lang="el-GR" b="1" dirty="0" smtClean="0">
                <a:solidFill>
                  <a:srgbClr val="FFC000"/>
                </a:solidFill>
              </a:rPr>
              <a:t>   </a:t>
            </a:r>
            <a:r>
              <a:rPr lang="en-US" b="1" dirty="0" smtClean="0">
                <a:solidFill>
                  <a:srgbClr val="FFC000"/>
                </a:solidFill>
              </a:rPr>
              <a:t> </a:t>
            </a:r>
            <a:r>
              <a:rPr lang="el-GR" b="1" dirty="0" smtClean="0">
                <a:solidFill>
                  <a:srgbClr val="FFC000"/>
                </a:solidFill>
              </a:rPr>
              <a:t>Λιμοκτονία /ασιτία </a:t>
            </a:r>
            <a:endParaRPr lang="en-US" b="1" dirty="0" smtClean="0">
              <a:solidFill>
                <a:srgbClr val="FFC000"/>
              </a:solidFill>
            </a:endParaRPr>
          </a:p>
          <a:p>
            <a:endParaRPr lang="en-US" b="1" dirty="0" smtClean="0">
              <a:solidFill>
                <a:srgbClr val="FFC000"/>
              </a:solidFill>
            </a:endParaRPr>
          </a:p>
          <a:p>
            <a:endParaRPr lang="el-GR" sz="2300" dirty="0" smtClean="0">
              <a:solidFill>
                <a:srgbClr val="FFC000"/>
              </a:solidFill>
            </a:endParaRPr>
          </a:p>
          <a:p>
            <a:r>
              <a:rPr lang="el-GR" dirty="0" smtClean="0">
                <a:solidFill>
                  <a:srgbClr val="FFC000"/>
                </a:solidFill>
              </a:rPr>
              <a:t> </a:t>
            </a:r>
          </a:p>
          <a:p>
            <a:pPr>
              <a:buNone/>
            </a:pPr>
            <a:endParaRPr lang="en-US" dirty="0" smtClean="0">
              <a:solidFill>
                <a:srgbClr val="FFC000"/>
              </a:solidFill>
            </a:endParaRPr>
          </a:p>
          <a:p>
            <a:pPr>
              <a:buNone/>
            </a:pPr>
            <a:endParaRPr lang="en-US" dirty="0" smtClean="0">
              <a:solidFill>
                <a:srgbClr val="FFC000"/>
              </a:solidFill>
            </a:endParaRPr>
          </a:p>
          <a:p>
            <a:pPr>
              <a:buNone/>
            </a:pPr>
            <a:endParaRPr lang="en-US" dirty="0" smtClean="0">
              <a:solidFill>
                <a:srgbClr val="FFC000"/>
              </a:solidFill>
            </a:endParaRPr>
          </a:p>
          <a:p>
            <a:pPr>
              <a:buNone/>
            </a:pPr>
            <a:endParaRPr lang="en-US" dirty="0" smtClean="0">
              <a:solidFill>
                <a:srgbClr val="FFC000"/>
              </a:solidFill>
            </a:endParaRPr>
          </a:p>
          <a:p>
            <a:pPr>
              <a:buNone/>
            </a:pPr>
            <a:endParaRPr lang="en-US" dirty="0" smtClean="0">
              <a:solidFill>
                <a:srgbClr val="FFC000"/>
              </a:solidFill>
            </a:endParaRPr>
          </a:p>
          <a:p>
            <a:pPr>
              <a:buNone/>
            </a:pPr>
            <a:endParaRPr lang="en-US" dirty="0" smtClean="0">
              <a:solidFill>
                <a:srgbClr val="FFC000"/>
              </a:solidFill>
            </a:endParaRPr>
          </a:p>
          <a:p>
            <a:pPr>
              <a:buNone/>
            </a:pPr>
            <a:r>
              <a:rPr lang="en-US" dirty="0" err="1" smtClean="0">
                <a:solidFill>
                  <a:srgbClr val="FFC000"/>
                </a:solidFill>
              </a:rPr>
              <a:t>Halmi</a:t>
            </a:r>
            <a:r>
              <a:rPr lang="en-US" dirty="0" smtClean="0">
                <a:solidFill>
                  <a:srgbClr val="FFC000"/>
                </a:solidFill>
              </a:rPr>
              <a:t> K</a:t>
            </a:r>
            <a:r>
              <a:rPr lang="el-GR" dirty="0" smtClean="0">
                <a:solidFill>
                  <a:srgbClr val="FFC000"/>
                </a:solidFill>
              </a:rPr>
              <a:t>:</a:t>
            </a:r>
            <a:r>
              <a:rPr lang="en-US" dirty="0" smtClean="0">
                <a:solidFill>
                  <a:srgbClr val="FFC000"/>
                </a:solidFill>
              </a:rPr>
              <a:t>Salient  Components of a comprehensive   service  for eating disorders , World Psychiatry  V.8.N.3, 150-155  October 2009</a:t>
            </a:r>
            <a:endParaRPr lang="el-GR" dirty="0" smtClean="0">
              <a:solidFill>
                <a:srgbClr val="FFFF00"/>
              </a:solidFill>
            </a:endParaRPr>
          </a:p>
          <a:p>
            <a:pPr>
              <a:buNone/>
            </a:pPr>
            <a:endParaRPr lang="el-G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pinakas 2 001.jpg"/>
          <p:cNvPicPr>
            <a:picLocks noChangeAspect="1"/>
          </p:cNvPicPr>
          <p:nvPr/>
        </p:nvPicPr>
        <p:blipFill>
          <a:blip r:embed="rId2" cstate="print"/>
          <a:stretch>
            <a:fillRect/>
          </a:stretch>
        </p:blipFill>
        <p:spPr>
          <a:xfrm>
            <a:off x="683567" y="1412774"/>
            <a:ext cx="7956000" cy="371215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ΕΛΙΝΑΣ </a:t>
            </a:r>
            <a:endParaRPr lang="el-GR" dirty="0">
              <a:solidFill>
                <a:srgbClr val="FFC000"/>
              </a:solidFill>
            </a:endParaRPr>
          </a:p>
        </p:txBody>
      </p:sp>
      <p:sp>
        <p:nvSpPr>
          <p:cNvPr id="3" name="2 - Θέση περιεχομένου"/>
          <p:cNvSpPr>
            <a:spLocks noGrp="1"/>
          </p:cNvSpPr>
          <p:nvPr>
            <p:ph idx="1"/>
          </p:nvPr>
        </p:nvSpPr>
        <p:spPr/>
        <p:txBody>
          <a:bodyPr>
            <a:normAutofit fontScale="70000" lnSpcReduction="20000"/>
          </a:bodyPr>
          <a:lstStyle/>
          <a:p>
            <a:pPr algn="just">
              <a:buNone/>
            </a:pPr>
            <a:r>
              <a:rPr lang="el-GR" dirty="0" smtClean="0">
                <a:solidFill>
                  <a:srgbClr val="FFFF00"/>
                </a:solidFill>
              </a:rPr>
              <a:t>   Ο </a:t>
            </a:r>
            <a:r>
              <a:rPr lang="el-GR" i="1" dirty="0" smtClean="0">
                <a:solidFill>
                  <a:srgbClr val="FFFF00"/>
                </a:solidFill>
              </a:rPr>
              <a:t>παθολόγος που παρακολουθούσε την Ελίνα, στο πλαίσιο του ελέγχου της σωματικής της υγείας, της συνέστησε να κάνει αξονική τομογραφία εγκεφάλου. Τρεις ημέρες μετά η Ελίνα πήρε κλαίγοντας το γιατρό τηλέφωνο. Η βοηθός ακτινολόγου που της έδωσε την αξονική τομογραφία της ανακοίνωσε ότι έχει ατροφία εγκεφάλου και ότι αυτό είναι σύμπτωμα της νόσου του </a:t>
            </a:r>
            <a:r>
              <a:rPr lang="en-US" i="1" dirty="0" smtClean="0">
                <a:solidFill>
                  <a:srgbClr val="FFFF00"/>
                </a:solidFill>
              </a:rPr>
              <a:t>Alzheimer </a:t>
            </a:r>
            <a:r>
              <a:rPr lang="el-GR" i="1" dirty="0" smtClean="0">
                <a:solidFill>
                  <a:srgbClr val="FFFF00"/>
                </a:solidFill>
              </a:rPr>
              <a:t>. Η γιαγιά της Ελίνας είχε πεθάνει από την ίδια νόσο τον προηγούμενο χρόνο μετά από μια δύσκολη πενταετία, όπου τη φροντίδα της είχε αναλάβει αποκλειστικά η Ελίνα και η μητέρα της. 0 γιατρός καθησύχασε την Ελίνα λέγοντας της ότι αυτό το εύρημα είναι αναμενόμενο για κάποια που πάσχει από ψυχογενή ανορεξία και ότι όταν ο υποσιτισμός της αντιμετωπιστεί, η ατροφία θα εξαφανιστεί και ο εγκέφαλος της θα απεικονίζεται και πάλι φυσιολογικός</a:t>
            </a:r>
            <a:endParaRPr lang="el-GR" dirty="0">
              <a:solidFill>
                <a:srgbClr val="FFFF0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ΟΥΡΑΝΙΑΣ</a:t>
            </a:r>
            <a:r>
              <a:rPr lang="en-US" dirty="0" smtClean="0">
                <a:solidFill>
                  <a:srgbClr val="FFC000"/>
                </a:solidFill>
              </a:rPr>
              <a:t>-1</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70000" lnSpcReduction="20000"/>
          </a:bodyPr>
          <a:lstStyle/>
          <a:p>
            <a:pPr algn="just"/>
            <a:r>
              <a:rPr lang="el-GR" i="1" dirty="0" smtClean="0">
                <a:solidFill>
                  <a:srgbClr val="FFFF00"/>
                </a:solidFill>
              </a:rPr>
              <a:t>Η Ουρανία, σε ηλικία 20 ετών, απευθύνθηκε για θεραπεία γιατί έπασχε από ψυχογενή ανορεξία περιοριστικού τύπου. Η Ουρανία είχε γεννηθεί και μεγαλώσει σε μια μικρή επαρχιακή πόλη και είχε έρθει στην Αθήνα πριν από ένα έτος για να σπουδάσει με υποτροφία σε μια από τις καλύτερες και αυστηρότερες σχολές χορού.</a:t>
            </a:r>
            <a:endParaRPr lang="el-GR" dirty="0" smtClean="0">
              <a:solidFill>
                <a:srgbClr val="FFFF00"/>
              </a:solidFill>
            </a:endParaRPr>
          </a:p>
          <a:p>
            <a:pPr algn="just"/>
            <a:r>
              <a:rPr lang="el-GR" i="1" dirty="0" smtClean="0">
                <a:solidFill>
                  <a:srgbClr val="FFFF00"/>
                </a:solidFill>
              </a:rPr>
              <a:t>Ο λόγος που απευθύνθηκε για θεραπεία ήταν ότι εξαιτίας του υποσιτισμού οι επιδόσεις της στη σχολή είχαν επιδεινωθεί δραματικά το τελευταίο τρίμηνο, με αποτέλεσμα οι καθηγήτριες της, που ήταν ιδιαίτερα ευαισθητοποιημένες στο θέμα των διαταραχών πρόσληψης τροφής, να την προειδοποιήσουν ότι αν δεν ζητήσει άμεσα βοήθεια θα διακοπεί η φοίτηση της. «Ο χορός είναι όλη μου η ζωή» θα πει η Ουρανία στην πρώτη της συνάντηση με το θεραπευτή, για να συμπληρώσει «δεν θέλω να σταματήσω να χορεύω, αλλά φοβάμαι να φάω».</a:t>
            </a:r>
            <a:endParaRPr lang="el-GR" dirty="0" smtClean="0">
              <a:solidFill>
                <a:srgbClr val="FFFF00"/>
              </a:solidFill>
            </a:endParaRPr>
          </a:p>
          <a:p>
            <a:pPr algn="just">
              <a:buNone/>
            </a:pPr>
            <a:endParaRPr lang="el-GR" dirty="0">
              <a:solidFill>
                <a:srgbClr val="FFFF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ΟΥΡΑΝΙΑΣ</a:t>
            </a:r>
            <a:r>
              <a:rPr lang="en-US" dirty="0" smtClean="0">
                <a:solidFill>
                  <a:srgbClr val="FFC000"/>
                </a:solidFill>
              </a:rPr>
              <a:t>-2</a:t>
            </a:r>
            <a:r>
              <a:rPr lang="el-GR" dirty="0" smtClean="0">
                <a:solidFill>
                  <a:srgbClr val="FFC000"/>
                </a:solidFill>
              </a:rPr>
              <a:t> </a:t>
            </a:r>
            <a:endParaRPr lang="el-GR" dirty="0"/>
          </a:p>
        </p:txBody>
      </p:sp>
      <p:sp>
        <p:nvSpPr>
          <p:cNvPr id="3" name="2 - Θέση περιεχομένου"/>
          <p:cNvSpPr>
            <a:spLocks noGrp="1"/>
          </p:cNvSpPr>
          <p:nvPr>
            <p:ph idx="1"/>
          </p:nvPr>
        </p:nvSpPr>
        <p:spPr>
          <a:xfrm>
            <a:off x="611560" y="1268760"/>
            <a:ext cx="8229600" cy="4525963"/>
          </a:xfrm>
        </p:spPr>
        <p:txBody>
          <a:bodyPr>
            <a:noAutofit/>
          </a:bodyPr>
          <a:lstStyle/>
          <a:p>
            <a:pPr algn="just">
              <a:buNone/>
            </a:pPr>
            <a:r>
              <a:rPr lang="el-GR" sz="2400" i="1" dirty="0" smtClean="0">
                <a:solidFill>
                  <a:srgbClr val="FFFF00"/>
                </a:solidFill>
              </a:rPr>
              <a:t>    0 κεντρικός πυρήνας της ψυχογενούς ανορεξίας για την Ουρανία ήταν η ενοχή. Έχοντας αφήσει πίσω τη φιλάσθενη και αδύναμη μητέρα της, που πάντα φρόντιζε, της ήταν ιδιαίτερα δύσκολο να πραγματοποιήσει το όνειρο της στην Αθήνα. Η ζωή της για 19 χρόνια ήταν απόλυτα συντονισμένη με αυτή της μητέρας της. Κατά τη διάρκεια της θεραπείας έγινε εμφανές ότι δεν ήταν μόνο η μητέρα που χρειαζόταν την Ουρανία, αλλά και η Ουρανία που χρειαζόταν τη μητέρα, καθώς η σχέση μαζί της </a:t>
            </a:r>
            <a:r>
              <a:rPr lang="el-GR" sz="2400" i="1" dirty="0" err="1" smtClean="0">
                <a:solidFill>
                  <a:srgbClr val="FFFF00"/>
                </a:solidFill>
              </a:rPr>
              <a:t>αυτοπροσδιόριζε</a:t>
            </a:r>
            <a:r>
              <a:rPr lang="el-GR" sz="2400" i="1" dirty="0" smtClean="0">
                <a:solidFill>
                  <a:srgbClr val="FFFF00"/>
                </a:solidFill>
              </a:rPr>
              <a:t> και την ίδια. «Υπήρχα μέσα από αυτήν γι' αυτήν» θα πει σε μια συνεδρία η Ουρανία. Η ενοχή της Ουρανίας για το ότι εγκατέλειψε την οικογένεια της και ο τρόμος της ότι αν πάθουν κάτι θα φταίει εκείνη, αρχικά καθησυχάστηκε μέσα από μια τελειοθηρική ενασχόληση με τις σπουδές της. </a:t>
            </a:r>
            <a:endParaRPr lang="el-GR" sz="2400" dirty="0">
              <a:solidFill>
                <a:srgbClr val="FFFF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ΟΥΡΑΝΙΑΣ</a:t>
            </a:r>
            <a:r>
              <a:rPr lang="en-US" dirty="0" smtClean="0">
                <a:solidFill>
                  <a:srgbClr val="FFC000"/>
                </a:solidFill>
              </a:rPr>
              <a:t>-3</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85000" lnSpcReduction="10000"/>
          </a:bodyPr>
          <a:lstStyle/>
          <a:p>
            <a:pPr algn="just">
              <a:buNone/>
            </a:pPr>
            <a:r>
              <a:rPr lang="el-GR" i="1" dirty="0" smtClean="0">
                <a:solidFill>
                  <a:srgbClr val="FFFF00"/>
                </a:solidFill>
              </a:rPr>
              <a:t>   Ο χορός όμως δεν ήταν αρκετός για να καθησυχάσει τις ενοχές της, γιατί ήταν ευχάριστος, ακόμα και όταν η Ουρανία κουραζόταν από την υπέρμετρη άσκηση στην οποία επέβαλε τον εαυτό της. Σε εκείνη τη φάση η Ουρανία «ανακάλυψε» την ψυχογενή ανορεξία. Η στέρηση του φαγητού και η βασανιστική πείνα που τη συνόδευαν την εξιλέωναν για το γεγονός ότι ήταν μακριά από την οικογένεια της. «Κανείς δεν θα μπορούσε πια να μου πει ότι περνάω καλά ή ότι κάνω ανέμελη φοιτητική ζωή. Υπέφερα και αυτό με ανακούφιζε».</a:t>
            </a:r>
            <a:endParaRPr lang="el-GR" dirty="0" smtClean="0">
              <a:solidFill>
                <a:srgbClr val="FFFF00"/>
              </a:solidFill>
            </a:endParaRPr>
          </a:p>
          <a:p>
            <a:pPr>
              <a:buNone/>
            </a:pPr>
            <a:endParaRPr lang="el-G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lstStyle/>
          <a:p>
            <a:r>
              <a:rPr lang="el-GR" dirty="0" smtClean="0">
                <a:solidFill>
                  <a:srgbClr val="FFC000"/>
                </a:solidFill>
              </a:rPr>
              <a:t>ΤΟ ΙΣΤΟΡΙΚΟ ΤΗΣ ΟΥΡΑΝΙΑΣ</a:t>
            </a:r>
            <a:r>
              <a:rPr lang="en-US" dirty="0" smtClean="0">
                <a:solidFill>
                  <a:srgbClr val="FFC000"/>
                </a:solidFill>
              </a:rPr>
              <a:t>-4</a:t>
            </a:r>
            <a:r>
              <a:rPr lang="el-GR" dirty="0" smtClean="0">
                <a:solidFill>
                  <a:srgbClr val="FFC000"/>
                </a:solidFill>
              </a:rPr>
              <a:t> </a:t>
            </a:r>
            <a:endParaRPr lang="el-GR" dirty="0"/>
          </a:p>
        </p:txBody>
      </p:sp>
      <p:sp>
        <p:nvSpPr>
          <p:cNvPr id="3" name="2 - Θέση περιεχομένου"/>
          <p:cNvSpPr>
            <a:spLocks noGrp="1"/>
          </p:cNvSpPr>
          <p:nvPr>
            <p:ph idx="1"/>
          </p:nvPr>
        </p:nvSpPr>
        <p:spPr>
          <a:xfrm>
            <a:off x="611560" y="908720"/>
            <a:ext cx="8229600" cy="4525963"/>
          </a:xfrm>
        </p:spPr>
        <p:txBody>
          <a:bodyPr>
            <a:noAutofit/>
          </a:bodyPr>
          <a:lstStyle/>
          <a:p>
            <a:pPr>
              <a:buNone/>
            </a:pPr>
            <a:r>
              <a:rPr lang="el-GR" sz="1600" i="1" dirty="0" smtClean="0">
                <a:solidFill>
                  <a:srgbClr val="FFFF00"/>
                </a:solidFill>
              </a:rPr>
              <a:t>          Μετά από μερικούς μήνες, η Ουρανία σκέφτηκε κάτι άλλο: «Μέχρι εκείνη τη στιγμή έτρωγα όσο πιο λίγο μπορούσα, δεν κατόρθωνα όμως να μην τρώω καθόλου ή να μειώσω και άλλο το φαγητό. Μια ημέρα σκέφτηκα ότι δεν έχω δικαίωμα να τρώω φρέσκο φαγητό. Η σκέψη αυτή μου κόλλησε στο μυαλό. Άρχισα να αφήνω τα φαγητά να αλλοιωθούν και μετά τα έτρωγα. Όσο πιο άσχημη ήταν η γεύση τους, όσο πιο δυσάρεστα με έκαναν να νιώθω, τόσο πιο άνετα αισθανόμουν με τον εαυτό μου». Κανείς δεν είχε καταλάβει τι συνέβαινε ούτε καν η συγκάτοικος της.</a:t>
            </a:r>
            <a:endParaRPr lang="el-GR" sz="1600" dirty="0" smtClean="0">
              <a:solidFill>
                <a:srgbClr val="FFFF00"/>
              </a:solidFill>
            </a:endParaRPr>
          </a:p>
          <a:p>
            <a:pPr>
              <a:buNone/>
            </a:pPr>
            <a:r>
              <a:rPr lang="el-GR" sz="1600" i="1" dirty="0" smtClean="0">
                <a:solidFill>
                  <a:srgbClr val="FFFF00"/>
                </a:solidFill>
              </a:rPr>
              <a:t>       Τρεις μήνες πριν από την έναρξη της θεραπείας η Ουρανία αποφάσισε να στερήσει από τον εαυτό της και την «απόλαυση» της ξεκούρασης. «Προσπαθούσα να μην κοιμηθώ, έπινα ατελείωτες ποσότητες καφέ και έβαζα δύο με τρία ξυπνητήρια για να είμαι σίγουρη ότι θα ξυπνήσω νωρίς». Το αποτέλεσμα της στέρησης του ύπνου σε συνδυασμό με τον υποσιτισμό ήταν να γίνει η Ουρανία εριστική, να έχει μεγάλη δυσκολία στη συγκέντρωση και οι επιδόσεις της στο χορό να είναι σαφώς ελαττωμένες. «Περίεργο δεν είναι; εγώ ένιωθα ότι χόρευα καταπληκτικά, ότι είχα επιτέλους νικήσει τη βαρύτητα και οι βαθμοί μου από το είκοσι είχαν πέσει στο δεκατέσσερα». Όταν η Ουρανία λιποθύμησε από την εξάντληση την ώρα της πρόβας, οι καθηγήτριες της αποφάσισαν να της μιλήσουν.</a:t>
            </a:r>
            <a:endParaRPr lang="el-GR" sz="1600" dirty="0" smtClean="0">
              <a:solidFill>
                <a:srgbClr val="FFFF00"/>
              </a:solidFill>
            </a:endParaRPr>
          </a:p>
          <a:p>
            <a:pPr>
              <a:buNone/>
            </a:pPr>
            <a:r>
              <a:rPr lang="el-GR" sz="1600" i="1" dirty="0" smtClean="0">
                <a:solidFill>
                  <a:srgbClr val="FFFF00"/>
                </a:solidFill>
              </a:rPr>
              <a:t>       Η θεραπεία της Ουρανίας ολοκληρώθηκε μετά από τρία έτη. Ο επίλογος όμως της συνεργασίας με τους θεραπευτές ήρθε λίγους μήνες αργότερα, όταν τους προσκάλεσε να τη δουν να χορεύει στην πρώτη της επαγγελματική παράσταση. Η Ουρανία σίγουρα χρειάστηκε πολύ χρόνο για να δυναμώσει το πνεύμα και το σώμα της και να διώξει την ανορεξία από τη ζωή της, τελικά όμως είχε καταφέρει να νικήσει πραγματικά τη βαρύτητα...</a:t>
            </a:r>
            <a:endParaRPr lang="el-GR" sz="1600" dirty="0" smtClean="0">
              <a:solidFill>
                <a:srgbClr val="FFFF00"/>
              </a:solidFill>
            </a:endParaRPr>
          </a:p>
          <a:p>
            <a:pPr>
              <a:buNone/>
            </a:pPr>
            <a:endParaRPr lang="el-GR" sz="1600" dirty="0">
              <a:solidFill>
                <a:srgbClr val="FFFF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εγχειρίδιο θεραπείας για την ψυχογενή ανορεξία 001.jpg"/>
          <p:cNvPicPr>
            <a:picLocks noChangeAspect="1"/>
          </p:cNvPicPr>
          <p:nvPr/>
        </p:nvPicPr>
        <p:blipFill>
          <a:blip r:embed="rId2" cstate="print"/>
          <a:stretch>
            <a:fillRect/>
          </a:stretch>
        </p:blipFill>
        <p:spPr>
          <a:xfrm>
            <a:off x="2037310" y="0"/>
            <a:ext cx="5069379"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ChangeArrowheads="1"/>
          </p:cNvSpPr>
          <p:nvPr>
            <p:ph type="title"/>
          </p:nvPr>
        </p:nvSpPr>
        <p:spPr>
          <a:xfrm>
            <a:off x="609600" y="5410200"/>
            <a:ext cx="7772400" cy="1143000"/>
          </a:xfrm>
          <a:noFill/>
          <a:ln/>
        </p:spPr>
        <p:txBody>
          <a:bodyPr/>
          <a:lstStyle/>
          <a:p>
            <a:pPr algn="l"/>
            <a:r>
              <a:rPr lang="en-US" sz="1400">
                <a:solidFill>
                  <a:srgbClr val="FFCC00"/>
                </a:solidFill>
              </a:rPr>
              <a:t>Fairnburn CG, Cognitive Behavior therapy and eating disorders,Chapter 2 , p.9 New York, 2008The relative prevalence of three main ED I Adult population.</a:t>
            </a:r>
            <a:endParaRPr lang="el-GR" sz="1400">
              <a:solidFill>
                <a:srgbClr val="FFCC00"/>
              </a:solidFill>
            </a:endParaRPr>
          </a:p>
        </p:txBody>
      </p:sp>
      <p:pic>
        <p:nvPicPr>
          <p:cNvPr id="86022" name="Picture 6" descr="C:\DOCUME~1\user\LOCALS~1\Temp\\msotw9_temp0.jpg"/>
          <p:cNvPicPr>
            <a:picLocks noChangeAspect="1" noChangeArrowheads="1"/>
          </p:cNvPicPr>
          <p:nvPr/>
        </p:nvPicPr>
        <p:blipFill>
          <a:blip r:embed="rId2" cstate="print"/>
          <a:srcRect/>
          <a:stretch>
            <a:fillRect/>
          </a:stretch>
        </p:blipFill>
        <p:spPr bwMode="auto">
          <a:xfrm>
            <a:off x="467544" y="188640"/>
            <a:ext cx="8418513" cy="4800600"/>
          </a:xfrm>
          <a:prstGeom prst="rect">
            <a:avLst/>
          </a:prstGeom>
          <a:noFill/>
          <a:ln w="9525">
            <a:noFill/>
            <a:miter lim="800000"/>
            <a:headEnd/>
            <a:tailEnd/>
          </a:ln>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ΕΥΡΙΔΙΚΗΣ</a:t>
            </a:r>
            <a:r>
              <a:rPr lang="en-US" dirty="0" smtClean="0">
                <a:solidFill>
                  <a:srgbClr val="FFC000"/>
                </a:solidFill>
              </a:rPr>
              <a:t>-1</a:t>
            </a:r>
            <a:r>
              <a:rPr lang="el-GR" dirty="0" smtClean="0">
                <a:solidFill>
                  <a:srgbClr val="FFC000"/>
                </a:solidFill>
              </a:rPr>
              <a:t> </a:t>
            </a:r>
            <a:endParaRPr lang="el-GR" dirty="0">
              <a:solidFill>
                <a:srgbClr val="FFC000"/>
              </a:solidFill>
            </a:endParaRPr>
          </a:p>
        </p:txBody>
      </p:sp>
      <p:sp>
        <p:nvSpPr>
          <p:cNvPr id="3" name="2 - Θέση περιεχομένου"/>
          <p:cNvSpPr>
            <a:spLocks noGrp="1"/>
          </p:cNvSpPr>
          <p:nvPr>
            <p:ph idx="1"/>
          </p:nvPr>
        </p:nvSpPr>
        <p:spPr>
          <a:xfrm>
            <a:off x="539552" y="1340768"/>
            <a:ext cx="8229600" cy="4525963"/>
          </a:xfrm>
        </p:spPr>
        <p:txBody>
          <a:bodyPr>
            <a:normAutofit fontScale="62500" lnSpcReduction="20000"/>
          </a:bodyPr>
          <a:lstStyle/>
          <a:p>
            <a:pPr algn="just">
              <a:buNone/>
            </a:pPr>
            <a:r>
              <a:rPr lang="el-GR" i="1" dirty="0" smtClean="0">
                <a:solidFill>
                  <a:srgbClr val="92D050"/>
                </a:solidFill>
              </a:rPr>
              <a:t>      Η Ευρυδίκη άρχισε να χάνει βάρος σε ηλικία 15 ετών. Στην αρχή, όλοι την επαινούσαν για την προσπάθεια της, μια που ήταν ελαφρά υπέρβαρη. Μετά από μερικούς μήνες και ενώ δεν έτρωγε παρά μόνο ελάχιστα φρούτα το βράδυ, αυτοί που την επαινούσαν άρχισαν να ανησυχούν. Δύο χρόνια μετά η Ευρυδίκη, αδυνατώντας πια να διατηρήσει το διαιτητικό περιορισμό, ξεκίνησε να κάνει </a:t>
            </a:r>
            <a:r>
              <a:rPr lang="el-GR" i="1" dirty="0" err="1" smtClean="0">
                <a:solidFill>
                  <a:srgbClr val="92D050"/>
                </a:solidFill>
              </a:rPr>
              <a:t>βουλιμικά</a:t>
            </a:r>
            <a:r>
              <a:rPr lang="el-GR" i="1" dirty="0" smtClean="0">
                <a:solidFill>
                  <a:srgbClr val="92D050"/>
                </a:solidFill>
              </a:rPr>
              <a:t> επεισόδια, τα οποία ακολουθούσαν </a:t>
            </a:r>
            <a:r>
              <a:rPr lang="el-GR" i="1" dirty="0" err="1" smtClean="0">
                <a:solidFill>
                  <a:srgbClr val="92D050"/>
                </a:solidFill>
              </a:rPr>
              <a:t>προκλητοί</a:t>
            </a:r>
            <a:r>
              <a:rPr lang="el-GR" i="1" dirty="0" smtClean="0">
                <a:solidFill>
                  <a:srgbClr val="92D050"/>
                </a:solidFill>
              </a:rPr>
              <a:t> έμετοι. Στα 18 της η Ευρυδίκη ανακάλυψε ότι το αλκοόλ τη βοηθούσε να συγκρατηθεί και να μην κάνει βουλιμία.</a:t>
            </a:r>
            <a:endParaRPr lang="el-GR" dirty="0" smtClean="0">
              <a:solidFill>
                <a:srgbClr val="92D050"/>
              </a:solidFill>
            </a:endParaRPr>
          </a:p>
          <a:p>
            <a:pPr algn="just">
              <a:buNone/>
            </a:pPr>
            <a:r>
              <a:rPr lang="el-GR" i="1" dirty="0" smtClean="0">
                <a:solidFill>
                  <a:srgbClr val="92D050"/>
                </a:solidFill>
              </a:rPr>
              <a:t>      Στα 30 της η Ευρυδίκη, κατά την εισαγωγή της σε ειδικό </a:t>
            </a:r>
            <a:r>
              <a:rPr lang="el-GR" i="1" dirty="0" err="1" smtClean="0">
                <a:solidFill>
                  <a:srgbClr val="92D050"/>
                </a:solidFill>
              </a:rPr>
              <a:t>ενδονοσοκομειακό</a:t>
            </a:r>
            <a:r>
              <a:rPr lang="el-GR" i="1" dirty="0" smtClean="0">
                <a:solidFill>
                  <a:srgbClr val="92D050"/>
                </a:solidFill>
              </a:rPr>
              <a:t> πρόγραμμα για την ψυχογενή ανορεξία, πάσχει από ηπατική ανεπάρκεια, πυλαία υπέρταση και σακχαρώδη διαβήτη. Τα δόντια της έχουν διαβρωθεί από τους εμετούς και στην κάτω γνάθο φέρει οδοντοστοιχία. Το ύψος της έχει μειωθεί κατά 3 </a:t>
            </a:r>
            <a:r>
              <a:rPr lang="en-US" i="1" dirty="0" smtClean="0">
                <a:solidFill>
                  <a:srgbClr val="92D050"/>
                </a:solidFill>
              </a:rPr>
              <a:t>cm.</a:t>
            </a:r>
            <a:r>
              <a:rPr lang="el-GR" i="1" dirty="0" smtClean="0">
                <a:solidFill>
                  <a:srgbClr val="92D050"/>
                </a:solidFill>
              </a:rPr>
              <a:t> λόγω της οστεοπόρωσης. Η ίδια λέει: «Όταν δύο πλευρά μου έσπασαν λόγω της οστεοπόρωσης την ώρα που άλλαζα ταχύτητες στο αυτοκίνητο, συνειδητοποίησα ότι είχε έρθει η ώρα να κάνω κάτι για την υγεία μου».</a:t>
            </a:r>
            <a:endParaRPr lang="el-GR" dirty="0" smtClean="0">
              <a:solidFill>
                <a:srgbClr val="92D050"/>
              </a:solidFill>
            </a:endParaRPr>
          </a:p>
          <a:p>
            <a:pPr algn="just">
              <a:buNone/>
            </a:pPr>
            <a:endParaRPr lang="el-GR" dirty="0">
              <a:solidFill>
                <a:srgbClr val="92D05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ΕΥΡΙΔΙΚΗΣ</a:t>
            </a:r>
            <a:r>
              <a:rPr lang="en-US" dirty="0" smtClean="0">
                <a:solidFill>
                  <a:srgbClr val="FFC000"/>
                </a:solidFill>
              </a:rPr>
              <a:t>-2</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buNone/>
            </a:pPr>
            <a:r>
              <a:rPr lang="en-US" i="1" dirty="0" smtClean="0"/>
              <a:t>     </a:t>
            </a:r>
            <a:r>
              <a:rPr lang="el-GR" i="1" dirty="0" smtClean="0">
                <a:solidFill>
                  <a:srgbClr val="92D050"/>
                </a:solidFill>
              </a:rPr>
              <a:t>Στα 33 της η Ευρυδίκη έχει συμπληρώσει τρία έτη χωρίς να κάνει εμετούς και να καταναλώνει αλκοόλ. Η κατάσταση του ήπατος έχει βελτιωθεί και ο διαβήτης είναι ρυθμισμένος με ινσουλίνη. Οι διαβρώσεις στα δόντια έχουν μερικώς αποκατασταθεί. Η Ευρυδίκη τον περισσότερο καιρό τρώει κανονικά γεύματα τρεις φορές την ημέρα. Εξακολουθεί όμως να φοβάται ότι τρώγοντας κανονικά θα παχύνει. Το βάρος της παραμένει 2-3 κα χαμηλότερο του ελάχιστου φυσιολογικού Λαμβάνει θεραπεία για την οστεοπόρωση και δεν έχει εμφανίσει άλλα αυτόματα κατάγματα. Η ίδια δυσκολεύεται ακόμα να πιστέψει ότι δεν θα πεθάνει σύντομα.</a:t>
            </a:r>
            <a:endParaRPr lang="el-GR" dirty="0" smtClean="0">
              <a:solidFill>
                <a:srgbClr val="92D050"/>
              </a:solidFill>
            </a:endParaRPr>
          </a:p>
          <a:p>
            <a:pPr>
              <a:buNone/>
            </a:pPr>
            <a:endParaRPr lang="el-GR"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smtClean="0">
                <a:solidFill>
                  <a:srgbClr val="FF0000"/>
                </a:solidFill>
              </a:rPr>
              <a:t>ΚΛΙΝΙΚΕΣ ΠΛΗΡΟΦΟΡΙΕΣ  ΓΙΑ ΤΗΝ ΔΙΑΓΝΩΣΗ ΤΗΣ  ΨΥΧΟΓΕΝΟΥΣ ΑΝΟΡΕΞΙΑΣ ΚΑΙ ΤΗΣ ΨΥΧΟΓΕΝΟΥΣ ΒΟΥΛΙΜΙΑΣ</a:t>
            </a:r>
            <a:br>
              <a:rPr lang="el-GR" sz="2800" b="1" dirty="0" smtClean="0">
                <a:solidFill>
                  <a:srgbClr val="FF0000"/>
                </a:solidFill>
              </a:rPr>
            </a:br>
            <a:r>
              <a:rPr lang="el-GR" sz="2800" dirty="0" smtClean="0">
                <a:solidFill>
                  <a:srgbClr val="FF0000"/>
                </a:solidFill>
              </a:rPr>
              <a:t>Διαγνωστική και Κλινική Αξιολόγηση  -1</a:t>
            </a:r>
            <a:endParaRPr lang="el-GR" sz="2800" dirty="0"/>
          </a:p>
        </p:txBody>
      </p:sp>
      <p:sp>
        <p:nvSpPr>
          <p:cNvPr id="3" name="2 - Θέση περιεχομένου"/>
          <p:cNvSpPr>
            <a:spLocks noGrp="1"/>
          </p:cNvSpPr>
          <p:nvPr>
            <p:ph idx="1"/>
          </p:nvPr>
        </p:nvSpPr>
        <p:spPr>
          <a:xfrm>
            <a:off x="457200" y="1600200"/>
            <a:ext cx="8229600" cy="4853136"/>
          </a:xfrm>
        </p:spPr>
        <p:txBody>
          <a:bodyPr>
            <a:normAutofit fontScale="85000" lnSpcReduction="20000"/>
          </a:bodyPr>
          <a:lstStyle/>
          <a:p>
            <a:pPr algn="just">
              <a:buNone/>
            </a:pPr>
            <a:r>
              <a:rPr lang="en-US" dirty="0" smtClean="0"/>
              <a:t>    </a:t>
            </a:r>
            <a:r>
              <a:rPr lang="el-GR" sz="2600" dirty="0" smtClean="0">
                <a:solidFill>
                  <a:srgbClr val="FFFF00"/>
                </a:solidFill>
              </a:rPr>
              <a:t>Η εξέταση θα πρέπει να ολοκληρωθεί με την  Ψυχιατρική Αξιολόγηση της Οικογένειας. Όπου θα  πρέπει να ανιχνευθεί: </a:t>
            </a:r>
          </a:p>
          <a:p>
            <a:pPr algn="just">
              <a:buFont typeface="Wingdings" pitchFamily="2" charset="2"/>
              <a:buChar char="q"/>
            </a:pPr>
            <a:r>
              <a:rPr lang="el-GR" sz="2600" dirty="0" smtClean="0">
                <a:solidFill>
                  <a:srgbClr val="FFFF00"/>
                </a:solidFill>
              </a:rPr>
              <a:t>η παρουσία ιστορικού ψυχιατρικών διαταραχών, </a:t>
            </a:r>
          </a:p>
          <a:p>
            <a:pPr algn="just">
              <a:buFont typeface="Wingdings" pitchFamily="2" charset="2"/>
              <a:buChar char="q"/>
            </a:pPr>
            <a:r>
              <a:rPr lang="el-GR" sz="2600" dirty="0" smtClean="0">
                <a:solidFill>
                  <a:srgbClr val="FFFF00"/>
                </a:solidFill>
              </a:rPr>
              <a:t>αλκοολισμού, </a:t>
            </a:r>
          </a:p>
          <a:p>
            <a:pPr algn="just">
              <a:buFont typeface="Wingdings" pitchFamily="2" charset="2"/>
              <a:buChar char="q"/>
            </a:pPr>
            <a:r>
              <a:rPr lang="el-GR" sz="2600" dirty="0" smtClean="0">
                <a:solidFill>
                  <a:srgbClr val="FFFF00"/>
                </a:solidFill>
              </a:rPr>
              <a:t>εξάρτησης από </a:t>
            </a:r>
            <a:r>
              <a:rPr lang="el-GR" sz="2600" dirty="0" err="1" smtClean="0">
                <a:solidFill>
                  <a:srgbClr val="FFFF00"/>
                </a:solidFill>
              </a:rPr>
              <a:t>ψυχοτρόπες</a:t>
            </a:r>
            <a:r>
              <a:rPr lang="el-GR" sz="2600" dirty="0" smtClean="0">
                <a:solidFill>
                  <a:srgbClr val="FFFF00"/>
                </a:solidFill>
              </a:rPr>
              <a:t> ουσίες </a:t>
            </a:r>
          </a:p>
          <a:p>
            <a:pPr algn="just">
              <a:buFont typeface="Wingdings" pitchFamily="2" charset="2"/>
              <a:buChar char="q"/>
            </a:pPr>
            <a:r>
              <a:rPr lang="el-GR" sz="2600" dirty="0" smtClean="0">
                <a:solidFill>
                  <a:srgbClr val="FFFF00"/>
                </a:solidFill>
              </a:rPr>
              <a:t>ιστορικού  παχυσαρκίας στους συγγενείς πρώτου βαθμού αλλά και σε μέλη της διευρυμένης οικογένειας. </a:t>
            </a:r>
          </a:p>
          <a:p>
            <a:pPr algn="just">
              <a:buNone/>
            </a:pPr>
            <a:r>
              <a:rPr lang="el-GR" sz="2600" dirty="0" smtClean="0">
                <a:solidFill>
                  <a:srgbClr val="FFFF00"/>
                </a:solidFill>
              </a:rPr>
              <a:t>  </a:t>
            </a:r>
          </a:p>
          <a:p>
            <a:pPr algn="just">
              <a:buNone/>
            </a:pPr>
            <a:r>
              <a:rPr lang="el-GR" sz="2600" dirty="0" smtClean="0">
                <a:solidFill>
                  <a:srgbClr val="FFFF00"/>
                </a:solidFill>
              </a:rPr>
              <a:t> Επίσης έμφαση θα πρέπει να δοθεί στην ανίχνευση:</a:t>
            </a:r>
          </a:p>
          <a:p>
            <a:pPr algn="just"/>
            <a:r>
              <a:rPr lang="el-GR" sz="2600" dirty="0" smtClean="0">
                <a:solidFill>
                  <a:srgbClr val="FFFF00"/>
                </a:solidFill>
              </a:rPr>
              <a:t>ιστορικού σεξουαλικής ή φυσικής βίας (κακοποίησης)</a:t>
            </a:r>
          </a:p>
          <a:p>
            <a:pPr algn="just"/>
            <a:r>
              <a:rPr lang="el-GR" sz="2600" dirty="0" smtClean="0">
                <a:solidFill>
                  <a:srgbClr val="FFFF00"/>
                </a:solidFill>
              </a:rPr>
              <a:t>  στην καταγραφή του τρόπου επικοινωνίας στην οικογένεια</a:t>
            </a:r>
          </a:p>
          <a:p>
            <a:pPr algn="just"/>
            <a:r>
              <a:rPr lang="el-GR" sz="2600" dirty="0" smtClean="0">
                <a:solidFill>
                  <a:srgbClr val="FFFF00"/>
                </a:solidFill>
              </a:rPr>
              <a:t>στην δομική της συγκρότηση </a:t>
            </a:r>
          </a:p>
          <a:p>
            <a:pPr algn="just"/>
            <a:r>
              <a:rPr lang="el-GR" sz="2600" dirty="0" smtClean="0">
                <a:solidFill>
                  <a:srgbClr val="FFFF00"/>
                </a:solidFill>
              </a:rPr>
              <a:t>και το μοντέλο λειτουργίας της.</a:t>
            </a:r>
            <a:endParaRPr lang="en-US" sz="2600" dirty="0" smtClean="0">
              <a:solidFill>
                <a:srgbClr val="FFFF00"/>
              </a:solidFill>
            </a:endParaRPr>
          </a:p>
          <a:p>
            <a:pPr algn="just">
              <a:buNone/>
            </a:pPr>
            <a:endParaRPr lang="en-US" sz="1100" dirty="0" smtClean="0">
              <a:solidFill>
                <a:srgbClr val="FFC000"/>
              </a:solidFill>
            </a:endParaRPr>
          </a:p>
          <a:p>
            <a:pPr algn="just">
              <a:buNone/>
            </a:pPr>
            <a:r>
              <a:rPr lang="en-US" sz="1100" dirty="0" err="1" smtClean="0">
                <a:solidFill>
                  <a:srgbClr val="FFC000"/>
                </a:solidFill>
              </a:rPr>
              <a:t>Halmi</a:t>
            </a:r>
            <a:r>
              <a:rPr lang="en-US" sz="1100" dirty="0" smtClean="0">
                <a:solidFill>
                  <a:srgbClr val="FFC000"/>
                </a:solidFill>
              </a:rPr>
              <a:t> K</a:t>
            </a:r>
            <a:r>
              <a:rPr lang="el-GR" sz="1100" dirty="0" smtClean="0">
                <a:solidFill>
                  <a:srgbClr val="FFC000"/>
                </a:solidFill>
              </a:rPr>
              <a:t>:</a:t>
            </a:r>
            <a:r>
              <a:rPr lang="en-US" sz="1100" dirty="0" smtClean="0">
                <a:solidFill>
                  <a:srgbClr val="FFC000"/>
                </a:solidFill>
              </a:rPr>
              <a:t>Salient  Components of a comprehensive   service  for eating disorders , World Psychiatry  V.8.N.3, 150-155  October 2009</a:t>
            </a:r>
            <a:endParaRPr lang="el-GR" sz="1100" dirty="0" smtClean="0">
              <a:solidFill>
                <a:srgbClr val="FFFF00"/>
              </a:solidFill>
            </a:endParaRPr>
          </a:p>
          <a:p>
            <a:pPr algn="just">
              <a:buNone/>
            </a:pPr>
            <a:endParaRPr lang="el-GR" sz="2600" dirty="0" smtClean="0">
              <a:solidFill>
                <a:srgbClr val="FFFF00"/>
              </a:solidFill>
            </a:endParaRPr>
          </a:p>
          <a:p>
            <a:pPr>
              <a:buNone/>
            </a:pPr>
            <a:endParaRPr lang="el-G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smtClean="0">
                <a:solidFill>
                  <a:srgbClr val="FF0000"/>
                </a:solidFill>
              </a:rPr>
              <a:t>ΚΛΙΝΙΚΕΣ ΠΛΗΡΟΦΟΡΙΕΣ  ΓΙΑ ΤΗΝ ΔΙΑΓΝΩΣΗ ΤΗΣ ΨΥΧΟΓΕΝΟΥΣ ΑΝΟΡΕΞΙΑΣ ΚΑΙ ΤΗΣ ΨΥΧΟΓΕΝΟΥΣ ΒΟΥΛΙΜΙΑΣ</a:t>
            </a:r>
            <a:br>
              <a:rPr lang="el-GR" sz="2800" b="1" dirty="0" smtClean="0">
                <a:solidFill>
                  <a:srgbClr val="FF0000"/>
                </a:solidFill>
              </a:rPr>
            </a:br>
            <a:r>
              <a:rPr lang="el-GR" sz="2800" dirty="0" smtClean="0">
                <a:solidFill>
                  <a:srgbClr val="FF0000"/>
                </a:solidFill>
              </a:rPr>
              <a:t>Διαγνωστική και Κλινική Αξιολόγηση -2</a:t>
            </a:r>
            <a:endParaRPr lang="el-GR" sz="2800" dirty="0"/>
          </a:p>
        </p:txBody>
      </p:sp>
      <p:sp>
        <p:nvSpPr>
          <p:cNvPr id="3" name="2 - Θέση περιεχομένου"/>
          <p:cNvSpPr>
            <a:spLocks noGrp="1"/>
          </p:cNvSpPr>
          <p:nvPr>
            <p:ph idx="1"/>
          </p:nvPr>
        </p:nvSpPr>
        <p:spPr>
          <a:xfrm>
            <a:off x="457200" y="1600200"/>
            <a:ext cx="8229600" cy="4709120"/>
          </a:xfrm>
        </p:spPr>
        <p:txBody>
          <a:bodyPr>
            <a:normAutofit fontScale="70000" lnSpcReduction="20000"/>
          </a:bodyPr>
          <a:lstStyle/>
          <a:p>
            <a:pPr algn="just">
              <a:buNone/>
            </a:pPr>
            <a:r>
              <a:rPr lang="en-US" dirty="0" smtClean="0">
                <a:solidFill>
                  <a:srgbClr val="FFFF00"/>
                </a:solidFill>
              </a:rPr>
              <a:t>     </a:t>
            </a:r>
            <a:r>
              <a:rPr lang="el-GR" dirty="0" smtClean="0">
                <a:solidFill>
                  <a:srgbClr val="FFFF00"/>
                </a:solidFill>
              </a:rPr>
              <a:t>Είναι εξαιρετικά σημαντικό να καθορισθεί:</a:t>
            </a:r>
          </a:p>
          <a:p>
            <a:pPr algn="just"/>
            <a:r>
              <a:rPr lang="el-GR" dirty="0" smtClean="0">
                <a:solidFill>
                  <a:srgbClr val="FFFF00"/>
                </a:solidFill>
              </a:rPr>
              <a:t> </a:t>
            </a:r>
            <a:r>
              <a:rPr lang="el-GR" dirty="0" smtClean="0">
                <a:solidFill>
                  <a:srgbClr val="66FF66"/>
                </a:solidFill>
              </a:rPr>
              <a:t>το είδος</a:t>
            </a:r>
          </a:p>
          <a:p>
            <a:pPr algn="just"/>
            <a:r>
              <a:rPr lang="el-GR" dirty="0" smtClean="0">
                <a:solidFill>
                  <a:srgbClr val="66FF66"/>
                </a:solidFill>
              </a:rPr>
              <a:t> η μορφή και</a:t>
            </a:r>
          </a:p>
          <a:p>
            <a:pPr algn="just"/>
            <a:r>
              <a:rPr lang="el-GR" dirty="0" smtClean="0">
                <a:solidFill>
                  <a:srgbClr val="66FF66"/>
                </a:solidFill>
              </a:rPr>
              <a:t>η διάρκεια των </a:t>
            </a:r>
            <a:r>
              <a:rPr lang="el-GR" dirty="0" err="1" smtClean="0">
                <a:solidFill>
                  <a:srgbClr val="66FF66"/>
                </a:solidFill>
              </a:rPr>
              <a:t>στρεσσογόνων</a:t>
            </a:r>
            <a:r>
              <a:rPr lang="el-GR" dirty="0" smtClean="0">
                <a:solidFill>
                  <a:srgbClr val="66FF66"/>
                </a:solidFill>
              </a:rPr>
              <a:t> γεγονότων που μπορεί να  έχουν  διαδραματίσει  καθοριστικό ρόλο στην ανάπτυξη της ΔΠΤ, </a:t>
            </a:r>
          </a:p>
          <a:p>
            <a:pPr algn="just"/>
            <a:r>
              <a:rPr lang="el-GR" dirty="0" smtClean="0">
                <a:solidFill>
                  <a:srgbClr val="66FF66"/>
                </a:solidFill>
              </a:rPr>
              <a:t>αλλά και να αποσαφηνισθεί ο τύπος επικοινωνίας των μελών της οικογένειας προς τον ασθενή( </a:t>
            </a:r>
            <a:r>
              <a:rPr lang="el-GR" dirty="0" err="1" smtClean="0">
                <a:solidFill>
                  <a:srgbClr val="66FF66"/>
                </a:solidFill>
              </a:rPr>
              <a:t>π.χ</a:t>
            </a:r>
            <a:r>
              <a:rPr lang="el-GR" dirty="0" smtClean="0">
                <a:solidFill>
                  <a:srgbClr val="66FF66"/>
                </a:solidFill>
              </a:rPr>
              <a:t>  εάν είναι επικριτικοί, αυστηροί και αποκαμωμένοι ή υποστηρικτικοί και αποφασιστικοί).</a:t>
            </a:r>
          </a:p>
          <a:p>
            <a:pPr algn="just">
              <a:buNone/>
            </a:pPr>
            <a:r>
              <a:rPr lang="el-GR" dirty="0" smtClean="0">
                <a:solidFill>
                  <a:srgbClr val="66FF66"/>
                </a:solidFill>
              </a:rPr>
              <a:t>  </a:t>
            </a:r>
          </a:p>
          <a:p>
            <a:pPr algn="just">
              <a:buNone/>
            </a:pPr>
            <a:endParaRPr lang="el-GR" dirty="0" smtClean="0">
              <a:solidFill>
                <a:srgbClr val="FFFF00"/>
              </a:solidFill>
            </a:endParaRPr>
          </a:p>
          <a:p>
            <a:pPr algn="just">
              <a:buNone/>
            </a:pPr>
            <a:endParaRPr lang="el-GR" dirty="0" smtClean="0">
              <a:solidFill>
                <a:srgbClr val="FFFF00"/>
              </a:solidFill>
            </a:endParaRPr>
          </a:p>
          <a:p>
            <a:pPr algn="just">
              <a:buNone/>
            </a:pPr>
            <a:r>
              <a:rPr lang="el-GR" dirty="0" smtClean="0">
                <a:solidFill>
                  <a:srgbClr val="FFFF00"/>
                </a:solidFill>
              </a:rPr>
              <a:t>Τα δεδομένα αυτά είναι χρήσιμα ώστε να σχεδιαστεί με ακρίβεια η εμπλοκή της οικογένειας στην θεραπευτική διαδικασία.</a:t>
            </a:r>
            <a:endParaRPr lang="en-US" dirty="0" smtClean="0">
              <a:solidFill>
                <a:srgbClr val="FFFF00"/>
              </a:solidFill>
            </a:endParaRPr>
          </a:p>
          <a:p>
            <a:pPr algn="just">
              <a:buNone/>
            </a:pPr>
            <a:endParaRPr lang="en-US" sz="900" dirty="0" smtClean="0">
              <a:solidFill>
                <a:srgbClr val="FFFF00"/>
              </a:solidFill>
            </a:endParaRPr>
          </a:p>
          <a:p>
            <a:pPr algn="just">
              <a:buNone/>
            </a:pPr>
            <a:r>
              <a:rPr lang="en-US" sz="1100" dirty="0" err="1" smtClean="0">
                <a:solidFill>
                  <a:srgbClr val="FFC000"/>
                </a:solidFill>
              </a:rPr>
              <a:t>Halmi</a:t>
            </a:r>
            <a:r>
              <a:rPr lang="en-US" sz="1100" dirty="0" smtClean="0">
                <a:solidFill>
                  <a:srgbClr val="FFC000"/>
                </a:solidFill>
              </a:rPr>
              <a:t> K</a:t>
            </a:r>
            <a:r>
              <a:rPr lang="el-GR" sz="1100" dirty="0" smtClean="0">
                <a:solidFill>
                  <a:srgbClr val="FFC000"/>
                </a:solidFill>
              </a:rPr>
              <a:t>:</a:t>
            </a:r>
            <a:r>
              <a:rPr lang="en-US" sz="1100" dirty="0" smtClean="0">
                <a:solidFill>
                  <a:srgbClr val="FFC000"/>
                </a:solidFill>
              </a:rPr>
              <a:t>Salient  Components of a comprehensive   service  for eating disorders , World Psychiatry  V.8.N.3, 150-155  October 2009</a:t>
            </a:r>
            <a:endParaRPr lang="el-GR" sz="1100" dirty="0" smtClean="0">
              <a:solidFill>
                <a:srgbClr val="FFFF00"/>
              </a:solidFill>
            </a:endParaRPr>
          </a:p>
          <a:p>
            <a:pPr algn="just">
              <a:buNone/>
            </a:pPr>
            <a:endParaRPr lang="el-GR" sz="1100" dirty="0" smtClean="0">
              <a:solidFill>
                <a:srgbClr val="FFFF00"/>
              </a:solidFill>
            </a:endParaRPr>
          </a:p>
          <a:p>
            <a:pPr>
              <a:buNone/>
            </a:pPr>
            <a:endParaRPr lang="el-G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60648"/>
            <a:ext cx="8229600" cy="1143000"/>
          </a:xfrm>
        </p:spPr>
        <p:txBody>
          <a:bodyPr>
            <a:noAutofit/>
          </a:bodyPr>
          <a:lstStyle/>
          <a:p>
            <a:r>
              <a:rPr lang="el-GR" sz="2400" b="1" dirty="0" smtClean="0">
                <a:solidFill>
                  <a:srgbClr val="FF0000"/>
                </a:solidFill>
              </a:rPr>
              <a:t>ΚΛΙΝΙΚΕΣ ΠΛΗΡΟΦΟΡΙΕΣ  ΓΙΑ ΤΗΝ ΔΙΑΓΝΩΣΗ ΤΗΣ ΨΥΧΟΓΕΝΟΥΣ ΑΝΟΡΕΞΙΑΣ ΚΑΙ ΤΗΣ ΨΥΧΟΓΕΝΟΥΣ ΒΟΥΛΙΜΙΑΣ</a:t>
            </a:r>
            <a:br>
              <a:rPr lang="el-GR" sz="2400" b="1" dirty="0" smtClean="0">
                <a:solidFill>
                  <a:srgbClr val="FF0000"/>
                </a:solidFill>
              </a:rPr>
            </a:br>
            <a:r>
              <a:rPr lang="el-GR" sz="2400" dirty="0" smtClean="0">
                <a:solidFill>
                  <a:srgbClr val="FF0000"/>
                </a:solidFill>
              </a:rPr>
              <a:t>Διαγνωστική και Κλινική Αξιολόγηση-3</a:t>
            </a:r>
            <a:endParaRPr lang="el-GR" sz="2400" dirty="0"/>
          </a:p>
        </p:txBody>
      </p:sp>
      <p:sp>
        <p:nvSpPr>
          <p:cNvPr id="3" name="2 - Θέση περιεχομένου"/>
          <p:cNvSpPr>
            <a:spLocks noGrp="1"/>
          </p:cNvSpPr>
          <p:nvPr>
            <p:ph idx="1"/>
          </p:nvPr>
        </p:nvSpPr>
        <p:spPr>
          <a:xfrm>
            <a:off x="457200" y="1600200"/>
            <a:ext cx="8229600" cy="4781128"/>
          </a:xfrm>
        </p:spPr>
        <p:txBody>
          <a:bodyPr>
            <a:normAutofit fontScale="55000" lnSpcReduction="20000"/>
          </a:bodyPr>
          <a:lstStyle/>
          <a:p>
            <a:pPr algn="just">
              <a:buNone/>
            </a:pPr>
            <a:r>
              <a:rPr lang="en-US" dirty="0" smtClean="0">
                <a:solidFill>
                  <a:srgbClr val="FFFF00"/>
                </a:solidFill>
              </a:rPr>
              <a:t>    </a:t>
            </a:r>
            <a:r>
              <a:rPr lang="el-GR" dirty="0" smtClean="0">
                <a:solidFill>
                  <a:srgbClr val="FFFF00"/>
                </a:solidFill>
              </a:rPr>
              <a:t>Η  θεραπευτική ομάδα  οφείλει να είναι διεπιστημονική και θα πρέπει να αποτελείται από </a:t>
            </a:r>
            <a:r>
              <a:rPr lang="el-GR" u="sng" dirty="0" smtClean="0">
                <a:solidFill>
                  <a:srgbClr val="FFFF00"/>
                </a:solidFill>
              </a:rPr>
              <a:t>ειδικούς  επαγγελματίες  υγείας</a:t>
            </a:r>
            <a:r>
              <a:rPr lang="el-GR" dirty="0" smtClean="0">
                <a:solidFill>
                  <a:srgbClr val="FFFF00"/>
                </a:solidFill>
              </a:rPr>
              <a:t>, με επικεφαλής έναν </a:t>
            </a:r>
            <a:r>
              <a:rPr lang="el-GR" u="sng" dirty="0" smtClean="0">
                <a:solidFill>
                  <a:srgbClr val="FFFF00"/>
                </a:solidFill>
              </a:rPr>
              <a:t>ψυχίατρο</a:t>
            </a:r>
            <a:r>
              <a:rPr lang="el-GR" dirty="0" smtClean="0">
                <a:solidFill>
                  <a:srgbClr val="FFFF00"/>
                </a:solidFill>
              </a:rPr>
              <a:t> στο ρόλο του συντονιστή. </a:t>
            </a:r>
          </a:p>
          <a:p>
            <a:pPr algn="just">
              <a:buNone/>
            </a:pPr>
            <a:r>
              <a:rPr lang="el-GR" dirty="0" smtClean="0">
                <a:solidFill>
                  <a:srgbClr val="FFFF00"/>
                </a:solidFill>
              </a:rPr>
              <a:t>-Η αρχική κλινική εξέταση και  αξιολόγηση  περιλαμβάνει:</a:t>
            </a:r>
          </a:p>
          <a:p>
            <a:pPr algn="just">
              <a:buFont typeface="Wingdings" pitchFamily="2" charset="2"/>
              <a:buChar char="§"/>
            </a:pPr>
            <a:r>
              <a:rPr lang="el-GR" dirty="0" smtClean="0">
                <a:solidFill>
                  <a:srgbClr val="FFFF00"/>
                </a:solidFill>
              </a:rPr>
              <a:t> πλήρη φυσική εξέταση </a:t>
            </a:r>
          </a:p>
          <a:p>
            <a:pPr algn="just">
              <a:buFont typeface="Wingdings" pitchFamily="2" charset="2"/>
              <a:buChar char="§"/>
            </a:pPr>
            <a:r>
              <a:rPr lang="el-GR" dirty="0" smtClean="0">
                <a:solidFill>
                  <a:srgbClr val="FFFF00"/>
                </a:solidFill>
              </a:rPr>
              <a:t>και εργαστηριακό έλεγχο που  γίνεται συνήθως από τον γενικό-οικογενειακό  γιατρό η τον παθολόγο. </a:t>
            </a:r>
          </a:p>
          <a:p>
            <a:pPr algn="just">
              <a:buNone/>
            </a:pPr>
            <a:r>
              <a:rPr lang="el-GR" dirty="0" smtClean="0">
                <a:solidFill>
                  <a:srgbClr val="FFFF00"/>
                </a:solidFill>
              </a:rPr>
              <a:t>    </a:t>
            </a:r>
          </a:p>
          <a:p>
            <a:pPr algn="just"/>
            <a:r>
              <a:rPr lang="el-GR" dirty="0" smtClean="0">
                <a:solidFill>
                  <a:srgbClr val="66FF66"/>
                </a:solidFill>
              </a:rPr>
              <a:t> Η αξιολόγηση του διατροφικού προφίλ, </a:t>
            </a:r>
          </a:p>
          <a:p>
            <a:pPr algn="just"/>
            <a:r>
              <a:rPr lang="el-GR" dirty="0" smtClean="0">
                <a:solidFill>
                  <a:srgbClr val="66FF66"/>
                </a:solidFill>
              </a:rPr>
              <a:t>η διαιτητική συμβουλευτική και</a:t>
            </a:r>
          </a:p>
          <a:p>
            <a:pPr algn="just"/>
            <a:r>
              <a:rPr lang="el-GR" dirty="0" smtClean="0">
                <a:solidFill>
                  <a:srgbClr val="66FF66"/>
                </a:solidFill>
              </a:rPr>
              <a:t> η διατροφική αποκατάσταση (σχεδιασμός </a:t>
            </a:r>
            <a:r>
              <a:rPr lang="el-GR" dirty="0" err="1" smtClean="0">
                <a:solidFill>
                  <a:srgbClr val="66FF66"/>
                </a:solidFill>
              </a:rPr>
              <a:t>υπερθερμιδικών</a:t>
            </a:r>
            <a:r>
              <a:rPr lang="el-GR" dirty="0" smtClean="0">
                <a:solidFill>
                  <a:srgbClr val="66FF66"/>
                </a:solidFill>
              </a:rPr>
              <a:t> γευμάτων) γίνεται από τον εξειδικευμένο διαιτολόγο. </a:t>
            </a:r>
          </a:p>
          <a:p>
            <a:pPr algn="just">
              <a:buNone/>
            </a:pPr>
            <a:r>
              <a:rPr lang="el-GR" dirty="0" smtClean="0">
                <a:solidFill>
                  <a:srgbClr val="FFFF00"/>
                </a:solidFill>
              </a:rPr>
              <a:t>-</a:t>
            </a:r>
          </a:p>
          <a:p>
            <a:pPr algn="just">
              <a:buNone/>
            </a:pPr>
            <a:r>
              <a:rPr lang="el-GR" dirty="0" smtClean="0">
                <a:solidFill>
                  <a:srgbClr val="FF0000"/>
                </a:solidFill>
              </a:rPr>
              <a:t>Η Ψυχοθεραπευτική παρέμβαση ασκείται από τον ψυχίατρο-ψυχοθεραπευτή ή τον εξειδικευμένο κλινικό ψυχολόγο-ψυχοθεραπευτή και  </a:t>
            </a:r>
          </a:p>
          <a:p>
            <a:pPr algn="just">
              <a:buNone/>
            </a:pPr>
            <a:r>
              <a:rPr lang="el-GR" dirty="0" smtClean="0">
                <a:solidFill>
                  <a:srgbClr val="FF0000"/>
                </a:solidFill>
              </a:rPr>
              <a:t>-Η οικογενειακή παρέμβαση από ειδικό οικογενειακό θεραπευτή η κοινωνικό λειτουργό.(</a:t>
            </a:r>
            <a:r>
              <a:rPr lang="en-US" dirty="0" smtClean="0">
                <a:solidFill>
                  <a:srgbClr val="FF0000"/>
                </a:solidFill>
              </a:rPr>
              <a:t>American Psychiatric Association</a:t>
            </a:r>
            <a:r>
              <a:rPr lang="el-GR" dirty="0" smtClean="0">
                <a:solidFill>
                  <a:srgbClr val="FF0000"/>
                </a:solidFill>
              </a:rPr>
              <a:t>. </a:t>
            </a:r>
            <a:r>
              <a:rPr lang="en-US" dirty="0" smtClean="0">
                <a:solidFill>
                  <a:srgbClr val="FF0000"/>
                </a:solidFill>
              </a:rPr>
              <a:t>Practice guidelines for the treatment of patients with eating disorders</a:t>
            </a:r>
            <a:r>
              <a:rPr lang="el-GR" dirty="0" smtClean="0">
                <a:solidFill>
                  <a:srgbClr val="FF0000"/>
                </a:solidFill>
              </a:rPr>
              <a:t>,2000</a:t>
            </a:r>
            <a:r>
              <a:rPr lang="en-US" dirty="0" smtClean="0">
                <a:solidFill>
                  <a:srgbClr val="FF0000"/>
                </a:solidFill>
              </a:rPr>
              <a:t>) </a:t>
            </a:r>
            <a:endParaRPr lang="el-GR" dirty="0">
              <a:solidFill>
                <a:srgbClr val="FF000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smtClean="0">
                <a:solidFill>
                  <a:srgbClr val="FF0000"/>
                </a:solidFill>
              </a:rPr>
              <a:t>ΚΛΙΝΙΚΕΣ ΠΛΗΡΟΦΟΡΙΕΣ  ΓΙΑ ΤΗΝ ΔΙΑΓΝΩΣΗ ΤΗΣ ΨΥΧΟΓΕΝΟΥΣ ΑΝΟΡΕΞΙΑΣ ΚΑΙ ΤΗΣ ΨΥΧΟΓΕΝΟΥΣ ΒΟΥΛΙΜΙΑΣ</a:t>
            </a:r>
            <a:br>
              <a:rPr lang="el-GR" sz="2800" b="1" dirty="0" smtClean="0">
                <a:solidFill>
                  <a:srgbClr val="FF0000"/>
                </a:solidFill>
              </a:rPr>
            </a:br>
            <a:r>
              <a:rPr lang="el-GR" sz="2800" dirty="0" smtClean="0">
                <a:solidFill>
                  <a:srgbClr val="FF0000"/>
                </a:solidFill>
              </a:rPr>
              <a:t>Διαγνωστική και Κλινική Αξιολόγηση -4</a:t>
            </a:r>
            <a:endParaRPr lang="el-GR" sz="2800" dirty="0"/>
          </a:p>
        </p:txBody>
      </p:sp>
      <p:sp>
        <p:nvSpPr>
          <p:cNvPr id="3" name="2 - Θέση περιεχομένου"/>
          <p:cNvSpPr>
            <a:spLocks noGrp="1"/>
          </p:cNvSpPr>
          <p:nvPr>
            <p:ph idx="1"/>
          </p:nvPr>
        </p:nvSpPr>
        <p:spPr>
          <a:xfrm>
            <a:off x="457200" y="1600200"/>
            <a:ext cx="8229600" cy="4781128"/>
          </a:xfrm>
        </p:spPr>
        <p:txBody>
          <a:bodyPr>
            <a:normAutofit fontScale="77500" lnSpcReduction="20000"/>
          </a:bodyPr>
          <a:lstStyle/>
          <a:p>
            <a:pPr algn="just">
              <a:buNone/>
            </a:pPr>
            <a:r>
              <a:rPr lang="en-US" dirty="0" smtClean="0">
                <a:solidFill>
                  <a:srgbClr val="FFFF00"/>
                </a:solidFill>
              </a:rPr>
              <a:t>    </a:t>
            </a:r>
            <a:r>
              <a:rPr lang="el-GR" dirty="0" smtClean="0">
                <a:solidFill>
                  <a:srgbClr val="FFFF00"/>
                </a:solidFill>
              </a:rPr>
              <a:t>Θεωρείται επιβεβλημένο για κάθε ασθενή  να καταρτισθεί ένα πλήρες και σαφές θεραπευτικό πλάνο. </a:t>
            </a:r>
          </a:p>
          <a:p>
            <a:pPr algn="just">
              <a:buNone/>
            </a:pPr>
            <a:r>
              <a:rPr lang="el-GR" dirty="0" smtClean="0">
                <a:solidFill>
                  <a:srgbClr val="FFFF00"/>
                </a:solidFill>
              </a:rPr>
              <a:t>Το θεραπευτικό πλάνο θα περιλαμβάνει όλο το φάσμα των απαιτουμένων θεραπευτικών παρεμβάσεων  με έμφαση: </a:t>
            </a:r>
          </a:p>
          <a:p>
            <a:pPr algn="just">
              <a:buNone/>
            </a:pPr>
            <a:r>
              <a:rPr lang="el-GR" dirty="0" err="1" smtClean="0">
                <a:solidFill>
                  <a:srgbClr val="66FF66"/>
                </a:solidFill>
              </a:rPr>
              <a:t>α.στο</a:t>
            </a:r>
            <a:r>
              <a:rPr lang="el-GR" dirty="0" smtClean="0">
                <a:solidFill>
                  <a:srgbClr val="66FF66"/>
                </a:solidFill>
              </a:rPr>
              <a:t> σχεδιασμό του ιατρικού ελέγχου και των διαγνωστικών εξετάσεων, </a:t>
            </a:r>
          </a:p>
          <a:p>
            <a:pPr algn="just">
              <a:buNone/>
            </a:pPr>
            <a:r>
              <a:rPr lang="el-GR" dirty="0" err="1" smtClean="0">
                <a:solidFill>
                  <a:srgbClr val="66FF66"/>
                </a:solidFill>
              </a:rPr>
              <a:t>β.της</a:t>
            </a:r>
            <a:r>
              <a:rPr lang="el-GR" dirty="0" smtClean="0">
                <a:solidFill>
                  <a:srgbClr val="66FF66"/>
                </a:solidFill>
              </a:rPr>
              <a:t> αναγκαίας ή μη φαρμακευτικής αγωγής, </a:t>
            </a:r>
          </a:p>
          <a:p>
            <a:pPr algn="just">
              <a:buNone/>
            </a:pPr>
            <a:r>
              <a:rPr lang="el-GR" dirty="0" smtClean="0">
                <a:solidFill>
                  <a:srgbClr val="66FF66"/>
                </a:solidFill>
              </a:rPr>
              <a:t>γ. των ψυχοθεραπευτικών παρεμβάσεων            (τύπος ψυχοθεραπείας, διάρκεια, εξεύρεση ικανού  και καταρτισμένου θεραπευτή).</a:t>
            </a:r>
            <a:endParaRPr lang="en-US" dirty="0" smtClean="0">
              <a:solidFill>
                <a:srgbClr val="66FF66"/>
              </a:solidFill>
            </a:endParaRPr>
          </a:p>
          <a:p>
            <a:pPr algn="just">
              <a:buNone/>
            </a:pPr>
            <a:endParaRPr lang="el-GR" dirty="0" smtClean="0">
              <a:solidFill>
                <a:srgbClr val="FFFF00"/>
              </a:solidFill>
            </a:endParaRPr>
          </a:p>
          <a:p>
            <a:pPr>
              <a:buNone/>
            </a:pPr>
            <a:endParaRPr lang="en-US" sz="1300" dirty="0" smtClean="0">
              <a:solidFill>
                <a:srgbClr val="FFC000"/>
              </a:solidFill>
            </a:endParaRPr>
          </a:p>
          <a:p>
            <a:pPr>
              <a:buNone/>
            </a:pPr>
            <a:r>
              <a:rPr lang="en-US" sz="1300" dirty="0" err="1" smtClean="0">
                <a:solidFill>
                  <a:srgbClr val="FFC000"/>
                </a:solidFill>
              </a:rPr>
              <a:t>Halmi</a:t>
            </a:r>
            <a:r>
              <a:rPr lang="en-US" sz="1300" dirty="0" smtClean="0">
                <a:solidFill>
                  <a:srgbClr val="FFC000"/>
                </a:solidFill>
              </a:rPr>
              <a:t> K</a:t>
            </a:r>
            <a:r>
              <a:rPr lang="el-GR" sz="1300" dirty="0" smtClean="0">
                <a:solidFill>
                  <a:srgbClr val="FFC000"/>
                </a:solidFill>
              </a:rPr>
              <a:t>:</a:t>
            </a:r>
            <a:r>
              <a:rPr lang="en-US" sz="1300" dirty="0" smtClean="0">
                <a:solidFill>
                  <a:srgbClr val="FFC000"/>
                </a:solidFill>
              </a:rPr>
              <a:t>Salient  Components of a comprehensive   service  for eating disorders , World Psychiatry  V.8.N.3, 150-155  October 2009</a:t>
            </a:r>
            <a:endParaRPr lang="el-GR" sz="1300" dirty="0" smtClean="0">
              <a:solidFill>
                <a:srgbClr val="FFFF00"/>
              </a:solidFill>
            </a:endParaRPr>
          </a:p>
          <a:p>
            <a:pPr>
              <a:buNone/>
            </a:pPr>
            <a:endParaRPr lang="el-GR" sz="13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smtClean="0">
                <a:solidFill>
                  <a:srgbClr val="FF0000"/>
                </a:solidFill>
              </a:rPr>
              <a:t>ΚΛΙΝΙΚΕΣ ΠΛΗΡΟΦΟΡΙΕΣ  ΓΙΑ ΤΗΝ ΔΙΑΓΝΩΣΗ ΤΗΣ ΨΥΧΟΓΕΝΟΥΣ ΑΝΟΡΕΞΙΑΣ ΚΑΙ ΤΗΣ ΨΥΧΟΓΕΝΟΥΣ ΒΟΥΛΙΜΙΑΣ</a:t>
            </a:r>
            <a:br>
              <a:rPr lang="el-GR" sz="2800" b="1" dirty="0" smtClean="0">
                <a:solidFill>
                  <a:srgbClr val="FF0000"/>
                </a:solidFill>
              </a:rPr>
            </a:br>
            <a:r>
              <a:rPr lang="el-GR" sz="2800" dirty="0" smtClean="0">
                <a:solidFill>
                  <a:srgbClr val="FF0000"/>
                </a:solidFill>
              </a:rPr>
              <a:t>Διαγνωστική και Κλινική Αξιολόγηση -5</a:t>
            </a:r>
            <a:endParaRPr lang="el-GR" sz="2800" dirty="0"/>
          </a:p>
        </p:txBody>
      </p:sp>
      <p:sp>
        <p:nvSpPr>
          <p:cNvPr id="3" name="2 - Θέση περιεχομένου"/>
          <p:cNvSpPr>
            <a:spLocks noGrp="1"/>
          </p:cNvSpPr>
          <p:nvPr>
            <p:ph idx="1"/>
          </p:nvPr>
        </p:nvSpPr>
        <p:spPr/>
        <p:txBody>
          <a:bodyPr>
            <a:normAutofit fontScale="40000" lnSpcReduction="20000"/>
          </a:bodyPr>
          <a:lstStyle/>
          <a:p>
            <a:pPr algn="just">
              <a:buNone/>
            </a:pPr>
            <a:r>
              <a:rPr lang="el-GR" dirty="0" smtClean="0"/>
              <a:t> </a:t>
            </a:r>
            <a:r>
              <a:rPr lang="en-US" dirty="0" smtClean="0"/>
              <a:t>     </a:t>
            </a:r>
            <a:r>
              <a:rPr lang="el-GR" sz="3400" dirty="0" smtClean="0">
                <a:solidFill>
                  <a:srgbClr val="FFFF00"/>
                </a:solidFill>
              </a:rPr>
              <a:t>Οι υπηρεσίες πρωτοβάθμιας φροντίδας ψυχικής υγείας που θεραπεύουν ασθενείς με διαταραχές πρόσληψης τροφής, θα πρέπει να παρέχουν  συγκεκριμένες μορφές ψυχοθεραπευτικών παρεμβάσεων , όπως: </a:t>
            </a:r>
          </a:p>
          <a:p>
            <a:pPr algn="just">
              <a:buFont typeface="Wingdings" pitchFamily="2" charset="2"/>
              <a:buChar char="v"/>
            </a:pPr>
            <a:r>
              <a:rPr lang="el-GR" sz="3400" dirty="0" err="1" smtClean="0">
                <a:solidFill>
                  <a:srgbClr val="00B050"/>
                </a:solidFill>
              </a:rPr>
              <a:t>γνωσιακή</a:t>
            </a:r>
            <a:r>
              <a:rPr lang="el-GR" sz="3400" dirty="0" smtClean="0">
                <a:solidFill>
                  <a:srgbClr val="00B050"/>
                </a:solidFill>
              </a:rPr>
              <a:t> –</a:t>
            </a:r>
            <a:r>
              <a:rPr lang="el-GR" sz="3400" dirty="0" err="1" smtClean="0">
                <a:solidFill>
                  <a:srgbClr val="00B050"/>
                </a:solidFill>
              </a:rPr>
              <a:t>συμπεριφορική</a:t>
            </a:r>
            <a:r>
              <a:rPr lang="el-GR" sz="3400" dirty="0" smtClean="0">
                <a:solidFill>
                  <a:srgbClr val="00B050"/>
                </a:solidFill>
              </a:rPr>
              <a:t> θεραπεία ειδικά σχεδιασμένη  για ασθενείς με ΔΠΤ, </a:t>
            </a:r>
          </a:p>
          <a:p>
            <a:pPr algn="just">
              <a:buFont typeface="Wingdings" pitchFamily="2" charset="2"/>
              <a:buChar char="v"/>
            </a:pPr>
            <a:r>
              <a:rPr lang="el-GR" sz="3400" dirty="0" smtClean="0">
                <a:solidFill>
                  <a:srgbClr val="00B050"/>
                </a:solidFill>
              </a:rPr>
              <a:t>ατομική-διαπροσωπική ψυχοθεραπεία, καθώς επίσης και</a:t>
            </a:r>
          </a:p>
          <a:p>
            <a:pPr algn="just">
              <a:buFont typeface="Wingdings" pitchFamily="2" charset="2"/>
              <a:buChar char="v"/>
            </a:pPr>
            <a:r>
              <a:rPr lang="el-GR" sz="3400" dirty="0" smtClean="0">
                <a:solidFill>
                  <a:srgbClr val="00B050"/>
                </a:solidFill>
              </a:rPr>
              <a:t>ομαδική ψυχοθεραπεία.</a:t>
            </a:r>
          </a:p>
          <a:p>
            <a:pPr algn="just">
              <a:buNone/>
            </a:pPr>
            <a:endParaRPr lang="el-GR" sz="3400" dirty="0" smtClean="0">
              <a:solidFill>
                <a:srgbClr val="FFFF00"/>
              </a:solidFill>
            </a:endParaRPr>
          </a:p>
          <a:p>
            <a:pPr algn="just">
              <a:buNone/>
            </a:pPr>
            <a:r>
              <a:rPr lang="el-GR" sz="3400" dirty="0" smtClean="0">
                <a:solidFill>
                  <a:srgbClr val="FFFF00"/>
                </a:solidFill>
              </a:rPr>
              <a:t>Η φαρμακοθεραπεία θα πρέπει να χορηγείται από τον ψυχίατρο της ομάδας  όταν ενδείκνυται, δηλαδή όταν: </a:t>
            </a:r>
          </a:p>
          <a:p>
            <a:pPr algn="just">
              <a:buFont typeface="Wingdings" pitchFamily="2" charset="2"/>
              <a:buChar char="ü"/>
            </a:pPr>
            <a:r>
              <a:rPr lang="el-GR" sz="3400" dirty="0" smtClean="0">
                <a:solidFill>
                  <a:srgbClr val="FF0000"/>
                </a:solidFill>
              </a:rPr>
              <a:t>συνυπάρχει σοβαρή καταθλιπτική διαταραχή, </a:t>
            </a:r>
          </a:p>
          <a:p>
            <a:pPr algn="just">
              <a:buFont typeface="Wingdings" pitchFamily="2" charset="2"/>
              <a:buChar char="ü"/>
            </a:pPr>
            <a:r>
              <a:rPr lang="el-GR" sz="3400" dirty="0" smtClean="0">
                <a:solidFill>
                  <a:srgbClr val="FF0000"/>
                </a:solidFill>
              </a:rPr>
              <a:t>αγχώδεις διαταραχές,  </a:t>
            </a:r>
          </a:p>
          <a:p>
            <a:pPr algn="just">
              <a:buFont typeface="Wingdings" pitchFamily="2" charset="2"/>
              <a:buChar char="ü"/>
            </a:pPr>
            <a:r>
              <a:rPr lang="el-GR" sz="3400" dirty="0" smtClean="0">
                <a:solidFill>
                  <a:srgbClr val="FF0000"/>
                </a:solidFill>
              </a:rPr>
              <a:t>ψυχαναγκαστική καταναγκαστική διαταραχή,   </a:t>
            </a:r>
          </a:p>
          <a:p>
            <a:pPr algn="just">
              <a:buFont typeface="Wingdings" pitchFamily="2" charset="2"/>
              <a:buChar char="ü"/>
            </a:pPr>
            <a:r>
              <a:rPr lang="el-GR" sz="3400" dirty="0" smtClean="0">
                <a:solidFill>
                  <a:srgbClr val="FF0000"/>
                </a:solidFill>
              </a:rPr>
              <a:t>φοβικές διαταραχές,   </a:t>
            </a:r>
          </a:p>
          <a:p>
            <a:pPr algn="just">
              <a:buFont typeface="Wingdings" pitchFamily="2" charset="2"/>
              <a:buChar char="ü"/>
            </a:pPr>
            <a:r>
              <a:rPr lang="el-GR" sz="3400" dirty="0" smtClean="0">
                <a:solidFill>
                  <a:srgbClr val="FF0000"/>
                </a:solidFill>
              </a:rPr>
              <a:t>διαταραχή πανικού )  καθώς επίσης και </a:t>
            </a:r>
          </a:p>
          <a:p>
            <a:pPr algn="just">
              <a:buFont typeface="Wingdings" pitchFamily="2" charset="2"/>
              <a:buChar char="ü"/>
            </a:pPr>
            <a:r>
              <a:rPr lang="el-GR" sz="3400" dirty="0" smtClean="0">
                <a:solidFill>
                  <a:srgbClr val="FF0000"/>
                </a:solidFill>
              </a:rPr>
              <a:t> περιπτώσεις σοβαρής διέγερσης ή </a:t>
            </a:r>
            <a:r>
              <a:rPr lang="el-GR" sz="3400" dirty="0" err="1" smtClean="0">
                <a:solidFill>
                  <a:srgbClr val="FF0000"/>
                </a:solidFill>
              </a:rPr>
              <a:t>υπερκινητικότητας</a:t>
            </a:r>
            <a:r>
              <a:rPr lang="el-GR" sz="3400" dirty="0" smtClean="0">
                <a:solidFill>
                  <a:srgbClr val="FF0000"/>
                </a:solidFill>
              </a:rPr>
              <a:t> –υπερδραστηριότητας ( υπερβολική σωματική άσκηση, καταναγκαστική γυμναστική).</a:t>
            </a:r>
            <a:endParaRPr lang="en-US" sz="3400" dirty="0" smtClean="0">
              <a:solidFill>
                <a:srgbClr val="FF0000"/>
              </a:solidFill>
            </a:endParaRPr>
          </a:p>
          <a:p>
            <a:pPr algn="just">
              <a:buNone/>
            </a:pPr>
            <a:endParaRPr lang="en-US" sz="1600" dirty="0" smtClean="0">
              <a:solidFill>
                <a:srgbClr val="FFFF00"/>
              </a:solidFill>
            </a:endParaRPr>
          </a:p>
          <a:p>
            <a:pPr algn="just">
              <a:buNone/>
            </a:pPr>
            <a:endParaRPr lang="en-US" sz="3600" dirty="0" smtClean="0">
              <a:solidFill>
                <a:srgbClr val="FFC000"/>
              </a:solidFill>
            </a:endParaRPr>
          </a:p>
          <a:p>
            <a:pPr algn="just">
              <a:buNone/>
            </a:pPr>
            <a:endParaRPr lang="en-US" sz="3600" dirty="0" smtClean="0">
              <a:solidFill>
                <a:srgbClr val="FFC000"/>
              </a:solidFill>
            </a:endParaRPr>
          </a:p>
          <a:p>
            <a:pPr algn="just">
              <a:buNone/>
            </a:pPr>
            <a:r>
              <a:rPr lang="en-US" sz="2300" dirty="0" err="1" smtClean="0">
                <a:solidFill>
                  <a:srgbClr val="FFC000"/>
                </a:solidFill>
              </a:rPr>
              <a:t>Halmi</a:t>
            </a:r>
            <a:r>
              <a:rPr lang="en-US" sz="2300" dirty="0" smtClean="0">
                <a:solidFill>
                  <a:srgbClr val="FFC000"/>
                </a:solidFill>
              </a:rPr>
              <a:t> K</a:t>
            </a:r>
            <a:r>
              <a:rPr lang="el-GR" sz="2300" dirty="0" smtClean="0">
                <a:solidFill>
                  <a:srgbClr val="FFC000"/>
                </a:solidFill>
              </a:rPr>
              <a:t>:</a:t>
            </a:r>
            <a:r>
              <a:rPr lang="en-US" sz="2300" dirty="0" smtClean="0">
                <a:solidFill>
                  <a:srgbClr val="FFC000"/>
                </a:solidFill>
              </a:rPr>
              <a:t>Salient  Components of a comprehensive   service  for eating disorders , World Psychiatry  V.8.N.3, 150-155  October 2009</a:t>
            </a:r>
            <a:endParaRPr lang="el-GR" sz="2300" dirty="0" smtClean="0">
              <a:solidFill>
                <a:srgbClr val="FFFF00"/>
              </a:solidFill>
            </a:endParaRPr>
          </a:p>
          <a:p>
            <a:pPr algn="just">
              <a:buNone/>
            </a:pPr>
            <a:endParaRPr lang="en-US" sz="3400" dirty="0" smtClean="0">
              <a:solidFill>
                <a:srgbClr val="FFFF00"/>
              </a:solidFill>
            </a:endParaRPr>
          </a:p>
          <a:p>
            <a:pPr algn="just">
              <a:buNone/>
            </a:pPr>
            <a:endParaRPr lang="el-GR" sz="1600" dirty="0">
              <a:solidFill>
                <a:srgbClr val="FFFF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000" b="1" dirty="0" smtClean="0">
                <a:solidFill>
                  <a:srgbClr val="FF0000"/>
                </a:solidFill>
              </a:rPr>
              <a:t>ΚΛΙΝΙΚΕΣ ΠΛΗΡΟΦΟΡΙΕΣ  ΓΙΑ ΤΗΝ ΔΙΑΓΝΩΣΗ ΤΗΣ ΨΥΧΟΓΕΝΟΥΣ ΑΝΟΡΕΞΙΑΣ ΚΑΙ ΤΗΣ ΨΥΧΟΓΕΝΟΥΣ ΒΟΥΛΙΜΙΑΣ</a:t>
            </a:r>
            <a:br>
              <a:rPr lang="el-GR" sz="2000" b="1" dirty="0" smtClean="0">
                <a:solidFill>
                  <a:srgbClr val="FF0000"/>
                </a:solidFill>
              </a:rPr>
            </a:br>
            <a:r>
              <a:rPr lang="el-GR" sz="2000" dirty="0" smtClean="0">
                <a:solidFill>
                  <a:srgbClr val="FF0000"/>
                </a:solidFill>
              </a:rPr>
              <a:t>Διαγνωστική και Κλινική Αξιολόγηση -6</a:t>
            </a:r>
            <a:endParaRPr lang="el-GR" sz="2000" dirty="0"/>
          </a:p>
        </p:txBody>
      </p:sp>
      <p:sp>
        <p:nvSpPr>
          <p:cNvPr id="3" name="2 - Θέση περιεχομένου"/>
          <p:cNvSpPr>
            <a:spLocks noGrp="1"/>
          </p:cNvSpPr>
          <p:nvPr>
            <p:ph idx="1"/>
          </p:nvPr>
        </p:nvSpPr>
        <p:spPr/>
        <p:txBody>
          <a:bodyPr/>
          <a:lstStyle/>
          <a:p>
            <a:pPr algn="just">
              <a:buNone/>
            </a:pPr>
            <a:r>
              <a:rPr lang="en-US" dirty="0" smtClean="0"/>
              <a:t>    </a:t>
            </a:r>
            <a:r>
              <a:rPr lang="el-GR" dirty="0" smtClean="0">
                <a:solidFill>
                  <a:srgbClr val="FFFF00"/>
                </a:solidFill>
              </a:rPr>
              <a:t>Επισημαίνεται  ότι η οικογενειακή ψυχοθεραπεία είναι απολύτως επιβεβλημένη  στις οικογένειες των εφήβων που πάσχουν από κάθε μορφή ΔΠΤ.</a:t>
            </a:r>
          </a:p>
          <a:p>
            <a:pPr algn="just">
              <a:buNone/>
            </a:pPr>
            <a:r>
              <a:rPr lang="el-GR" dirty="0" smtClean="0">
                <a:solidFill>
                  <a:srgbClr val="FFFF00"/>
                </a:solidFill>
              </a:rPr>
              <a:t>        Η </a:t>
            </a:r>
            <a:r>
              <a:rPr lang="el-GR" u="sng" dirty="0" smtClean="0">
                <a:solidFill>
                  <a:srgbClr val="FFFF00"/>
                </a:solidFill>
              </a:rPr>
              <a:t>διαιτητική εκπαίδευση και η διαιτητική συμβουλευτική  </a:t>
            </a:r>
            <a:r>
              <a:rPr lang="el-GR" dirty="0" smtClean="0">
                <a:solidFill>
                  <a:srgbClr val="FFFF00"/>
                </a:solidFill>
              </a:rPr>
              <a:t>είναι μια χρήσιμη παράμετρος   και θα πρέπει να παρέχεται  από εξειδικευμένο προσωπικό.</a:t>
            </a:r>
          </a:p>
          <a:p>
            <a:endParaRPr lang="el-GR" dirty="0">
              <a:solidFill>
                <a:srgbClr val="FFFF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000" b="1" dirty="0" smtClean="0">
                <a:solidFill>
                  <a:srgbClr val="FF0000"/>
                </a:solidFill>
              </a:rPr>
              <a:t>ΚΛΙΝΙΚΕΣ ΠΛΗΡΟΦΟΡΙΕΣ  ΓΙΑ ΤΗΝ ΔΙΑΓΝΩΣΗ ΤΗΣ ΨΥΧΟΓΕΝΟΥΣ ΑΝΟΡΕΞΙΑΣ ΚΑΙ ΤΗΣ ΨΥΧΟΓΕΝΟΥΣ ΒΟΥΛΙΜΙΑΣ</a:t>
            </a:r>
            <a:br>
              <a:rPr lang="el-GR" sz="2000" b="1" dirty="0" smtClean="0">
                <a:solidFill>
                  <a:srgbClr val="FF0000"/>
                </a:solidFill>
              </a:rPr>
            </a:br>
            <a:r>
              <a:rPr lang="el-GR" sz="2000" dirty="0" smtClean="0">
                <a:solidFill>
                  <a:srgbClr val="FF0000"/>
                </a:solidFill>
              </a:rPr>
              <a:t>Διαγνωστική και Κλινική Αξιολόγηση -7</a:t>
            </a:r>
            <a:endParaRPr lang="el-GR" sz="2000" dirty="0"/>
          </a:p>
        </p:txBody>
      </p:sp>
      <p:sp>
        <p:nvSpPr>
          <p:cNvPr id="3" name="2 - Θέση περιεχομένου"/>
          <p:cNvSpPr>
            <a:spLocks noGrp="1"/>
          </p:cNvSpPr>
          <p:nvPr>
            <p:ph idx="1"/>
          </p:nvPr>
        </p:nvSpPr>
        <p:spPr/>
        <p:txBody>
          <a:bodyPr>
            <a:normAutofit fontScale="47500" lnSpcReduction="20000"/>
          </a:bodyPr>
          <a:lstStyle/>
          <a:p>
            <a:pPr algn="just">
              <a:buNone/>
            </a:pPr>
            <a:r>
              <a:rPr lang="en-US" dirty="0" smtClean="0"/>
              <a:t>   </a:t>
            </a:r>
            <a:r>
              <a:rPr lang="el-GR" dirty="0" smtClean="0"/>
              <a:t> </a:t>
            </a:r>
            <a:r>
              <a:rPr lang="en-US" dirty="0" smtClean="0"/>
              <a:t>  </a:t>
            </a:r>
            <a:r>
              <a:rPr lang="el-GR" sz="3800" dirty="0" smtClean="0">
                <a:solidFill>
                  <a:srgbClr val="FFFF00"/>
                </a:solidFill>
              </a:rPr>
              <a:t>Εκτός από τον ακριβή πλήρη και σαφή σχεδιασμό του θεραπευτικού πλάνου για την αντιμετώπιση του ασθενούς με ΔΠΤ, θα πρέπει επιπλέον: </a:t>
            </a:r>
          </a:p>
          <a:p>
            <a:pPr algn="just">
              <a:buFont typeface="Wingdings" pitchFamily="2" charset="2"/>
              <a:buChar char="q"/>
            </a:pPr>
            <a:r>
              <a:rPr lang="el-GR" sz="3800" dirty="0" smtClean="0">
                <a:solidFill>
                  <a:srgbClr val="FFFF00"/>
                </a:solidFill>
              </a:rPr>
              <a:t>να υπάρχει συστηματική και αναλυτική παρακολούθηση  της προόδου του θεραπευτικού αποτελέσματος:</a:t>
            </a:r>
          </a:p>
          <a:p>
            <a:pPr algn="just">
              <a:buFont typeface="Wingdings" pitchFamily="2" charset="2"/>
              <a:buChar char="q"/>
            </a:pPr>
            <a:r>
              <a:rPr lang="el-GR" sz="3800" dirty="0" smtClean="0">
                <a:solidFill>
                  <a:srgbClr val="FFFF00"/>
                </a:solidFill>
              </a:rPr>
              <a:t>εκτίμηση  της ψυχιατρικής κατάστασης, και </a:t>
            </a:r>
          </a:p>
          <a:p>
            <a:pPr algn="just">
              <a:buFont typeface="Wingdings" pitchFamily="2" charset="2"/>
              <a:buChar char="q"/>
            </a:pPr>
            <a:r>
              <a:rPr lang="el-GR" sz="3800" dirty="0" smtClean="0">
                <a:solidFill>
                  <a:srgbClr val="FFFF00"/>
                </a:solidFill>
              </a:rPr>
              <a:t>εκτίμηση της ψυχοκοινωνικής λειτουργικότητας.</a:t>
            </a:r>
          </a:p>
          <a:p>
            <a:pPr algn="just">
              <a:buNone/>
            </a:pPr>
            <a:r>
              <a:rPr lang="el-GR" sz="3800" dirty="0" smtClean="0">
                <a:solidFill>
                  <a:srgbClr val="FFFF00"/>
                </a:solidFill>
              </a:rPr>
              <a:t> </a:t>
            </a:r>
          </a:p>
          <a:p>
            <a:pPr algn="just">
              <a:buNone/>
            </a:pPr>
            <a:r>
              <a:rPr lang="el-GR" sz="3800" dirty="0" smtClean="0">
                <a:solidFill>
                  <a:srgbClr val="FFFF00"/>
                </a:solidFill>
              </a:rPr>
              <a:t>(</a:t>
            </a:r>
            <a:r>
              <a:rPr lang="el-GR" sz="3800" i="1" dirty="0" smtClean="0">
                <a:solidFill>
                  <a:srgbClr val="FFFF00"/>
                </a:solidFill>
              </a:rPr>
              <a:t>Συμβαίνει  σε  ασθενείς στους οποίους οι θεραπευτικές παρεμβάσεις  με επιβεβαιωμένη ένδειξη να έχουν πλήρη αποτυχία, έτσι ώστε να χρειάζεται να παρασχεθούν  νέες και  καινοτόμες θεραπευτικές προσεγγίσεις).</a:t>
            </a:r>
          </a:p>
          <a:p>
            <a:pPr algn="just">
              <a:buNone/>
            </a:pPr>
            <a:endParaRPr lang="el-GR" sz="3800" dirty="0" smtClean="0">
              <a:solidFill>
                <a:srgbClr val="FFFF00"/>
              </a:solidFill>
            </a:endParaRPr>
          </a:p>
          <a:p>
            <a:pPr algn="just">
              <a:buNone/>
            </a:pPr>
            <a:r>
              <a:rPr lang="el-GR" sz="3800" dirty="0" smtClean="0">
                <a:solidFill>
                  <a:srgbClr val="FFFF00"/>
                </a:solidFill>
              </a:rPr>
              <a:t>      Θεωρείται δεδομένο ότι η υψηλότερη και  αποτελεσματικότερη θεραπευτική αντιμετώπιση θα επιτευχθεί, όταν για κάθε ασθενή υπάρχει</a:t>
            </a:r>
          </a:p>
          <a:p>
            <a:pPr algn="just"/>
            <a:r>
              <a:rPr lang="el-GR" sz="3800" dirty="0" smtClean="0">
                <a:solidFill>
                  <a:srgbClr val="FFFF00"/>
                </a:solidFill>
              </a:rPr>
              <a:t> συστηματική  εκτίμηση της κατάστασής  του και</a:t>
            </a:r>
          </a:p>
          <a:p>
            <a:pPr algn="just"/>
            <a:r>
              <a:rPr lang="el-GR" sz="3800" dirty="0" smtClean="0">
                <a:solidFill>
                  <a:srgbClr val="FFFF00"/>
                </a:solidFill>
              </a:rPr>
              <a:t> συνεργασία έμπειρων  ειδικών όπως ψυχοθεραπευτών,  ψυχιάτρων, ψυχολόγων </a:t>
            </a:r>
            <a:r>
              <a:rPr lang="el-GR" sz="3800" dirty="0" err="1" smtClean="0">
                <a:solidFill>
                  <a:srgbClr val="FFFF00"/>
                </a:solidFill>
              </a:rPr>
              <a:t>ψυχοφαρμακολόγων</a:t>
            </a:r>
            <a:r>
              <a:rPr lang="el-GR" sz="3800" dirty="0" smtClean="0">
                <a:solidFill>
                  <a:srgbClr val="FFFF00"/>
                </a:solidFill>
              </a:rPr>
              <a:t>, γενικών ιατρών  και διαιτολόγων. </a:t>
            </a:r>
          </a:p>
          <a:p>
            <a:pPr algn="just">
              <a:buNone/>
            </a:pPr>
            <a:r>
              <a:rPr lang="el-GR" sz="3800" dirty="0" smtClean="0">
                <a:solidFill>
                  <a:srgbClr val="FFFF00"/>
                </a:solidFill>
              </a:rPr>
              <a:t> </a:t>
            </a:r>
          </a:p>
          <a:p>
            <a:pPr>
              <a:buNone/>
            </a:pPr>
            <a:endParaRPr lang="el-G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smtClean="0">
                <a:solidFill>
                  <a:srgbClr val="FF0000"/>
                </a:solidFill>
              </a:rPr>
              <a:t>ΚΛΙΝΙΚΕΣ ΠΛΗΡΟΦΟΡΙΕΣ  ΓΙΑ ΤΗΝ ΔΙΑΓΝΩΣΗ ΤΗΣ ΨΥΧΟΓΕΝΟΥΣ ΑΝΟΡΕΞΙΑΣ ΚΑΙ ΤΗΣ ΨΥΧΟΓΕΝΟΥΣ ΒΟΥΛΙΜΙΑΣ</a:t>
            </a:r>
            <a:br>
              <a:rPr lang="el-GR" sz="2800" b="1" dirty="0" smtClean="0">
                <a:solidFill>
                  <a:srgbClr val="FF0000"/>
                </a:solidFill>
              </a:rPr>
            </a:br>
            <a:r>
              <a:rPr lang="el-GR" sz="2800" dirty="0" smtClean="0">
                <a:solidFill>
                  <a:srgbClr val="FF0000"/>
                </a:solidFill>
              </a:rPr>
              <a:t>Διαγνωστική και Κλινική Αξιολόγηση -8</a:t>
            </a:r>
            <a:endParaRPr lang="el-GR" sz="2800" dirty="0"/>
          </a:p>
        </p:txBody>
      </p:sp>
      <p:sp>
        <p:nvSpPr>
          <p:cNvPr id="3" name="2 - Θέση περιεχομένου"/>
          <p:cNvSpPr>
            <a:spLocks noGrp="1"/>
          </p:cNvSpPr>
          <p:nvPr>
            <p:ph idx="1"/>
          </p:nvPr>
        </p:nvSpPr>
        <p:spPr/>
        <p:txBody>
          <a:bodyPr>
            <a:normAutofit fontScale="70000" lnSpcReduction="20000"/>
          </a:bodyPr>
          <a:lstStyle/>
          <a:p>
            <a:pPr algn="just">
              <a:buNone/>
            </a:pPr>
            <a:r>
              <a:rPr lang="en-US" dirty="0" smtClean="0"/>
              <a:t>     </a:t>
            </a:r>
            <a:r>
              <a:rPr lang="el-GR" dirty="0" smtClean="0">
                <a:solidFill>
                  <a:srgbClr val="FFFF00"/>
                </a:solidFill>
              </a:rPr>
              <a:t>Ως προς την  φαρμακοθεραπεία  επισημαίνουμε ότι  σύμφωνα με τις ιατρικές οδηγίες των εγχειριδίων η χορήγηση φαρμάκων   θα πρέπει να θεωρείται  ως συμπληρωματική παρέμβαση  και όχι ως αποκλειστική  θεραπεία για την αντιμετώπιση της ΨΑ.</a:t>
            </a:r>
          </a:p>
          <a:p>
            <a:pPr algn="just">
              <a:buNone/>
            </a:pPr>
            <a:r>
              <a:rPr lang="el-GR" dirty="0" smtClean="0">
                <a:solidFill>
                  <a:srgbClr val="FFFF00"/>
                </a:solidFill>
              </a:rPr>
              <a:t>     Κλινικές μελέτες  δείχνουν ότι η </a:t>
            </a:r>
            <a:r>
              <a:rPr lang="el-GR" dirty="0" err="1" smtClean="0">
                <a:solidFill>
                  <a:srgbClr val="FF0000"/>
                </a:solidFill>
              </a:rPr>
              <a:t>κυπροεπταδίνη</a:t>
            </a:r>
            <a:r>
              <a:rPr lang="el-GR" dirty="0" smtClean="0">
                <a:solidFill>
                  <a:srgbClr val="FF0000"/>
                </a:solidFill>
              </a:rPr>
              <a:t> </a:t>
            </a:r>
            <a:r>
              <a:rPr lang="el-GR" dirty="0" smtClean="0">
                <a:solidFill>
                  <a:srgbClr val="FFFF00"/>
                </a:solidFill>
              </a:rPr>
              <a:t>σε δόσεις &gt;24</a:t>
            </a:r>
            <a:r>
              <a:rPr lang="en-US" dirty="0" smtClean="0">
                <a:solidFill>
                  <a:srgbClr val="FFFF00"/>
                </a:solidFill>
              </a:rPr>
              <a:t>mg</a:t>
            </a:r>
            <a:r>
              <a:rPr lang="el-GR" dirty="0" smtClean="0">
                <a:solidFill>
                  <a:srgbClr val="FFFF00"/>
                </a:solidFill>
              </a:rPr>
              <a:t> ημερησίως, μπορεί να </a:t>
            </a:r>
            <a:r>
              <a:rPr lang="el-GR" u="sng" dirty="0" smtClean="0">
                <a:solidFill>
                  <a:srgbClr val="FFFF00"/>
                </a:solidFill>
              </a:rPr>
              <a:t>διευκολύνει την αύξηση  του βάρους  και την ύφεση της κατάθλιψης</a:t>
            </a:r>
            <a:r>
              <a:rPr lang="el-GR" dirty="0" smtClean="0">
                <a:solidFill>
                  <a:srgbClr val="FFFF00"/>
                </a:solidFill>
              </a:rPr>
              <a:t>. </a:t>
            </a:r>
          </a:p>
          <a:p>
            <a:pPr algn="just">
              <a:buNone/>
            </a:pPr>
            <a:r>
              <a:rPr lang="el-GR" dirty="0" smtClean="0">
                <a:solidFill>
                  <a:srgbClr val="FFFF00"/>
                </a:solidFill>
              </a:rPr>
              <a:t>        Αντίστοιχη ένδειξη  υπάρχει για την </a:t>
            </a:r>
            <a:r>
              <a:rPr lang="el-GR" dirty="0" err="1" smtClean="0">
                <a:solidFill>
                  <a:srgbClr val="FF0000"/>
                </a:solidFill>
              </a:rPr>
              <a:t>φλουοξετίνη</a:t>
            </a:r>
            <a:r>
              <a:rPr lang="el-GR" dirty="0" smtClean="0">
                <a:solidFill>
                  <a:srgbClr val="FFFF00"/>
                </a:solidFill>
              </a:rPr>
              <a:t>, όπου σε κάποιες περιπτώσεις  ασθενών η </a:t>
            </a:r>
            <a:r>
              <a:rPr lang="el-GR" dirty="0" err="1" smtClean="0">
                <a:solidFill>
                  <a:srgbClr val="FFFF00"/>
                </a:solidFill>
              </a:rPr>
              <a:t>φλουοξετίνη</a:t>
            </a:r>
            <a:r>
              <a:rPr lang="el-GR" dirty="0" smtClean="0">
                <a:solidFill>
                  <a:srgbClr val="FFFF00"/>
                </a:solidFill>
              </a:rPr>
              <a:t> βοηθά στην </a:t>
            </a:r>
            <a:r>
              <a:rPr lang="el-GR" u="sng" dirty="0" smtClean="0">
                <a:solidFill>
                  <a:srgbClr val="FFFF00"/>
                </a:solidFill>
              </a:rPr>
              <a:t>πρόληψη των υποτροπών.</a:t>
            </a:r>
          </a:p>
          <a:p>
            <a:pPr algn="just">
              <a:buNone/>
            </a:pPr>
            <a:r>
              <a:rPr lang="el-GR" dirty="0" smtClean="0">
                <a:solidFill>
                  <a:srgbClr val="FFFF00"/>
                </a:solidFill>
              </a:rPr>
              <a:t>        Μια εντελώς πρόσφατη κλινική μελέτη δείχνει ότι η </a:t>
            </a:r>
            <a:r>
              <a:rPr lang="el-GR" dirty="0" err="1" smtClean="0">
                <a:solidFill>
                  <a:srgbClr val="FF0000"/>
                </a:solidFill>
              </a:rPr>
              <a:t>ολανζαπίνη</a:t>
            </a:r>
            <a:r>
              <a:rPr lang="el-GR" dirty="0" smtClean="0">
                <a:solidFill>
                  <a:srgbClr val="FFFF00"/>
                </a:solidFill>
              </a:rPr>
              <a:t> είναι αποτελεσματική στην  </a:t>
            </a:r>
            <a:r>
              <a:rPr lang="el-GR" u="sng" dirty="0" smtClean="0">
                <a:solidFill>
                  <a:srgbClr val="FFFF00"/>
                </a:solidFill>
              </a:rPr>
              <a:t>αποκατάσταση του σωματικού βάρους στην ύφεση των αγχωδών συμπτωμάτων, καθώς  και των ψυχαναγκαστικών ιδεών ιδεοληψιών και καταναγκασμών  σε ασθενείς με ΨΑ. </a:t>
            </a:r>
            <a:endParaRPr lang="en-US" u="sng" dirty="0" smtClean="0">
              <a:solidFill>
                <a:srgbClr val="FFFF0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endParaRPr lang="el-GR" dirty="0" smtClean="0">
              <a:solidFill>
                <a:srgbClr val="FFFF00"/>
              </a:solidFill>
            </a:endParaRPr>
          </a:p>
          <a:p>
            <a:pPr>
              <a:buNone/>
            </a:pPr>
            <a:endParaRPr lang="el-GR" dirty="0">
              <a:solidFill>
                <a:srgbClr val="FFFF00"/>
              </a:solidFill>
            </a:endParaRPr>
          </a:p>
        </p:txBody>
      </p:sp>
      <p:sp>
        <p:nvSpPr>
          <p:cNvPr id="5" name="4 - Ορθογώνιο"/>
          <p:cNvSpPr/>
          <p:nvPr/>
        </p:nvSpPr>
        <p:spPr>
          <a:xfrm>
            <a:off x="539552" y="5877272"/>
            <a:ext cx="4572000" cy="369332"/>
          </a:xfrm>
          <a:prstGeom prst="rect">
            <a:avLst/>
          </a:prstGeom>
        </p:spPr>
        <p:txBody>
          <a:bodyPr>
            <a:spAutoFit/>
          </a:bodyPr>
          <a:lstStyle/>
          <a:p>
            <a:pPr algn="just">
              <a:buNone/>
            </a:pPr>
            <a:r>
              <a:rPr lang="en-US" sz="900" dirty="0" err="1" smtClean="0">
                <a:solidFill>
                  <a:srgbClr val="FFC000"/>
                </a:solidFill>
              </a:rPr>
              <a:t>Halmi</a:t>
            </a:r>
            <a:r>
              <a:rPr lang="en-US" sz="900" dirty="0" smtClean="0">
                <a:solidFill>
                  <a:srgbClr val="FFC000"/>
                </a:solidFill>
              </a:rPr>
              <a:t> K</a:t>
            </a:r>
            <a:r>
              <a:rPr lang="el-GR" sz="900" dirty="0" smtClean="0">
                <a:solidFill>
                  <a:srgbClr val="FFC000"/>
                </a:solidFill>
              </a:rPr>
              <a:t>:</a:t>
            </a:r>
            <a:r>
              <a:rPr lang="en-US" sz="900" dirty="0" smtClean="0">
                <a:solidFill>
                  <a:srgbClr val="FFC000"/>
                </a:solidFill>
              </a:rPr>
              <a:t>Salient  Components of a comprehensive   service  for eating disorders , World Psychiatry  V.8.N.3, 150-155  October 2009</a:t>
            </a:r>
            <a:endParaRPr lang="el-GR" sz="900" dirty="0" smtClean="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C:\DOCUME~1\user\LOCALS~1\Temp\\msotw9_temp0.jpg"/>
          <p:cNvPicPr>
            <a:picLocks noChangeAspect="1" noChangeArrowheads="1"/>
          </p:cNvPicPr>
          <p:nvPr/>
        </p:nvPicPr>
        <p:blipFill>
          <a:blip r:embed="rId2" cstate="print"/>
          <a:srcRect/>
          <a:stretch>
            <a:fillRect/>
          </a:stretch>
        </p:blipFill>
        <p:spPr bwMode="auto">
          <a:xfrm>
            <a:off x="1981200" y="-385763"/>
            <a:ext cx="5175250" cy="7243763"/>
          </a:xfrm>
          <a:prstGeom prst="rect">
            <a:avLst/>
          </a:prstGeom>
          <a:noFill/>
          <a:ln w="9525">
            <a:noFill/>
            <a:miter lim="800000"/>
            <a:headEnd/>
            <a:tailEnd/>
          </a:ln>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smtClean="0">
                <a:solidFill>
                  <a:srgbClr val="FF0000"/>
                </a:solidFill>
              </a:rPr>
              <a:t>ΚΛΙΝΙΚΕΣ ΠΛΗΡΟΦΟΡΙΕΣ  ΓΙΑ ΤΗΝ ΔΙΑΓΝΩΣΗ ΤΗΣ ΨΥΧΟΓΕΝΟΥΣ ΑΝΟΡΕΞΙΑΣ ΚΑΙ ΤΗΣ ΨΥΧΟΓΕΝΟΥΣ ΒΟΥΛΙΜΙΑΣ</a:t>
            </a:r>
            <a:br>
              <a:rPr lang="el-GR" sz="2800" b="1" dirty="0" smtClean="0">
                <a:solidFill>
                  <a:srgbClr val="FF0000"/>
                </a:solidFill>
              </a:rPr>
            </a:br>
            <a:r>
              <a:rPr lang="el-GR" sz="2800" dirty="0" smtClean="0">
                <a:solidFill>
                  <a:srgbClr val="FF0000"/>
                </a:solidFill>
              </a:rPr>
              <a:t>Διαγνωστική και Κλινική Αξιολόγηση-9</a:t>
            </a:r>
            <a:endParaRPr lang="el-GR" sz="2800" dirty="0"/>
          </a:p>
        </p:txBody>
      </p:sp>
      <p:sp>
        <p:nvSpPr>
          <p:cNvPr id="3" name="2 - Θέση περιεχομένου"/>
          <p:cNvSpPr>
            <a:spLocks noGrp="1"/>
          </p:cNvSpPr>
          <p:nvPr>
            <p:ph idx="1"/>
          </p:nvPr>
        </p:nvSpPr>
        <p:spPr/>
        <p:txBody>
          <a:bodyPr>
            <a:normAutofit fontScale="92500" lnSpcReduction="20000"/>
          </a:bodyPr>
          <a:lstStyle/>
          <a:p>
            <a:pPr algn="just">
              <a:buNone/>
            </a:pPr>
            <a:r>
              <a:rPr lang="en-US" dirty="0" smtClean="0"/>
              <a:t>   </a:t>
            </a:r>
            <a:r>
              <a:rPr lang="el-GR" dirty="0" smtClean="0"/>
              <a:t> </a:t>
            </a:r>
            <a:r>
              <a:rPr lang="el-GR" sz="2800" dirty="0" smtClean="0">
                <a:solidFill>
                  <a:srgbClr val="FFFF00"/>
                </a:solidFill>
              </a:rPr>
              <a:t>Επιπλέον τα  φάρμακα που ανήκουν στην κατηγορία των εκλεκτικών αναστολέων </a:t>
            </a:r>
            <a:r>
              <a:rPr lang="el-GR" sz="2800" dirty="0" err="1" smtClean="0">
                <a:solidFill>
                  <a:srgbClr val="FFFF00"/>
                </a:solidFill>
              </a:rPr>
              <a:t>επαναπρόσληψης</a:t>
            </a:r>
            <a:r>
              <a:rPr lang="el-GR" sz="2800" dirty="0" smtClean="0">
                <a:solidFill>
                  <a:srgbClr val="FFFF00"/>
                </a:solidFill>
              </a:rPr>
              <a:t> της </a:t>
            </a:r>
            <a:r>
              <a:rPr lang="el-GR" sz="2800" dirty="0" err="1" smtClean="0">
                <a:solidFill>
                  <a:srgbClr val="FFFF00"/>
                </a:solidFill>
              </a:rPr>
              <a:t>σεροτονίνης</a:t>
            </a:r>
            <a:r>
              <a:rPr lang="el-GR" sz="2800" dirty="0" smtClean="0">
                <a:solidFill>
                  <a:srgbClr val="FFFF00"/>
                </a:solidFill>
              </a:rPr>
              <a:t> (</a:t>
            </a:r>
            <a:r>
              <a:rPr lang="en-US" sz="2800" dirty="0" smtClean="0">
                <a:solidFill>
                  <a:srgbClr val="FFFF00"/>
                </a:solidFill>
              </a:rPr>
              <a:t>SSRI</a:t>
            </a:r>
            <a:r>
              <a:rPr lang="el-GR" sz="2800" dirty="0" smtClean="0">
                <a:solidFill>
                  <a:srgbClr val="FFFF00"/>
                </a:solidFill>
              </a:rPr>
              <a:t>’</a:t>
            </a:r>
            <a:r>
              <a:rPr lang="en-US" sz="2800" dirty="0" smtClean="0">
                <a:solidFill>
                  <a:srgbClr val="FFFF00"/>
                </a:solidFill>
              </a:rPr>
              <a:t>S</a:t>
            </a:r>
            <a:r>
              <a:rPr lang="el-GR" sz="2800" dirty="0" smtClean="0">
                <a:solidFill>
                  <a:srgbClr val="FFFF00"/>
                </a:solidFill>
              </a:rPr>
              <a:t>) πλεονεκτούν έναντι των άλλων για την θεραπευτική αντιμετώπιση των συμπτωμάτων της ΨΒ, </a:t>
            </a:r>
            <a:r>
              <a:rPr lang="el-GR" sz="2800" u="sng" dirty="0" smtClean="0">
                <a:solidFill>
                  <a:srgbClr val="FFFF00"/>
                </a:solidFill>
              </a:rPr>
              <a:t>επειδή  έχουν σαφώς λιγότερες παρενέργειες και ως εκ τούτου  είναι περισσότερο ανεκτά από τον ασθενή, αυξάνοντας την συμμόρφωση του  στην θεραπεία</a:t>
            </a:r>
            <a:r>
              <a:rPr lang="el-GR" sz="2800" dirty="0" smtClean="0">
                <a:solidFill>
                  <a:srgbClr val="FFFF00"/>
                </a:solidFill>
              </a:rPr>
              <a:t>.</a:t>
            </a:r>
          </a:p>
          <a:p>
            <a:pPr algn="just">
              <a:buNone/>
            </a:pPr>
            <a:endParaRPr lang="en-US" sz="2800" dirty="0" smtClean="0">
              <a:solidFill>
                <a:srgbClr val="FFFF00"/>
              </a:solidFill>
            </a:endParaRPr>
          </a:p>
          <a:p>
            <a:pPr algn="just">
              <a:buNone/>
            </a:pPr>
            <a:r>
              <a:rPr lang="el-GR" sz="2800" dirty="0" smtClean="0"/>
              <a:t> </a:t>
            </a:r>
            <a:r>
              <a:rPr lang="en-US" sz="2800" dirty="0" smtClean="0"/>
              <a:t>    </a:t>
            </a:r>
            <a:r>
              <a:rPr lang="el-GR" sz="2800" dirty="0" smtClean="0">
                <a:solidFill>
                  <a:srgbClr val="FFFF00"/>
                </a:solidFill>
              </a:rPr>
              <a:t>Παρεμπιπτόντως, θα </a:t>
            </a:r>
            <a:r>
              <a:rPr lang="el-GR" sz="2800" u="sng" dirty="0" smtClean="0">
                <a:solidFill>
                  <a:srgbClr val="FFFF00"/>
                </a:solidFill>
              </a:rPr>
              <a:t>πρέπει να αναφερθεί ότι δεν υπάρχουν τεκμηριωμένες ενδείξεις   για  την αποτελεσματικότητα   άλλων θεραπευτικών παρεμβάσεων  για την αντιμετώπιση της ΨΒ, συμπεριλαμβανομένων και των ομάδων  αυτοβοήθειας. </a:t>
            </a:r>
            <a:endParaRPr lang="el-GR" sz="2800" b="1" u="sng" dirty="0" smtClean="0">
              <a:solidFill>
                <a:srgbClr val="FFFF00"/>
              </a:solidFill>
            </a:endParaRPr>
          </a:p>
          <a:p>
            <a:pPr>
              <a:buNone/>
            </a:pPr>
            <a:endParaRPr lang="el-GR" dirty="0">
              <a:solidFill>
                <a:srgbClr val="FFFF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16632"/>
            <a:ext cx="8229600" cy="1143000"/>
          </a:xfrm>
        </p:spPr>
        <p:txBody>
          <a:bodyPr>
            <a:normAutofit fontScale="90000"/>
          </a:bodyPr>
          <a:lstStyle/>
          <a:p>
            <a:r>
              <a:rPr lang="el-GR" b="1" dirty="0" smtClean="0"/>
              <a:t> </a:t>
            </a:r>
            <a:r>
              <a:rPr lang="el-GR" sz="3600" b="1" dirty="0" smtClean="0">
                <a:solidFill>
                  <a:srgbClr val="FF0000"/>
                </a:solidFill>
                <a:latin typeface="+mn-lt"/>
              </a:rPr>
              <a:t>Η θεραπεία των Διαταραχών Πρόσληψης Τροφής, εκτός νοσοκομείου</a:t>
            </a:r>
            <a:endParaRPr lang="el-GR" sz="3600" dirty="0">
              <a:solidFill>
                <a:srgbClr val="FF0000"/>
              </a:solidFill>
              <a:latin typeface="+mn-lt"/>
            </a:endParaRPr>
          </a:p>
        </p:txBody>
      </p:sp>
      <p:sp>
        <p:nvSpPr>
          <p:cNvPr id="3" name="2 - Θέση περιεχομένου"/>
          <p:cNvSpPr>
            <a:spLocks noGrp="1"/>
          </p:cNvSpPr>
          <p:nvPr>
            <p:ph idx="1"/>
          </p:nvPr>
        </p:nvSpPr>
        <p:spPr>
          <a:xfrm>
            <a:off x="467544" y="1340768"/>
            <a:ext cx="8229600" cy="5517232"/>
          </a:xfrm>
        </p:spPr>
        <p:txBody>
          <a:bodyPr>
            <a:normAutofit fontScale="92500" lnSpcReduction="20000"/>
          </a:bodyPr>
          <a:lstStyle/>
          <a:p>
            <a:pPr algn="just">
              <a:buNone/>
            </a:pPr>
            <a:r>
              <a:rPr lang="el-GR" sz="1800" dirty="0" smtClean="0">
                <a:solidFill>
                  <a:srgbClr val="FFFF00"/>
                </a:solidFill>
              </a:rPr>
              <a:t>      Η μονάδα για την αντιμετώπιση των ΔΠΤ στο επίπεδο της πρωτοβάθμιας φροντίδας ψυχικής υγείας (εξωτερικό ιατρείο ή ιδιωτικό ιατρείο)θα πρέπει να διαθέτει  μια πλήρη θεραπευτική ομάδα που θα αποτελείται από:</a:t>
            </a:r>
          </a:p>
          <a:p>
            <a:pPr algn="just"/>
            <a:r>
              <a:rPr lang="el-GR" sz="1800" dirty="0" smtClean="0">
                <a:solidFill>
                  <a:srgbClr val="66FF66"/>
                </a:solidFill>
              </a:rPr>
              <a:t>ψυχίατρο ή παιδοψυχίατρο,</a:t>
            </a:r>
          </a:p>
          <a:p>
            <a:pPr algn="just"/>
            <a:r>
              <a:rPr lang="el-GR" sz="1800" dirty="0" smtClean="0">
                <a:solidFill>
                  <a:srgbClr val="66FF66"/>
                </a:solidFill>
              </a:rPr>
              <a:t> ψυχολόγο, διαιτολόγο,</a:t>
            </a:r>
          </a:p>
          <a:p>
            <a:pPr algn="just"/>
            <a:r>
              <a:rPr lang="el-GR" sz="1800" dirty="0" smtClean="0">
                <a:solidFill>
                  <a:srgbClr val="66FF66"/>
                </a:solidFill>
              </a:rPr>
              <a:t> γενικό  ή οικογενειακό γιατρό</a:t>
            </a:r>
          </a:p>
          <a:p>
            <a:pPr algn="just"/>
            <a:r>
              <a:rPr lang="el-GR" sz="1800" dirty="0" smtClean="0">
                <a:solidFill>
                  <a:srgbClr val="66FF66"/>
                </a:solidFill>
              </a:rPr>
              <a:t> καθώς και  κοινωνικό λειτουργό,  νοσηλευτή  και επισκέπτη υγείας.</a:t>
            </a:r>
          </a:p>
          <a:p>
            <a:pPr algn="just">
              <a:buNone/>
            </a:pPr>
            <a:r>
              <a:rPr lang="el-GR" sz="1800" dirty="0" smtClean="0">
                <a:solidFill>
                  <a:srgbClr val="FFFF00"/>
                </a:solidFill>
              </a:rPr>
              <a:t>     </a:t>
            </a:r>
          </a:p>
          <a:p>
            <a:pPr algn="just">
              <a:buNone/>
            </a:pPr>
            <a:r>
              <a:rPr lang="el-GR" sz="1800" dirty="0" smtClean="0">
                <a:solidFill>
                  <a:srgbClr val="FFFF00"/>
                </a:solidFill>
              </a:rPr>
              <a:t>  </a:t>
            </a:r>
            <a:r>
              <a:rPr lang="el-GR" sz="1800" dirty="0" smtClean="0">
                <a:solidFill>
                  <a:srgbClr val="FF0000"/>
                </a:solidFill>
              </a:rPr>
              <a:t>Οι ασθενείς που θα γίνουν δεκτοί για θεραπεία  σε  αυτό το  πλαίσιο θα πρέπει οπωσδήποτε να  έχουν  σταθερή την φυσική τους κατάσταση. Αυτό σημαίνει ότι :</a:t>
            </a:r>
          </a:p>
          <a:p>
            <a:pPr algn="just">
              <a:buNone/>
            </a:pPr>
            <a:endParaRPr lang="el-GR" sz="1800" dirty="0" smtClean="0">
              <a:solidFill>
                <a:srgbClr val="FFFF00"/>
              </a:solidFill>
            </a:endParaRPr>
          </a:p>
          <a:p>
            <a:pPr algn="just">
              <a:buNone/>
            </a:pPr>
            <a:r>
              <a:rPr lang="el-GR" sz="1800" dirty="0" smtClean="0">
                <a:solidFill>
                  <a:srgbClr val="FFFF00"/>
                </a:solidFill>
              </a:rPr>
              <a:t>-</a:t>
            </a:r>
            <a:r>
              <a:rPr lang="el-GR" sz="1800" b="1" dirty="0" err="1" smtClean="0">
                <a:solidFill>
                  <a:srgbClr val="FFFF00"/>
                </a:solidFill>
              </a:rPr>
              <a:t>α.δεν</a:t>
            </a:r>
            <a:r>
              <a:rPr lang="el-GR" sz="1800" b="1" dirty="0" smtClean="0">
                <a:solidFill>
                  <a:srgbClr val="FFFF00"/>
                </a:solidFill>
              </a:rPr>
              <a:t> θα πρέπει το βάρος τους να  είναι κάτω από το 75% του φυσιολογικού, σύμφωνα με το ύψος, την ηλικία αλλά και την οστική ηλικία –βάσει των μετρήσεων οστικής πυκνότητας, </a:t>
            </a:r>
          </a:p>
          <a:p>
            <a:pPr algn="just">
              <a:buNone/>
            </a:pPr>
            <a:r>
              <a:rPr lang="el-GR" sz="1800" b="1" dirty="0" smtClean="0">
                <a:solidFill>
                  <a:srgbClr val="FFFF00"/>
                </a:solidFill>
              </a:rPr>
              <a:t>-</a:t>
            </a:r>
            <a:r>
              <a:rPr lang="el-GR" sz="1800" b="1" dirty="0" err="1" smtClean="0">
                <a:solidFill>
                  <a:srgbClr val="FFFF00"/>
                </a:solidFill>
              </a:rPr>
              <a:t>β.να</a:t>
            </a:r>
            <a:r>
              <a:rPr lang="el-GR" sz="1800" b="1" dirty="0" smtClean="0">
                <a:solidFill>
                  <a:srgbClr val="FFFF00"/>
                </a:solidFill>
              </a:rPr>
              <a:t> έχουν φυσιολογικές τιμές ηλεκτρολυτών,  </a:t>
            </a:r>
          </a:p>
          <a:p>
            <a:pPr algn="just">
              <a:buNone/>
            </a:pPr>
            <a:r>
              <a:rPr lang="el-GR" sz="1800" b="1" dirty="0" smtClean="0">
                <a:solidFill>
                  <a:srgbClr val="FFFF00"/>
                </a:solidFill>
              </a:rPr>
              <a:t>-</a:t>
            </a:r>
            <a:r>
              <a:rPr lang="el-GR" sz="1800" b="1" dirty="0" err="1" smtClean="0">
                <a:solidFill>
                  <a:srgbClr val="FFFF00"/>
                </a:solidFill>
              </a:rPr>
              <a:t>γ.να</a:t>
            </a:r>
            <a:r>
              <a:rPr lang="el-GR" sz="1800" b="1" dirty="0" smtClean="0">
                <a:solidFill>
                  <a:srgbClr val="FFFF00"/>
                </a:solidFill>
              </a:rPr>
              <a:t> έχουν φυσιολογικό ηλεκτροκαρδιογράφημα,  </a:t>
            </a:r>
          </a:p>
          <a:p>
            <a:pPr algn="just">
              <a:buNone/>
            </a:pPr>
            <a:r>
              <a:rPr lang="el-GR" sz="1800" b="1" dirty="0" smtClean="0">
                <a:solidFill>
                  <a:srgbClr val="FFFF00"/>
                </a:solidFill>
              </a:rPr>
              <a:t>-</a:t>
            </a:r>
            <a:r>
              <a:rPr lang="el-GR" sz="1800" b="1" dirty="0" err="1" smtClean="0">
                <a:solidFill>
                  <a:srgbClr val="FFFF00"/>
                </a:solidFill>
              </a:rPr>
              <a:t>δ.από</a:t>
            </a:r>
            <a:r>
              <a:rPr lang="el-GR" sz="1800" b="1" dirty="0" smtClean="0">
                <a:solidFill>
                  <a:srgbClr val="FFFF00"/>
                </a:solidFill>
              </a:rPr>
              <a:t>  την εξέταση της  ψυχικής κατάστασης να  μην  κυριαρχούν επικίνδυνες συμπεριφορές, όπως ο αυτοκτονικός ιδεασμός. </a:t>
            </a:r>
          </a:p>
          <a:p>
            <a:pPr algn="just">
              <a:buNone/>
            </a:pPr>
            <a:r>
              <a:rPr lang="el-GR" sz="1800" b="1" dirty="0" smtClean="0">
                <a:solidFill>
                  <a:srgbClr val="FFFF00"/>
                </a:solidFill>
              </a:rPr>
              <a:t>-</a:t>
            </a:r>
            <a:r>
              <a:rPr lang="el-GR" sz="1800" b="1" dirty="0" err="1" smtClean="0">
                <a:solidFill>
                  <a:srgbClr val="FFFF00"/>
                </a:solidFill>
              </a:rPr>
              <a:t>ε.Επίσης</a:t>
            </a:r>
            <a:r>
              <a:rPr lang="el-GR" sz="1800" b="1" dirty="0" smtClean="0">
                <a:solidFill>
                  <a:srgbClr val="FFFF00"/>
                </a:solidFill>
              </a:rPr>
              <a:t> η  επιβάρυνση της λειτουργικότητας να είναι ήπια ή μέτρια  έτσι ώστε να   είναι σε θέση να εργαστεί, να παρακολουθήσει το σχολείο, και να  μπορεί να ανταπεξέλθει στα οικογενειακά καθήκοντά του.</a:t>
            </a:r>
          </a:p>
          <a:p>
            <a:pPr algn="just"/>
            <a:endParaRPr lang="el-GR" sz="1800" dirty="0">
              <a:solidFill>
                <a:srgbClr val="FFFF0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000" b="1" dirty="0" smtClean="0">
                <a:solidFill>
                  <a:srgbClr val="FF0000"/>
                </a:solidFill>
              </a:rPr>
              <a:t>Η θεραπεία της ΨΑ στην πρωτοβάθμια φροντίδα Ψυχικής Υγείας(εξωτερικό ιατρείο ψυχιατρικού τομέα ή κέντρου ψυχικής υγείας, εξειδικευμένο ιδιωτικό</a:t>
            </a:r>
            <a:r>
              <a:rPr lang="el-GR" sz="2000" dirty="0" smtClean="0">
                <a:solidFill>
                  <a:srgbClr val="FF0000"/>
                </a:solidFill>
              </a:rPr>
              <a:t> </a:t>
            </a:r>
            <a:r>
              <a:rPr lang="el-GR" sz="2000" b="1" dirty="0" smtClean="0">
                <a:solidFill>
                  <a:srgbClr val="FF0000"/>
                </a:solidFill>
              </a:rPr>
              <a:t>ιατρείο).</a:t>
            </a:r>
            <a:r>
              <a:rPr lang="el-GR" sz="2200" dirty="0" smtClean="0">
                <a:solidFill>
                  <a:srgbClr val="FF0000"/>
                </a:solidFill>
              </a:rPr>
              <a:t/>
            </a:r>
            <a:br>
              <a:rPr lang="el-GR" sz="2200" dirty="0" smtClean="0">
                <a:solidFill>
                  <a:srgbClr val="FF0000"/>
                </a:solidFill>
              </a:rPr>
            </a:br>
            <a:endParaRPr lang="el-GR" sz="2200" dirty="0">
              <a:solidFill>
                <a:srgbClr val="FF0000"/>
              </a:solidFill>
            </a:endParaRPr>
          </a:p>
        </p:txBody>
      </p:sp>
      <p:sp>
        <p:nvSpPr>
          <p:cNvPr id="3" name="2 - Θέση περιεχομένου"/>
          <p:cNvSpPr>
            <a:spLocks noGrp="1"/>
          </p:cNvSpPr>
          <p:nvPr>
            <p:ph idx="1"/>
          </p:nvPr>
        </p:nvSpPr>
        <p:spPr>
          <a:xfrm>
            <a:off x="539552" y="1340768"/>
            <a:ext cx="8229600" cy="5256584"/>
          </a:xfrm>
        </p:spPr>
        <p:txBody>
          <a:bodyPr>
            <a:normAutofit fontScale="25000" lnSpcReduction="20000"/>
          </a:bodyPr>
          <a:lstStyle/>
          <a:p>
            <a:pPr algn="just">
              <a:buNone/>
            </a:pPr>
            <a:r>
              <a:rPr lang="en-US" sz="6400" dirty="0" smtClean="0">
                <a:solidFill>
                  <a:srgbClr val="FFFF00"/>
                </a:solidFill>
              </a:rPr>
              <a:t>      </a:t>
            </a:r>
            <a:r>
              <a:rPr lang="el-GR" sz="7200" dirty="0" smtClean="0">
                <a:solidFill>
                  <a:srgbClr val="FFFF00"/>
                </a:solidFill>
              </a:rPr>
              <a:t>Τα αποτελέσματα  των τεκμηριωμένων ιατρικά παρεμβάσεων για την αντιμετώπιση της ΨΑ, στο επίπεδο της πρωτοβάθμιας φροντίδας, είναι εξαιρετικά λίγα και ανεπαρκή. </a:t>
            </a:r>
          </a:p>
          <a:p>
            <a:pPr algn="just">
              <a:buFont typeface="Wingdings" pitchFamily="2" charset="2"/>
              <a:buChar char="v"/>
            </a:pPr>
            <a:r>
              <a:rPr lang="el-GR" sz="7200" dirty="0" smtClean="0">
                <a:solidFill>
                  <a:srgbClr val="FFFF00"/>
                </a:solidFill>
              </a:rPr>
              <a:t>Λόγω της απροθυμίας των ασθενών αυτών να προσέλθουν για θεραπεία, και </a:t>
            </a:r>
          </a:p>
          <a:p>
            <a:pPr algn="just">
              <a:buFont typeface="Wingdings" pitchFamily="2" charset="2"/>
              <a:buChar char="v"/>
            </a:pPr>
            <a:r>
              <a:rPr lang="el-GR" sz="7200" dirty="0" smtClean="0">
                <a:solidFill>
                  <a:srgbClr val="FFFF00"/>
                </a:solidFill>
              </a:rPr>
              <a:t>Λόγω του υψηλού ποσοστού διακοπής μιας συμφωνημένης και δομημένης  θεραπείας.</a:t>
            </a:r>
          </a:p>
          <a:p>
            <a:pPr algn="just">
              <a:buNone/>
            </a:pPr>
            <a:r>
              <a:rPr lang="el-GR" sz="7200" dirty="0" smtClean="0">
                <a:solidFill>
                  <a:srgbClr val="FFFF00"/>
                </a:solidFill>
              </a:rPr>
              <a:t>              Παραδείγματος χάριν, για την θεραπεία της ΨΑ στο επίπεδο της πρωτοβάθμιας φροντίδας,  οι θεραπευτικές οδηγίες  που εμπεριέχονται στο Εθνικό εγχειρίδιο (</a:t>
            </a:r>
            <a:r>
              <a:rPr lang="en-US" sz="7200" dirty="0" smtClean="0">
                <a:solidFill>
                  <a:srgbClr val="FFFF00"/>
                </a:solidFill>
              </a:rPr>
              <a:t>National Institute for Clinical Excellence</a:t>
            </a:r>
            <a:r>
              <a:rPr lang="el-GR" sz="7200" dirty="0" smtClean="0">
                <a:solidFill>
                  <a:srgbClr val="FFFF00"/>
                </a:solidFill>
              </a:rPr>
              <a:t>,</a:t>
            </a:r>
            <a:r>
              <a:rPr lang="en-US" sz="7200" dirty="0" smtClean="0">
                <a:solidFill>
                  <a:srgbClr val="FFFF00"/>
                </a:solidFill>
              </a:rPr>
              <a:t> NICE</a:t>
            </a:r>
            <a:r>
              <a:rPr lang="el-GR" sz="7200" dirty="0" smtClean="0">
                <a:solidFill>
                  <a:srgbClr val="FFFF00"/>
                </a:solidFill>
              </a:rPr>
              <a:t>) για κλινική χρήση που απευθύνεται στους  ιατρούς  της </a:t>
            </a:r>
            <a:r>
              <a:rPr lang="el-GR" sz="7200" dirty="0" err="1" smtClean="0">
                <a:solidFill>
                  <a:srgbClr val="FFFF00"/>
                </a:solidFill>
              </a:rPr>
              <a:t>Μ.Βρετανίας</a:t>
            </a:r>
            <a:r>
              <a:rPr lang="el-GR" sz="7200" dirty="0" smtClean="0">
                <a:solidFill>
                  <a:srgbClr val="FFFF00"/>
                </a:solidFill>
              </a:rPr>
              <a:t>, </a:t>
            </a:r>
            <a:r>
              <a:rPr lang="el-GR" sz="7200" u="sng" dirty="0" smtClean="0">
                <a:solidFill>
                  <a:srgbClr val="FF0000"/>
                </a:solidFill>
              </a:rPr>
              <a:t>συνιστάται η  ατομική ψυχοθεραπεία με την μορφή της </a:t>
            </a:r>
            <a:r>
              <a:rPr lang="el-GR" sz="7200" u="sng" dirty="0" err="1" smtClean="0">
                <a:solidFill>
                  <a:srgbClr val="FF0000"/>
                </a:solidFill>
              </a:rPr>
              <a:t>γνωσιακής</a:t>
            </a:r>
            <a:r>
              <a:rPr lang="el-GR" sz="7200" u="sng" dirty="0" smtClean="0">
                <a:solidFill>
                  <a:srgbClr val="FF0000"/>
                </a:solidFill>
              </a:rPr>
              <a:t>- </a:t>
            </a:r>
            <a:r>
              <a:rPr lang="el-GR" sz="7200" u="sng" dirty="0" err="1" smtClean="0">
                <a:solidFill>
                  <a:srgbClr val="FF0000"/>
                </a:solidFill>
              </a:rPr>
              <a:t>συμπεριφορικής</a:t>
            </a:r>
            <a:r>
              <a:rPr lang="el-GR" sz="7200" u="sng" dirty="0" smtClean="0">
                <a:solidFill>
                  <a:srgbClr val="FF0000"/>
                </a:solidFill>
              </a:rPr>
              <a:t> ψυχοθεραπείας</a:t>
            </a:r>
            <a:r>
              <a:rPr lang="el-GR" sz="7200" dirty="0" smtClean="0">
                <a:solidFill>
                  <a:srgbClr val="FFFF00"/>
                </a:solidFill>
              </a:rPr>
              <a:t>.                         Επιπλέον  θα πρέπει να τονιστεί  ότι η μόνη επιστημονικά τεκμηριωμένη θεραπευτική μέθοδος,   που   ενδείκνυται επίσης   για την θεραπεία της ΨΑ, είναι </a:t>
            </a:r>
            <a:r>
              <a:rPr lang="el-GR" sz="7200" dirty="0" smtClean="0">
                <a:solidFill>
                  <a:srgbClr val="FF0000"/>
                </a:solidFill>
              </a:rPr>
              <a:t>η οικογενειακή ψυχοθεραπεία  όταν το  πάσχον μέλος είναι  στην εφηβεία</a:t>
            </a:r>
            <a:r>
              <a:rPr lang="el-GR" sz="7200" dirty="0" smtClean="0">
                <a:solidFill>
                  <a:srgbClr val="FFFF00"/>
                </a:solidFill>
              </a:rPr>
              <a:t>. Η οικογενειακή ψυχοθεραπεία μπορεί να είναι :</a:t>
            </a:r>
          </a:p>
          <a:p>
            <a:pPr algn="just">
              <a:buFont typeface="Wingdings" pitchFamily="2" charset="2"/>
              <a:buChar char="§"/>
            </a:pPr>
            <a:r>
              <a:rPr lang="el-GR" sz="7200" dirty="0" err="1" smtClean="0">
                <a:solidFill>
                  <a:srgbClr val="FFFF00"/>
                </a:solidFill>
              </a:rPr>
              <a:t>Συστημικής</a:t>
            </a:r>
            <a:r>
              <a:rPr lang="el-GR" sz="7200" dirty="0" smtClean="0">
                <a:solidFill>
                  <a:srgbClr val="FFFF00"/>
                </a:solidFill>
              </a:rPr>
              <a:t> κατεύθυνσης, ψυχοδυναμικής κατεύθυνσης αλλά και</a:t>
            </a:r>
          </a:p>
          <a:p>
            <a:pPr algn="just">
              <a:buFont typeface="Wingdings" pitchFamily="2" charset="2"/>
              <a:buChar char="§"/>
            </a:pPr>
            <a:r>
              <a:rPr lang="el-GR" sz="7200" dirty="0" smtClean="0">
                <a:solidFill>
                  <a:srgbClr val="FFFF00"/>
                </a:solidFill>
              </a:rPr>
              <a:t> </a:t>
            </a:r>
            <a:r>
              <a:rPr lang="el-GR" sz="7200" dirty="0" err="1" smtClean="0">
                <a:solidFill>
                  <a:srgbClr val="FFFF00"/>
                </a:solidFill>
              </a:rPr>
              <a:t>Γνωσιακής</a:t>
            </a:r>
            <a:r>
              <a:rPr lang="el-GR" sz="7200" dirty="0" smtClean="0">
                <a:solidFill>
                  <a:srgbClr val="FFFF00"/>
                </a:solidFill>
              </a:rPr>
              <a:t> συμπεριφοριστικής κατεύθυνσης.  </a:t>
            </a:r>
          </a:p>
          <a:p>
            <a:pPr algn="just">
              <a:buNone/>
            </a:pPr>
            <a:endParaRPr lang="el-GR" sz="7200" dirty="0" smtClean="0">
              <a:solidFill>
                <a:srgbClr val="FFFF00"/>
              </a:solidFill>
            </a:endParaRPr>
          </a:p>
          <a:p>
            <a:pPr algn="just">
              <a:buNone/>
            </a:pPr>
            <a:r>
              <a:rPr lang="el-GR" sz="7200" dirty="0" smtClean="0">
                <a:solidFill>
                  <a:srgbClr val="FFFF00"/>
                </a:solidFill>
              </a:rPr>
              <a:t>Οι θεραπείες αυτές ΣΥΧΝΑ ΔΙΑΚΟΠΤΟΝΤΑΙ ΚΑΙ ΔΕΝ ΟΛΟΚΛΗΡΩΝΟΝΤΑΙ(Μικρά δείγματα-διακοπή-αδυναμία σύγκρισης-πλημμελή συμπεράσματα).    </a:t>
            </a:r>
            <a:endParaRPr lang="en-US" sz="7200" dirty="0" smtClean="0">
              <a:solidFill>
                <a:srgbClr val="FFFF00"/>
              </a:solidFill>
            </a:endParaRPr>
          </a:p>
          <a:p>
            <a:pPr algn="just">
              <a:buNone/>
            </a:pPr>
            <a:endParaRPr lang="en-US" sz="7200" dirty="0" smtClean="0">
              <a:solidFill>
                <a:srgbClr val="FFFF00"/>
              </a:solidFill>
            </a:endParaRPr>
          </a:p>
          <a:p>
            <a:pPr algn="just">
              <a:buNone/>
            </a:pPr>
            <a:endParaRPr lang="en-US" sz="6400" dirty="0" smtClean="0">
              <a:solidFill>
                <a:srgbClr val="FFFF00"/>
              </a:solidFill>
            </a:endParaRPr>
          </a:p>
          <a:p>
            <a:pPr algn="just">
              <a:buNone/>
            </a:pPr>
            <a:endParaRPr lang="en-US" sz="6400" dirty="0" smtClean="0">
              <a:solidFill>
                <a:srgbClr val="FFFF00"/>
              </a:solidFill>
            </a:endParaRPr>
          </a:p>
          <a:p>
            <a:pPr algn="just">
              <a:buNone/>
            </a:pPr>
            <a:endParaRPr lang="en-US" sz="6400" dirty="0" smtClean="0">
              <a:solidFill>
                <a:srgbClr val="FFFF0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r>
              <a:rPr lang="el-GR" dirty="0" smtClean="0">
                <a:solidFill>
                  <a:srgbClr val="FFFF00"/>
                </a:solidFill>
              </a:rPr>
              <a:t>  </a:t>
            </a:r>
          </a:p>
          <a:p>
            <a:pPr>
              <a:buNone/>
            </a:pPr>
            <a:r>
              <a:rPr lang="en-US" sz="2300" dirty="0" err="1" smtClean="0">
                <a:solidFill>
                  <a:srgbClr val="FFC000"/>
                </a:solidFill>
              </a:rPr>
              <a:t>Halmi</a:t>
            </a:r>
            <a:r>
              <a:rPr lang="en-US" sz="2300" dirty="0" smtClean="0">
                <a:solidFill>
                  <a:srgbClr val="FFC000"/>
                </a:solidFill>
              </a:rPr>
              <a:t> K</a:t>
            </a:r>
            <a:r>
              <a:rPr lang="el-GR" sz="2300" dirty="0" smtClean="0">
                <a:solidFill>
                  <a:srgbClr val="FFC000"/>
                </a:solidFill>
              </a:rPr>
              <a:t>:</a:t>
            </a:r>
            <a:r>
              <a:rPr lang="en-US" sz="2300" dirty="0" smtClean="0">
                <a:solidFill>
                  <a:srgbClr val="FFC000"/>
                </a:solidFill>
              </a:rPr>
              <a:t>Salient  Components of a comprehensive   service  for eating disorders , World Psychiatry  V.8.N.3, 150-155  October 2009</a:t>
            </a:r>
            <a:endParaRPr lang="el-GR" sz="2300" dirty="0" smtClean="0">
              <a:solidFill>
                <a:srgbClr val="FFFF00"/>
              </a:solidFill>
            </a:endParaRPr>
          </a:p>
          <a:p>
            <a:pPr>
              <a:buNone/>
            </a:pPr>
            <a:endParaRPr lang="el-GR" sz="23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611560" y="2780928"/>
            <a:ext cx="8229600" cy="1143000"/>
          </a:xfrm>
        </p:spPr>
        <p:txBody>
          <a:bodyPr>
            <a:noAutofit/>
          </a:bodyPr>
          <a:lstStyle/>
          <a:p>
            <a:pPr algn="just"/>
            <a:r>
              <a:rPr lang="el-GR" sz="2800" dirty="0" smtClean="0">
                <a:solidFill>
                  <a:srgbClr val="FF0000"/>
                </a:solidFill>
                <a:latin typeface="+mn-lt"/>
              </a:rPr>
              <a:t>ΨΥΧΟΓΕΝΗΣΒΟΥΛΙΜΙΑ</a:t>
            </a:r>
            <a:br>
              <a:rPr lang="el-GR" sz="2800" dirty="0" smtClean="0">
                <a:solidFill>
                  <a:srgbClr val="FF0000"/>
                </a:solidFill>
                <a:latin typeface="+mn-lt"/>
              </a:rPr>
            </a:br>
            <a:r>
              <a:rPr lang="en-US" sz="2800" dirty="0" smtClean="0">
                <a:solidFill>
                  <a:srgbClr val="FF0000"/>
                </a:solidFill>
                <a:latin typeface="+mn-lt"/>
              </a:rPr>
              <a:t>           </a:t>
            </a:r>
            <a:r>
              <a:rPr lang="el-GR" sz="2800" dirty="0" smtClean="0">
                <a:solidFill>
                  <a:srgbClr val="FF0000"/>
                </a:solidFill>
                <a:latin typeface="+mn-lt"/>
              </a:rPr>
              <a:t>Ορισμός και θεραπευτικές προσεγγίσεις </a:t>
            </a:r>
            <a:endParaRPr lang="el-GR" sz="2800" dirty="0">
              <a:solidFill>
                <a:srgbClr val="FF0000"/>
              </a:solidFill>
              <a:latin typeface="+mn-lt"/>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304800"/>
            <a:ext cx="7772400" cy="1143000"/>
          </a:xfrm>
        </p:spPr>
        <p:txBody>
          <a:bodyPr/>
          <a:lstStyle/>
          <a:p>
            <a:r>
              <a:rPr lang="el-GR" sz="3600" b="1">
                <a:solidFill>
                  <a:srgbClr val="FF3300"/>
                </a:solidFill>
              </a:rPr>
              <a:t>ΒΟΥΛΙΜΙΑ</a:t>
            </a:r>
          </a:p>
        </p:txBody>
      </p:sp>
      <p:sp>
        <p:nvSpPr>
          <p:cNvPr id="3075" name="Rectangle 3"/>
          <p:cNvSpPr>
            <a:spLocks noGrp="1" noChangeArrowheads="1"/>
          </p:cNvSpPr>
          <p:nvPr>
            <p:ph type="body" idx="1"/>
          </p:nvPr>
        </p:nvSpPr>
        <p:spPr>
          <a:xfrm>
            <a:off x="762000" y="609600"/>
            <a:ext cx="7772400" cy="5195664"/>
          </a:xfrm>
        </p:spPr>
        <p:txBody>
          <a:bodyPr>
            <a:normAutofit fontScale="77500" lnSpcReduction="20000"/>
          </a:bodyPr>
          <a:lstStyle/>
          <a:p>
            <a:pPr marL="609600" indent="-609600" algn="just">
              <a:lnSpc>
                <a:spcPct val="90000"/>
              </a:lnSpc>
              <a:buFontTx/>
              <a:buNone/>
            </a:pPr>
            <a:r>
              <a:rPr lang="el-GR" sz="3100" dirty="0" err="1">
                <a:solidFill>
                  <a:srgbClr val="00FF00"/>
                </a:solidFill>
              </a:rPr>
              <a:t>ΟΡΙΣΜΟΣ:Βουλιμία</a:t>
            </a:r>
            <a:r>
              <a:rPr lang="el-GR" sz="3100" dirty="0">
                <a:solidFill>
                  <a:srgbClr val="00FF00"/>
                </a:solidFill>
              </a:rPr>
              <a:t> (η)[</a:t>
            </a:r>
            <a:r>
              <a:rPr lang="el-GR" sz="3100" dirty="0" err="1">
                <a:solidFill>
                  <a:srgbClr val="00FF00"/>
                </a:solidFill>
              </a:rPr>
              <a:t>χωρ.πληθ</a:t>
            </a:r>
            <a:r>
              <a:rPr lang="el-GR" sz="3100" dirty="0">
                <a:solidFill>
                  <a:srgbClr val="00FF00"/>
                </a:solidFill>
              </a:rPr>
              <a:t>].</a:t>
            </a:r>
          </a:p>
          <a:p>
            <a:pPr marL="609600" indent="-609600" algn="just">
              <a:lnSpc>
                <a:spcPct val="90000"/>
              </a:lnSpc>
              <a:buFontTx/>
              <a:buAutoNum type="arabicPeriod"/>
            </a:pPr>
            <a:r>
              <a:rPr lang="el-GR" sz="3100" dirty="0">
                <a:solidFill>
                  <a:srgbClr val="00FF00"/>
                </a:solidFill>
              </a:rPr>
              <a:t>Αίσθημα εντονότατης  πείνας  που απαιτεί άμεση </a:t>
            </a:r>
            <a:r>
              <a:rPr lang="el-GR" sz="3100" dirty="0" err="1">
                <a:solidFill>
                  <a:srgbClr val="00FF00"/>
                </a:solidFill>
              </a:rPr>
              <a:t>ικανοποίηση:όρμησε</a:t>
            </a:r>
            <a:r>
              <a:rPr lang="el-GR" sz="3100" dirty="0">
                <a:solidFill>
                  <a:srgbClr val="00FF00"/>
                </a:solidFill>
              </a:rPr>
              <a:t> στο τραπέζι και άρχισε να καταβροχθίζει  το φαγητό με –</a:t>
            </a:r>
            <a:r>
              <a:rPr lang="el-GR" sz="3100" dirty="0" err="1">
                <a:solidFill>
                  <a:srgbClr val="00FF00"/>
                </a:solidFill>
              </a:rPr>
              <a:t>ΣΥΝ.αδηφαγία</a:t>
            </a:r>
            <a:r>
              <a:rPr lang="el-GR" sz="3100" dirty="0">
                <a:solidFill>
                  <a:srgbClr val="00FF00"/>
                </a:solidFill>
              </a:rPr>
              <a:t>, </a:t>
            </a:r>
            <a:r>
              <a:rPr lang="el-GR" sz="3100" dirty="0" err="1">
                <a:solidFill>
                  <a:srgbClr val="00FF00"/>
                </a:solidFill>
              </a:rPr>
              <a:t>λαιμαργία.ΑΝΤ.κορεσμός</a:t>
            </a:r>
            <a:r>
              <a:rPr lang="el-GR" sz="3100" dirty="0">
                <a:solidFill>
                  <a:srgbClr val="00FF00"/>
                </a:solidFill>
              </a:rPr>
              <a:t>, κόρος, χορτασμός </a:t>
            </a:r>
          </a:p>
          <a:p>
            <a:pPr marL="609600" indent="-609600" algn="just">
              <a:lnSpc>
                <a:spcPct val="90000"/>
              </a:lnSpc>
              <a:buFontTx/>
              <a:buNone/>
            </a:pPr>
            <a:r>
              <a:rPr lang="el-GR" sz="3100" dirty="0">
                <a:solidFill>
                  <a:srgbClr val="00FF00"/>
                </a:solidFill>
              </a:rPr>
              <a:t>2.ΙΑΤΡ.ακατάσχετη πείνα  που οφείλεται σε ψυχοπαθολογικά </a:t>
            </a:r>
            <a:r>
              <a:rPr lang="el-GR" sz="3100" dirty="0" err="1">
                <a:solidFill>
                  <a:srgbClr val="00FF00"/>
                </a:solidFill>
              </a:rPr>
              <a:t>αίτια:η</a:t>
            </a:r>
            <a:r>
              <a:rPr lang="el-GR" sz="3100" dirty="0">
                <a:solidFill>
                  <a:srgbClr val="00FF00"/>
                </a:solidFill>
              </a:rPr>
              <a:t> –είναι συνηθισμένη στις  νοικοκυρές που μένουν κλεισμένες στο </a:t>
            </a:r>
            <a:r>
              <a:rPr lang="el-GR" sz="3100" dirty="0" err="1">
                <a:solidFill>
                  <a:srgbClr val="00FF00"/>
                </a:solidFill>
              </a:rPr>
              <a:t>σπίτιΑΝΤ.νευρική</a:t>
            </a:r>
            <a:r>
              <a:rPr lang="el-GR" sz="3100" dirty="0">
                <a:solidFill>
                  <a:srgbClr val="00FF00"/>
                </a:solidFill>
              </a:rPr>
              <a:t>(ψυχογενής) ανορεξία</a:t>
            </a:r>
          </a:p>
          <a:p>
            <a:pPr marL="609600" indent="-609600" algn="just">
              <a:lnSpc>
                <a:spcPct val="90000"/>
              </a:lnSpc>
              <a:buFontTx/>
              <a:buNone/>
            </a:pPr>
            <a:r>
              <a:rPr lang="el-GR" sz="3100" dirty="0">
                <a:solidFill>
                  <a:srgbClr val="00FF00"/>
                </a:solidFill>
              </a:rPr>
              <a:t>3.(μτφ).η ακόρεστη  επιθυμία για </a:t>
            </a:r>
            <a:r>
              <a:rPr lang="el-GR" sz="3100" dirty="0" err="1">
                <a:solidFill>
                  <a:srgbClr val="00FF00"/>
                </a:solidFill>
              </a:rPr>
              <a:t>απόκτηση:η</a:t>
            </a:r>
            <a:r>
              <a:rPr lang="el-GR" sz="3100" dirty="0">
                <a:solidFill>
                  <a:srgbClr val="00FF00"/>
                </a:solidFill>
              </a:rPr>
              <a:t> εισπρακτική –του Υπουργείου </a:t>
            </a:r>
            <a:r>
              <a:rPr lang="el-GR" sz="3100" dirty="0" err="1">
                <a:solidFill>
                  <a:srgbClr val="00FF00"/>
                </a:solidFill>
              </a:rPr>
              <a:t>Οικονομικών.ΣΥΝ.απληστία</a:t>
            </a:r>
            <a:r>
              <a:rPr lang="el-GR" sz="3100" dirty="0">
                <a:solidFill>
                  <a:srgbClr val="00FF00"/>
                </a:solidFill>
              </a:rPr>
              <a:t>, αδηφαγία.</a:t>
            </a:r>
          </a:p>
          <a:p>
            <a:pPr marL="609600" indent="-609600" algn="just">
              <a:lnSpc>
                <a:spcPct val="90000"/>
              </a:lnSpc>
              <a:buFontTx/>
              <a:buNone/>
            </a:pPr>
            <a:r>
              <a:rPr lang="el-GR" sz="3100" dirty="0">
                <a:solidFill>
                  <a:srgbClr val="00FF00"/>
                </a:solidFill>
              </a:rPr>
              <a:t>[</a:t>
            </a:r>
            <a:r>
              <a:rPr lang="el-GR" sz="3100" dirty="0" err="1">
                <a:solidFill>
                  <a:srgbClr val="00FF00"/>
                </a:solidFill>
              </a:rPr>
              <a:t>ΕΤΥΜ.μτγν.&lt;βούλιμος&lt;βου</a:t>
            </a:r>
            <a:r>
              <a:rPr lang="el-GR" sz="3100" dirty="0">
                <a:solidFill>
                  <a:srgbClr val="00FF00"/>
                </a:solidFill>
              </a:rPr>
              <a:t>-(&lt;</a:t>
            </a:r>
            <a:r>
              <a:rPr lang="el-GR" sz="3100" dirty="0" err="1">
                <a:solidFill>
                  <a:srgbClr val="00FF00"/>
                </a:solidFill>
              </a:rPr>
              <a:t>αρχ.βους</a:t>
            </a:r>
            <a:r>
              <a:rPr lang="el-GR" sz="3100" dirty="0">
                <a:solidFill>
                  <a:srgbClr val="00FF00"/>
                </a:solidFill>
              </a:rPr>
              <a:t>)+λιμός &lt;&lt;πείνα&gt;&gt;, οπότε  η </a:t>
            </a:r>
            <a:r>
              <a:rPr lang="el-GR" sz="3100" dirty="0" err="1">
                <a:solidFill>
                  <a:srgbClr val="00FF00"/>
                </a:solidFill>
              </a:rPr>
              <a:t>λ.θα</a:t>
            </a:r>
            <a:r>
              <a:rPr lang="el-GR" sz="3100" dirty="0">
                <a:solidFill>
                  <a:srgbClr val="00FF00"/>
                </a:solidFill>
              </a:rPr>
              <a:t> σήμαινε αρχικά αυτόν που πεινάει σαν βόδι, </a:t>
            </a:r>
            <a:r>
              <a:rPr lang="el-GR" sz="3100" dirty="0" err="1">
                <a:solidFill>
                  <a:srgbClr val="00FF00"/>
                </a:solidFill>
              </a:rPr>
              <a:t>πβ.νεοελλ.πεινάω</a:t>
            </a:r>
            <a:r>
              <a:rPr lang="el-GR" sz="3100" dirty="0">
                <a:solidFill>
                  <a:srgbClr val="00FF00"/>
                </a:solidFill>
              </a:rPr>
              <a:t> σαν λύκος, γαλλ.</a:t>
            </a:r>
            <a:r>
              <a:rPr lang="en-US" sz="3100" dirty="0" err="1">
                <a:solidFill>
                  <a:srgbClr val="00FF00"/>
                </a:solidFill>
              </a:rPr>
              <a:t>j’ai</a:t>
            </a:r>
            <a:r>
              <a:rPr lang="el-GR" sz="3100" dirty="0">
                <a:solidFill>
                  <a:srgbClr val="00FF00"/>
                </a:solidFill>
              </a:rPr>
              <a:t> </a:t>
            </a:r>
            <a:r>
              <a:rPr lang="en-US" sz="3100" dirty="0" err="1">
                <a:solidFill>
                  <a:srgbClr val="00FF00"/>
                </a:solidFill>
              </a:rPr>
              <a:t>une</a:t>
            </a:r>
            <a:r>
              <a:rPr lang="en-US" sz="3100" dirty="0">
                <a:solidFill>
                  <a:srgbClr val="00FF00"/>
                </a:solidFill>
              </a:rPr>
              <a:t> </a:t>
            </a:r>
            <a:r>
              <a:rPr lang="en-US" sz="3100" dirty="0" err="1">
                <a:solidFill>
                  <a:srgbClr val="00FF00"/>
                </a:solidFill>
              </a:rPr>
              <a:t>faim</a:t>
            </a:r>
            <a:r>
              <a:rPr lang="en-US" sz="3100" dirty="0">
                <a:solidFill>
                  <a:srgbClr val="00FF00"/>
                </a:solidFill>
              </a:rPr>
              <a:t> de </a:t>
            </a:r>
            <a:r>
              <a:rPr lang="en-US" sz="3100" dirty="0" err="1">
                <a:solidFill>
                  <a:srgbClr val="00FF00"/>
                </a:solidFill>
              </a:rPr>
              <a:t>loup</a:t>
            </a:r>
            <a:r>
              <a:rPr lang="el-GR" sz="3100" dirty="0">
                <a:solidFill>
                  <a:srgbClr val="00FF00"/>
                </a:solidFill>
              </a:rPr>
              <a:t> </a:t>
            </a:r>
            <a:r>
              <a:rPr lang="el-GR" sz="3100" dirty="0" err="1">
                <a:solidFill>
                  <a:srgbClr val="00FF00"/>
                </a:solidFill>
              </a:rPr>
              <a:t>κ.τ.ο</a:t>
            </a:r>
            <a:r>
              <a:rPr lang="el-GR" sz="3100" dirty="0">
                <a:solidFill>
                  <a:srgbClr val="00FF00"/>
                </a:solidFill>
              </a:rPr>
              <a:t>].</a:t>
            </a:r>
            <a:endParaRPr lang="en-US" sz="3100" dirty="0">
              <a:solidFill>
                <a:srgbClr val="00FF00"/>
              </a:solidFill>
            </a:endParaRPr>
          </a:p>
          <a:p>
            <a:pPr marL="609600" indent="-609600" algn="just">
              <a:lnSpc>
                <a:spcPct val="90000"/>
              </a:lnSpc>
              <a:buFontTx/>
              <a:buNone/>
            </a:pPr>
            <a:endParaRPr lang="el-GR" sz="1400" dirty="0" smtClean="0">
              <a:solidFill>
                <a:srgbClr val="FFCC00"/>
              </a:solidFill>
            </a:endParaRPr>
          </a:p>
          <a:p>
            <a:pPr marL="609600" indent="-609600" algn="just">
              <a:lnSpc>
                <a:spcPct val="90000"/>
              </a:lnSpc>
              <a:buFontTx/>
              <a:buNone/>
            </a:pPr>
            <a:endParaRPr lang="el-GR" sz="1400" dirty="0" smtClean="0">
              <a:solidFill>
                <a:srgbClr val="FFCC00"/>
              </a:solidFill>
            </a:endParaRPr>
          </a:p>
          <a:p>
            <a:pPr marL="609600" indent="-609600" algn="just">
              <a:lnSpc>
                <a:spcPct val="90000"/>
              </a:lnSpc>
              <a:buFontTx/>
              <a:buNone/>
            </a:pPr>
            <a:r>
              <a:rPr lang="el-GR" sz="1400" dirty="0" err="1" smtClean="0">
                <a:solidFill>
                  <a:srgbClr val="FFCC00"/>
                </a:solidFill>
              </a:rPr>
              <a:t>Πηγή:Γεώργιος</a:t>
            </a:r>
            <a:r>
              <a:rPr lang="el-GR" sz="1400" dirty="0" smtClean="0">
                <a:solidFill>
                  <a:srgbClr val="FFCC00"/>
                </a:solidFill>
              </a:rPr>
              <a:t>  </a:t>
            </a:r>
            <a:r>
              <a:rPr lang="el-GR" sz="1400" dirty="0">
                <a:solidFill>
                  <a:srgbClr val="FFCC00"/>
                </a:solidFill>
              </a:rPr>
              <a:t>Μπαμπινιώτης </a:t>
            </a:r>
            <a:r>
              <a:rPr lang="el-GR" sz="1400" dirty="0" err="1">
                <a:solidFill>
                  <a:srgbClr val="FFCC00"/>
                </a:solidFill>
              </a:rPr>
              <a:t>΄΄</a:t>
            </a:r>
            <a:r>
              <a:rPr lang="el-GR" sz="1400" dirty="0">
                <a:solidFill>
                  <a:srgbClr val="FFCC00"/>
                </a:solidFill>
              </a:rPr>
              <a:t> Λεξικό της Νέας Ελληνικής Γλώσσας , με  σχόλια για την σωστή χρήση των λέξεων, Δεύτερη Έκδοση, Κέντρο Λεξικολογίας Ε.Π.Ε, Αθήνα 2002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FF0000"/>
                </a:solidFill>
              </a:rPr>
              <a:t>ΤΟ ΓΝΩΣΙΑΚΟ ΜΟΝΤΕΛΟ ΓΙΑ </a:t>
            </a:r>
            <a:r>
              <a:rPr lang="el-GR" smtClean="0">
                <a:solidFill>
                  <a:srgbClr val="FF0000"/>
                </a:solidFill>
              </a:rPr>
              <a:t>ΤΗΝ ΨΥΧΟΓΕΝΗ  </a:t>
            </a:r>
            <a:r>
              <a:rPr lang="el-GR" dirty="0" smtClean="0">
                <a:solidFill>
                  <a:srgbClr val="FF0000"/>
                </a:solidFill>
              </a:rPr>
              <a:t>ΒΟΥΛΙΜΙΑ </a:t>
            </a:r>
            <a:endParaRPr lang="el-GR" dirty="0">
              <a:solidFill>
                <a:srgbClr val="FF0000"/>
              </a:solidFill>
            </a:endParaRPr>
          </a:p>
        </p:txBody>
      </p:sp>
      <p:pic>
        <p:nvPicPr>
          <p:cNvPr id="4" name="3 - Θέση περιεχομένου" descr="σχεδιαγραμμα για βουλιμία 001.jpg"/>
          <p:cNvPicPr>
            <a:picLocks noGrp="1" noChangeAspect="1"/>
          </p:cNvPicPr>
          <p:nvPr>
            <p:ph idx="1"/>
          </p:nvPr>
        </p:nvPicPr>
        <p:blipFill>
          <a:blip r:embed="rId2" cstate="print"/>
          <a:stretch>
            <a:fillRect/>
          </a:stretch>
        </p:blipFill>
        <p:spPr>
          <a:xfrm>
            <a:off x="1619672" y="1916832"/>
            <a:ext cx="6093394" cy="4500000"/>
          </a:xfr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2800" b="1" dirty="0" smtClean="0">
                <a:solidFill>
                  <a:srgbClr val="FF0000"/>
                </a:solidFill>
              </a:rPr>
              <a:t> ΨΥΧΟΓΕΝΗΣ ΒΟΥΛΙΜΙΑ</a:t>
            </a:r>
            <a:br>
              <a:rPr lang="el-GR" sz="2800" b="1" dirty="0" smtClean="0">
                <a:solidFill>
                  <a:srgbClr val="FF0000"/>
                </a:solidFill>
              </a:rPr>
            </a:br>
            <a:r>
              <a:rPr lang="el-GR" sz="2800" dirty="0" smtClean="0">
                <a:solidFill>
                  <a:srgbClr val="FF0000"/>
                </a:solidFill>
              </a:rPr>
              <a:t> Κλινική Αξιολόγηση-Θεραπεία-1</a:t>
            </a:r>
            <a:endParaRPr lang="el-GR" sz="2800" dirty="0"/>
          </a:p>
        </p:txBody>
      </p:sp>
      <p:sp>
        <p:nvSpPr>
          <p:cNvPr id="4" name="3 - Θέση περιεχομένου"/>
          <p:cNvSpPr>
            <a:spLocks noGrp="1"/>
          </p:cNvSpPr>
          <p:nvPr>
            <p:ph idx="1"/>
          </p:nvPr>
        </p:nvSpPr>
        <p:spPr>
          <a:xfrm>
            <a:off x="457200" y="1600200"/>
            <a:ext cx="8229600" cy="4781128"/>
          </a:xfrm>
        </p:spPr>
        <p:txBody>
          <a:bodyPr>
            <a:normAutofit fontScale="70000" lnSpcReduction="20000"/>
          </a:bodyPr>
          <a:lstStyle/>
          <a:p>
            <a:pPr algn="just">
              <a:buNone/>
            </a:pPr>
            <a:r>
              <a:rPr lang="en-US" sz="3300" dirty="0" smtClean="0">
                <a:solidFill>
                  <a:srgbClr val="FFFF00"/>
                </a:solidFill>
              </a:rPr>
              <a:t>    </a:t>
            </a:r>
            <a:r>
              <a:rPr lang="el-GR" sz="3300" dirty="0" smtClean="0">
                <a:solidFill>
                  <a:srgbClr val="FFFF00"/>
                </a:solidFill>
              </a:rPr>
              <a:t>Για την θεραπεία της ΨΒ η πιο αποτελεσματική προσέγγιση είναι:</a:t>
            </a:r>
          </a:p>
          <a:p>
            <a:pPr algn="just">
              <a:buNone/>
            </a:pPr>
            <a:r>
              <a:rPr lang="el-GR" sz="3300" dirty="0" smtClean="0">
                <a:solidFill>
                  <a:srgbClr val="FFFF00"/>
                </a:solidFill>
              </a:rPr>
              <a:t>    Η </a:t>
            </a:r>
            <a:r>
              <a:rPr lang="el-GR" sz="3300" dirty="0" err="1" smtClean="0">
                <a:solidFill>
                  <a:srgbClr val="FF0000"/>
                </a:solidFill>
              </a:rPr>
              <a:t>γνωσιακή</a:t>
            </a:r>
            <a:r>
              <a:rPr lang="el-GR" sz="3300" dirty="0" smtClean="0">
                <a:solidFill>
                  <a:srgbClr val="FF0000"/>
                </a:solidFill>
              </a:rPr>
              <a:t> –συμπεριφοριστική ψυχοθεραπεία</a:t>
            </a:r>
            <a:r>
              <a:rPr lang="el-GR" sz="3300" dirty="0" smtClean="0">
                <a:solidFill>
                  <a:srgbClr val="FFFF00"/>
                </a:solidFill>
              </a:rPr>
              <a:t>, σύμφωνα  με τα στοιχεία  ενός μεγάλου αριθμού εμπεριστατωμένων  μελετών  (διπλές  τυφλές  τυχαιοποιημένες μελέτες, στοιχεία από την έρευνα ανασκόπηση των</a:t>
            </a:r>
            <a:r>
              <a:rPr lang="el-GR" sz="3300" b="1" dirty="0" smtClean="0">
                <a:solidFill>
                  <a:srgbClr val="FFFF00"/>
                </a:solidFill>
              </a:rPr>
              <a:t> </a:t>
            </a:r>
            <a:r>
              <a:rPr lang="en-US" sz="3300" dirty="0" smtClean="0">
                <a:solidFill>
                  <a:srgbClr val="FFFF00"/>
                </a:solidFill>
              </a:rPr>
              <a:t>Shapiro</a:t>
            </a:r>
            <a:r>
              <a:rPr lang="el-GR" sz="3300" dirty="0" smtClean="0">
                <a:solidFill>
                  <a:srgbClr val="FFFF00"/>
                </a:solidFill>
              </a:rPr>
              <a:t>  και συν.2007).</a:t>
            </a:r>
          </a:p>
          <a:p>
            <a:pPr algn="just">
              <a:buNone/>
            </a:pPr>
            <a:endParaRPr lang="el-GR" sz="3300" dirty="0" smtClean="0">
              <a:solidFill>
                <a:srgbClr val="FFFF00"/>
              </a:solidFill>
            </a:endParaRPr>
          </a:p>
          <a:p>
            <a:pPr algn="just">
              <a:buNone/>
            </a:pPr>
            <a:r>
              <a:rPr lang="el-GR" sz="3300" dirty="0" smtClean="0">
                <a:solidFill>
                  <a:srgbClr val="FFFF00"/>
                </a:solidFill>
              </a:rPr>
              <a:t>   Σε όλες αυτές  τις έρευνες  η τεχνική της </a:t>
            </a:r>
            <a:r>
              <a:rPr lang="el-GR" sz="3300" dirty="0" err="1" smtClean="0">
                <a:solidFill>
                  <a:srgbClr val="FFFF00"/>
                </a:solidFill>
              </a:rPr>
              <a:t>γνωσιακής</a:t>
            </a:r>
            <a:r>
              <a:rPr lang="el-GR" sz="3300" dirty="0" smtClean="0">
                <a:solidFill>
                  <a:srgbClr val="FFFF00"/>
                </a:solidFill>
              </a:rPr>
              <a:t>- συμπεριφοριστικής θεραπείας, περιγράφεται αναλυτικά, καθώς επίσης και οι παραπομπές της τεχνικής στο θεωρητικό της υπόβαθρο. Πρόκειται για πολύ καλά τεκμηριωμένες θεραπευτικές προσεγγίσεις και αξιόπιστες μελέτες.</a:t>
            </a:r>
            <a:endParaRPr lang="el-GR" sz="3300" b="1" dirty="0" smtClean="0">
              <a:solidFill>
                <a:srgbClr val="FFFF00"/>
              </a:solidFill>
            </a:endParaRPr>
          </a:p>
          <a:p>
            <a:pPr>
              <a:buNone/>
            </a:pPr>
            <a:endParaRPr lang="el-GR" dirty="0" smtClean="0"/>
          </a:p>
          <a:p>
            <a:pPr>
              <a:buNone/>
            </a:pPr>
            <a:endParaRPr lang="el-GR" dirty="0" smtClean="0"/>
          </a:p>
          <a:p>
            <a:pPr algn="just">
              <a:buNone/>
            </a:pPr>
            <a:endParaRPr lang="el-GR" sz="900" b="1" dirty="0" smtClean="0">
              <a:solidFill>
                <a:srgbClr val="FFFF00"/>
              </a:solidFill>
            </a:endParaRPr>
          </a:p>
          <a:p>
            <a:pPr>
              <a:buNone/>
            </a:pPr>
            <a:r>
              <a:rPr lang="en-US" sz="1300" dirty="0" smtClean="0">
                <a:solidFill>
                  <a:srgbClr val="FFC000"/>
                </a:solidFill>
              </a:rPr>
              <a:t>Shapiro </a:t>
            </a:r>
            <a:r>
              <a:rPr lang="en-US" sz="1300" dirty="0" err="1" smtClean="0">
                <a:solidFill>
                  <a:srgbClr val="FFC000"/>
                </a:solidFill>
              </a:rPr>
              <a:t>J,Berkman</a:t>
            </a:r>
            <a:r>
              <a:rPr lang="en-US" sz="1300" dirty="0" smtClean="0">
                <a:solidFill>
                  <a:srgbClr val="FFC000"/>
                </a:solidFill>
              </a:rPr>
              <a:t> N, </a:t>
            </a:r>
            <a:r>
              <a:rPr lang="en-US" sz="1300" dirty="0" err="1" smtClean="0">
                <a:solidFill>
                  <a:srgbClr val="FFC000"/>
                </a:solidFill>
              </a:rPr>
              <a:t>Brownley</a:t>
            </a:r>
            <a:r>
              <a:rPr lang="en-US" sz="1300" dirty="0" smtClean="0">
                <a:solidFill>
                  <a:srgbClr val="FFC000"/>
                </a:solidFill>
              </a:rPr>
              <a:t> </a:t>
            </a:r>
            <a:r>
              <a:rPr lang="en-US" sz="1300" dirty="0" err="1" smtClean="0">
                <a:solidFill>
                  <a:srgbClr val="FFC000"/>
                </a:solidFill>
              </a:rPr>
              <a:t>Ketal.Bulimia</a:t>
            </a:r>
            <a:r>
              <a:rPr lang="en-US" sz="1300" dirty="0" smtClean="0">
                <a:solidFill>
                  <a:srgbClr val="FFC000"/>
                </a:solidFill>
              </a:rPr>
              <a:t> </a:t>
            </a:r>
            <a:r>
              <a:rPr lang="en-US" sz="1300" dirty="0" err="1" smtClean="0">
                <a:solidFill>
                  <a:srgbClr val="FFC000"/>
                </a:solidFill>
              </a:rPr>
              <a:t>nervosa:a</a:t>
            </a:r>
            <a:r>
              <a:rPr lang="en-US" sz="1300" dirty="0" smtClean="0">
                <a:solidFill>
                  <a:srgbClr val="FFC000"/>
                </a:solidFill>
              </a:rPr>
              <a:t> systematic review of</a:t>
            </a:r>
            <a:br>
              <a:rPr lang="en-US" sz="1300" dirty="0" smtClean="0">
                <a:solidFill>
                  <a:srgbClr val="FFC000"/>
                </a:solidFill>
              </a:rPr>
            </a:br>
            <a:r>
              <a:rPr lang="en-US" sz="1300" dirty="0" err="1" smtClean="0">
                <a:solidFill>
                  <a:srgbClr val="FFC000"/>
                </a:solidFill>
              </a:rPr>
              <a:t>randomizedcontrolledtrials.Int</a:t>
            </a:r>
            <a:r>
              <a:rPr lang="en-US" sz="1300" dirty="0" smtClean="0">
                <a:solidFill>
                  <a:srgbClr val="FFC000"/>
                </a:solidFill>
              </a:rPr>
              <a:t> J </a:t>
            </a:r>
            <a:r>
              <a:rPr lang="en-US" sz="1300" dirty="0" err="1" smtClean="0">
                <a:solidFill>
                  <a:srgbClr val="FFC000"/>
                </a:solidFill>
              </a:rPr>
              <a:t>EatDis­ord</a:t>
            </a:r>
            <a:r>
              <a:rPr lang="en-US" sz="1300" dirty="0" smtClean="0">
                <a:solidFill>
                  <a:srgbClr val="FFC000"/>
                </a:solidFill>
              </a:rPr>
              <a:t> 2007;40:M6</a:t>
            </a:r>
          </a:p>
          <a:p>
            <a:pPr>
              <a:buNone/>
            </a:pPr>
            <a:endParaRPr lang="el-GR" sz="13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116632"/>
            <a:ext cx="8229600" cy="1143000"/>
          </a:xfrm>
        </p:spPr>
        <p:txBody>
          <a:bodyPr>
            <a:normAutofit/>
          </a:bodyPr>
          <a:lstStyle/>
          <a:p>
            <a:r>
              <a:rPr lang="el-GR" sz="2800" b="1" dirty="0" smtClean="0">
                <a:solidFill>
                  <a:srgbClr val="FF0000"/>
                </a:solidFill>
              </a:rPr>
              <a:t> ΨΥΧΟΓΕΝΗΣ ΒΟΥΛΙΜΙΑ</a:t>
            </a:r>
            <a:br>
              <a:rPr lang="el-GR" sz="2800" b="1" dirty="0" smtClean="0">
                <a:solidFill>
                  <a:srgbClr val="FF0000"/>
                </a:solidFill>
              </a:rPr>
            </a:br>
            <a:r>
              <a:rPr lang="el-GR" sz="2800" dirty="0" smtClean="0">
                <a:solidFill>
                  <a:srgbClr val="FF0000"/>
                </a:solidFill>
              </a:rPr>
              <a:t> Κλινική Αξιολόγηση-Θεραπεία-2</a:t>
            </a:r>
            <a:endParaRPr lang="el-GR" sz="2800" dirty="0"/>
          </a:p>
        </p:txBody>
      </p:sp>
      <p:sp>
        <p:nvSpPr>
          <p:cNvPr id="3" name="2 - Θέση περιεχομένου"/>
          <p:cNvSpPr>
            <a:spLocks noGrp="1"/>
          </p:cNvSpPr>
          <p:nvPr>
            <p:ph idx="1"/>
          </p:nvPr>
        </p:nvSpPr>
        <p:spPr>
          <a:xfrm>
            <a:off x="611560" y="1124744"/>
            <a:ext cx="8229600" cy="5616624"/>
          </a:xfrm>
        </p:spPr>
        <p:txBody>
          <a:bodyPr>
            <a:normAutofit fontScale="85000" lnSpcReduction="10000"/>
          </a:bodyPr>
          <a:lstStyle/>
          <a:p>
            <a:pPr algn="just">
              <a:buNone/>
            </a:pPr>
            <a:r>
              <a:rPr lang="el-GR" dirty="0" smtClean="0"/>
              <a:t> </a:t>
            </a:r>
            <a:r>
              <a:rPr lang="en-US" dirty="0" smtClean="0"/>
              <a:t>  </a:t>
            </a:r>
            <a:r>
              <a:rPr lang="el-GR" sz="3100" dirty="0" smtClean="0">
                <a:solidFill>
                  <a:srgbClr val="FFFF00"/>
                </a:solidFill>
              </a:rPr>
              <a:t>Η  ένδειξη  για θεραπεία της ψυχογενούς βουλιμίας με φάρμακα, δεν είναι τόσο καλά τεκμηριωμένη, όσο  η </a:t>
            </a:r>
            <a:r>
              <a:rPr lang="el-GR" sz="3100" dirty="0" err="1" smtClean="0">
                <a:solidFill>
                  <a:srgbClr val="FFFF00"/>
                </a:solidFill>
              </a:rPr>
              <a:t>γνωσιακή</a:t>
            </a:r>
            <a:r>
              <a:rPr lang="el-GR" sz="3100" dirty="0" smtClean="0">
                <a:solidFill>
                  <a:srgbClr val="FFFF00"/>
                </a:solidFill>
              </a:rPr>
              <a:t>  –συμπεριφοριστική ψυχοθεραπεία.</a:t>
            </a:r>
          </a:p>
          <a:p>
            <a:pPr algn="just">
              <a:buNone/>
            </a:pPr>
            <a:r>
              <a:rPr lang="el-GR" sz="3100" dirty="0" smtClean="0">
                <a:solidFill>
                  <a:srgbClr val="FFFF00"/>
                </a:solidFill>
              </a:rPr>
              <a:t>           Παρόλα ταύτα, ένας μεγάλος αριθμός  από καλά τεκμηριωμένες μελέτες (διπλές τυφλές τυχαιοποιημένες), παρέχουν ενδείξεις ότι:  </a:t>
            </a:r>
          </a:p>
          <a:p>
            <a:pPr algn="just">
              <a:buNone/>
            </a:pPr>
            <a:r>
              <a:rPr lang="el-GR" sz="3100" dirty="0" smtClean="0">
                <a:solidFill>
                  <a:srgbClr val="FFFF00"/>
                </a:solidFill>
              </a:rPr>
              <a:t>    </a:t>
            </a:r>
            <a:r>
              <a:rPr lang="el-GR" sz="3100" dirty="0" err="1" smtClean="0">
                <a:solidFill>
                  <a:srgbClr val="FFFF00"/>
                </a:solidFill>
              </a:rPr>
              <a:t>Ολα</a:t>
            </a:r>
            <a:r>
              <a:rPr lang="el-GR" sz="3100" dirty="0" smtClean="0">
                <a:solidFill>
                  <a:srgbClr val="FFFF00"/>
                </a:solidFill>
              </a:rPr>
              <a:t> τα φάρμακα που ανήκουν στην κατηγορία των   </a:t>
            </a:r>
            <a:r>
              <a:rPr lang="el-GR" sz="3100" u="sng" dirty="0" smtClean="0">
                <a:solidFill>
                  <a:srgbClr val="FFFF00"/>
                </a:solidFill>
              </a:rPr>
              <a:t>εκλεκτικών    αναστολέων  της </a:t>
            </a:r>
            <a:r>
              <a:rPr lang="el-GR" sz="3100" u="sng" dirty="0" err="1" smtClean="0">
                <a:solidFill>
                  <a:srgbClr val="FFFF00"/>
                </a:solidFill>
              </a:rPr>
              <a:t>επαναπρόσληψης</a:t>
            </a:r>
            <a:r>
              <a:rPr lang="el-GR" sz="3100" u="sng" dirty="0" smtClean="0">
                <a:solidFill>
                  <a:srgbClr val="FFFF00"/>
                </a:solidFill>
              </a:rPr>
              <a:t> της </a:t>
            </a:r>
            <a:r>
              <a:rPr lang="el-GR" sz="3100" u="sng" dirty="0" err="1" smtClean="0">
                <a:solidFill>
                  <a:srgbClr val="FFFF00"/>
                </a:solidFill>
              </a:rPr>
              <a:t>σεροτονίνης</a:t>
            </a:r>
            <a:r>
              <a:rPr lang="el-GR" sz="3100" u="sng" dirty="0" smtClean="0">
                <a:solidFill>
                  <a:srgbClr val="FFFF00"/>
                </a:solidFill>
              </a:rPr>
              <a:t>, (</a:t>
            </a:r>
            <a:r>
              <a:rPr lang="en-US" sz="3100" u="sng" dirty="0" smtClean="0">
                <a:solidFill>
                  <a:srgbClr val="FFFF00"/>
                </a:solidFill>
              </a:rPr>
              <a:t>SSRI</a:t>
            </a:r>
            <a:r>
              <a:rPr lang="el-GR" sz="3100" u="sng" dirty="0" smtClean="0">
                <a:solidFill>
                  <a:srgbClr val="FFFF00"/>
                </a:solidFill>
              </a:rPr>
              <a:t>’</a:t>
            </a:r>
            <a:r>
              <a:rPr lang="en-US" sz="3100" u="sng" dirty="0" smtClean="0">
                <a:solidFill>
                  <a:srgbClr val="FFFF00"/>
                </a:solidFill>
              </a:rPr>
              <a:t>S</a:t>
            </a:r>
            <a:r>
              <a:rPr lang="el-GR" sz="3100" u="sng" dirty="0" smtClean="0">
                <a:solidFill>
                  <a:srgbClr val="FFFF00"/>
                </a:solidFill>
              </a:rPr>
              <a:t>) </a:t>
            </a:r>
            <a:r>
              <a:rPr lang="el-GR" sz="3100" dirty="0" smtClean="0">
                <a:solidFill>
                  <a:srgbClr val="FFFF00"/>
                </a:solidFill>
              </a:rPr>
              <a:t>είναι αποτελεσματικά στην μείωση των επεισοδίων ανεξέλεγκτης  πολυφαγίας(</a:t>
            </a:r>
            <a:r>
              <a:rPr lang="en-US" sz="3100" dirty="0" smtClean="0">
                <a:solidFill>
                  <a:srgbClr val="FFFF00"/>
                </a:solidFill>
              </a:rPr>
              <a:t>binge eating</a:t>
            </a:r>
            <a:r>
              <a:rPr lang="el-GR" sz="3100" dirty="0" smtClean="0">
                <a:solidFill>
                  <a:srgbClr val="FFFF00"/>
                </a:solidFill>
              </a:rPr>
              <a:t>) καθώς και  στην μείωση των συμπεριφορών αποβολής των τροφών (</a:t>
            </a:r>
            <a:r>
              <a:rPr lang="el-GR" sz="3100" dirty="0" err="1" smtClean="0">
                <a:solidFill>
                  <a:srgbClr val="FFFF00"/>
                </a:solidFill>
              </a:rPr>
              <a:t>purging</a:t>
            </a:r>
            <a:r>
              <a:rPr lang="el-GR" sz="3100" dirty="0" smtClean="0">
                <a:solidFill>
                  <a:srgbClr val="FFFF00"/>
                </a:solidFill>
              </a:rPr>
              <a:t> </a:t>
            </a:r>
            <a:r>
              <a:rPr lang="el-GR" sz="3100" dirty="0" err="1" smtClean="0">
                <a:solidFill>
                  <a:srgbClr val="FFFF00"/>
                </a:solidFill>
              </a:rPr>
              <a:t>behavior</a:t>
            </a:r>
            <a:r>
              <a:rPr lang="el-GR" sz="3100" dirty="0" smtClean="0">
                <a:solidFill>
                  <a:srgbClr val="FFFF00"/>
                </a:solidFill>
              </a:rPr>
              <a:t>) (</a:t>
            </a:r>
            <a:r>
              <a:rPr lang="en-US" sz="3100" dirty="0" smtClean="0">
                <a:solidFill>
                  <a:srgbClr val="FFFF00"/>
                </a:solidFill>
              </a:rPr>
              <a:t>Shapiro</a:t>
            </a:r>
            <a:r>
              <a:rPr lang="el-GR" sz="3100" dirty="0" smtClean="0">
                <a:solidFill>
                  <a:srgbClr val="FFFF00"/>
                </a:solidFill>
              </a:rPr>
              <a:t>  και συν.2007</a:t>
            </a:r>
            <a:r>
              <a:rPr lang="en-US" sz="3100" dirty="0" smtClean="0">
                <a:solidFill>
                  <a:srgbClr val="FFFF00"/>
                </a:solidFill>
              </a:rPr>
              <a:t>)</a:t>
            </a:r>
            <a:r>
              <a:rPr lang="el-GR" sz="3100" dirty="0" smtClean="0">
                <a:solidFill>
                  <a:srgbClr val="FFFF00"/>
                </a:solidFill>
              </a:rPr>
              <a:t>.</a:t>
            </a:r>
          </a:p>
          <a:p>
            <a:pPr algn="just">
              <a:buNone/>
            </a:pPr>
            <a:endParaRPr lang="el-GR" sz="900" b="1" dirty="0" smtClean="0">
              <a:solidFill>
                <a:srgbClr val="FFFF00"/>
              </a:solidFill>
            </a:endParaRPr>
          </a:p>
          <a:p>
            <a:pPr algn="just">
              <a:buNone/>
            </a:pPr>
            <a:endParaRPr lang="el-GR" sz="900" b="1" dirty="0" smtClean="0">
              <a:solidFill>
                <a:srgbClr val="FFFF00"/>
              </a:solidFill>
            </a:endParaRPr>
          </a:p>
          <a:p>
            <a:pPr algn="just">
              <a:buNone/>
            </a:pPr>
            <a:endParaRPr lang="el-GR" sz="900" b="1" dirty="0" smtClean="0">
              <a:solidFill>
                <a:srgbClr val="FFFF00"/>
              </a:solidFill>
            </a:endParaRPr>
          </a:p>
          <a:p>
            <a:pPr algn="just">
              <a:buNone/>
            </a:pPr>
            <a:endParaRPr lang="el-GR" sz="900" b="1" dirty="0" smtClean="0">
              <a:solidFill>
                <a:srgbClr val="FFFF00"/>
              </a:solidFill>
            </a:endParaRPr>
          </a:p>
          <a:p>
            <a:pPr>
              <a:buNone/>
            </a:pPr>
            <a:r>
              <a:rPr lang="en-US" sz="1300" dirty="0" smtClean="0">
                <a:solidFill>
                  <a:srgbClr val="FFC000"/>
                </a:solidFill>
              </a:rPr>
              <a:t>Shapiro </a:t>
            </a:r>
            <a:r>
              <a:rPr lang="en-US" sz="1300" dirty="0" err="1" smtClean="0">
                <a:solidFill>
                  <a:srgbClr val="FFC000"/>
                </a:solidFill>
              </a:rPr>
              <a:t>J,Berkman</a:t>
            </a:r>
            <a:r>
              <a:rPr lang="en-US" sz="1300" dirty="0" smtClean="0">
                <a:solidFill>
                  <a:srgbClr val="FFC000"/>
                </a:solidFill>
              </a:rPr>
              <a:t> N, </a:t>
            </a:r>
            <a:r>
              <a:rPr lang="en-US" sz="1300" dirty="0" err="1" smtClean="0">
                <a:solidFill>
                  <a:srgbClr val="FFC000"/>
                </a:solidFill>
              </a:rPr>
              <a:t>Brownley</a:t>
            </a:r>
            <a:r>
              <a:rPr lang="en-US" sz="1300" dirty="0" smtClean="0">
                <a:solidFill>
                  <a:srgbClr val="FFC000"/>
                </a:solidFill>
              </a:rPr>
              <a:t> </a:t>
            </a:r>
            <a:r>
              <a:rPr lang="en-US" sz="1300" dirty="0" err="1" smtClean="0">
                <a:solidFill>
                  <a:srgbClr val="FFC000"/>
                </a:solidFill>
              </a:rPr>
              <a:t>Ketal.Bulimia</a:t>
            </a:r>
            <a:r>
              <a:rPr lang="en-US" sz="1300" dirty="0" smtClean="0">
                <a:solidFill>
                  <a:srgbClr val="FFC000"/>
                </a:solidFill>
              </a:rPr>
              <a:t> </a:t>
            </a:r>
            <a:r>
              <a:rPr lang="en-US" sz="1300" dirty="0" err="1" smtClean="0">
                <a:solidFill>
                  <a:srgbClr val="FFC000"/>
                </a:solidFill>
              </a:rPr>
              <a:t>nervosa:a</a:t>
            </a:r>
            <a:r>
              <a:rPr lang="en-US" sz="1300" dirty="0" smtClean="0">
                <a:solidFill>
                  <a:srgbClr val="FFC000"/>
                </a:solidFill>
              </a:rPr>
              <a:t> systematic review of</a:t>
            </a:r>
            <a:br>
              <a:rPr lang="en-US" sz="1300" dirty="0" smtClean="0">
                <a:solidFill>
                  <a:srgbClr val="FFC000"/>
                </a:solidFill>
              </a:rPr>
            </a:br>
            <a:r>
              <a:rPr lang="en-US" sz="1300" dirty="0" err="1" smtClean="0">
                <a:solidFill>
                  <a:srgbClr val="FFC000"/>
                </a:solidFill>
              </a:rPr>
              <a:t>randomizedcontrolledtrials.Int</a:t>
            </a:r>
            <a:r>
              <a:rPr lang="en-US" sz="1300" dirty="0" smtClean="0">
                <a:solidFill>
                  <a:srgbClr val="FFC000"/>
                </a:solidFill>
              </a:rPr>
              <a:t> J </a:t>
            </a:r>
            <a:r>
              <a:rPr lang="en-US" sz="1300" dirty="0" err="1" smtClean="0">
                <a:solidFill>
                  <a:srgbClr val="FFC000"/>
                </a:solidFill>
              </a:rPr>
              <a:t>EatDis­ord</a:t>
            </a:r>
            <a:r>
              <a:rPr lang="en-US" sz="1300" dirty="0" smtClean="0">
                <a:solidFill>
                  <a:srgbClr val="FFC000"/>
                </a:solidFill>
              </a:rPr>
              <a:t> 2007;40:M6</a:t>
            </a:r>
          </a:p>
          <a:p>
            <a:pPr algn="just">
              <a:buNone/>
            </a:pPr>
            <a:endParaRPr lang="el-GR" sz="3300" dirty="0">
              <a:solidFill>
                <a:srgbClr val="FFFF00"/>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Η ΠΕΡΙΠΤΩΣΗ ΤΗΣ ΜΑΡΙΑΣ-1 </a:t>
            </a:r>
            <a:endParaRPr lang="el-GR" dirty="0">
              <a:solidFill>
                <a:srgbClr val="FFC000"/>
              </a:solidFill>
            </a:endParaRPr>
          </a:p>
        </p:txBody>
      </p:sp>
      <p:sp>
        <p:nvSpPr>
          <p:cNvPr id="3" name="2 - Θέση περιεχομένου"/>
          <p:cNvSpPr>
            <a:spLocks noGrp="1"/>
          </p:cNvSpPr>
          <p:nvPr>
            <p:ph idx="1"/>
          </p:nvPr>
        </p:nvSpPr>
        <p:spPr/>
        <p:txBody>
          <a:bodyPr>
            <a:normAutofit lnSpcReduction="10000"/>
          </a:bodyPr>
          <a:lstStyle/>
          <a:p>
            <a:pPr algn="just">
              <a:buNone/>
            </a:pPr>
            <a:r>
              <a:rPr lang="el-GR" i="1" dirty="0" smtClean="0">
                <a:solidFill>
                  <a:srgbClr val="FFFF00"/>
                </a:solidFill>
              </a:rPr>
              <a:t>   </a:t>
            </a:r>
            <a:r>
              <a:rPr lang="el-GR" sz="2600" i="1" dirty="0" smtClean="0">
                <a:solidFill>
                  <a:srgbClr val="FFFF00"/>
                </a:solidFill>
              </a:rPr>
              <a:t>Η Μαρία είναι 30 ετών, έχει τελειώσει την Ιατρική Σχολή και βρίσκεται στο πρώτο έτος της ειδικότητας της. Η Μαρία πάσχει από ψυχογενή ανορεξία του καθαρτικού/</a:t>
            </a:r>
            <a:r>
              <a:rPr lang="el-GR" sz="2600" i="1" dirty="0" err="1" smtClean="0">
                <a:solidFill>
                  <a:srgbClr val="FFFF00"/>
                </a:solidFill>
              </a:rPr>
              <a:t>υπερφαγικού </a:t>
            </a:r>
            <a:r>
              <a:rPr lang="el-GR" sz="2600" i="1" dirty="0" smtClean="0">
                <a:solidFill>
                  <a:srgbClr val="FFFF00"/>
                </a:solidFill>
              </a:rPr>
              <a:t>τύπου από τα 19 της. Εδώ και πέντε χρόνια εμφανίζει </a:t>
            </a:r>
            <a:r>
              <a:rPr lang="el-GR" sz="2600" i="1" dirty="0" err="1" smtClean="0">
                <a:solidFill>
                  <a:srgbClr val="FFFF00"/>
                </a:solidFill>
              </a:rPr>
              <a:t>βουλιμικά</a:t>
            </a:r>
            <a:r>
              <a:rPr lang="el-GR" sz="2600" i="1" dirty="0" smtClean="0">
                <a:solidFill>
                  <a:srgbClr val="FFFF00"/>
                </a:solidFill>
              </a:rPr>
              <a:t> επεισόδια καθημερινά, προκαλεί εμετούς λαμβάνοντας </a:t>
            </a:r>
            <a:r>
              <a:rPr lang="el-GR" sz="2600" i="1" dirty="0" err="1" smtClean="0">
                <a:solidFill>
                  <a:srgbClr val="FFFF00"/>
                </a:solidFill>
              </a:rPr>
              <a:t>ιππεκακουάνα</a:t>
            </a:r>
            <a:r>
              <a:rPr lang="el-GR" sz="2600" i="1" dirty="0" smtClean="0">
                <a:solidFill>
                  <a:srgbClr val="FFFF00"/>
                </a:solidFill>
              </a:rPr>
              <a:t> και στη συνέχεια παίρνει μεγάλο αριθμό από καθαρτικά δισκία για να χάσει το βάρος που πήρε με το </a:t>
            </a:r>
            <a:r>
              <a:rPr lang="el-GR" sz="2600" i="1" dirty="0" err="1" smtClean="0">
                <a:solidFill>
                  <a:srgbClr val="FFFF00"/>
                </a:solidFill>
              </a:rPr>
              <a:t>βουλιμικό</a:t>
            </a:r>
            <a:r>
              <a:rPr lang="el-GR" sz="2600" i="1" dirty="0" smtClean="0">
                <a:solidFill>
                  <a:srgbClr val="FFFF00"/>
                </a:solidFill>
              </a:rPr>
              <a:t> επεισόδιο. Αν μάλιστα εξακολουθεί να νιώθει φουσκωμένη, παίρνει επιπλέον διουρητικά δισκία για να «ξεπρηστεί».</a:t>
            </a:r>
            <a:endParaRPr lang="el-GR" sz="2600" dirty="0" smtClean="0">
              <a:solidFill>
                <a:srgbClr val="FFFF00"/>
              </a:solidFill>
            </a:endParaRPr>
          </a:p>
          <a:p>
            <a:pPr algn="just">
              <a:buNone/>
            </a:pPr>
            <a:endParaRPr lang="el-G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ΜΑΡΙΑΣ-2 </a:t>
            </a:r>
            <a:endParaRPr lang="el-GR" dirty="0"/>
          </a:p>
        </p:txBody>
      </p:sp>
      <p:sp>
        <p:nvSpPr>
          <p:cNvPr id="3" name="2 - Θέση περιεχομένου"/>
          <p:cNvSpPr>
            <a:spLocks noGrp="1"/>
          </p:cNvSpPr>
          <p:nvPr>
            <p:ph idx="1"/>
          </p:nvPr>
        </p:nvSpPr>
        <p:spPr>
          <a:xfrm>
            <a:off x="467544" y="1268760"/>
            <a:ext cx="8229600" cy="4525963"/>
          </a:xfrm>
        </p:spPr>
        <p:txBody>
          <a:bodyPr>
            <a:normAutofit fontScale="32500" lnSpcReduction="20000"/>
          </a:bodyPr>
          <a:lstStyle/>
          <a:p>
            <a:endParaRPr lang="el-GR" i="1" dirty="0" smtClean="0"/>
          </a:p>
          <a:p>
            <a:pPr algn="just">
              <a:buNone/>
            </a:pPr>
            <a:r>
              <a:rPr lang="el-GR" i="1" dirty="0" smtClean="0">
                <a:solidFill>
                  <a:srgbClr val="FFFF00"/>
                </a:solidFill>
              </a:rPr>
              <a:t>         </a:t>
            </a:r>
            <a:r>
              <a:rPr lang="el-GR" sz="6000" i="1" dirty="0" smtClean="0">
                <a:solidFill>
                  <a:srgbClr val="FFFF00"/>
                </a:solidFill>
              </a:rPr>
              <a:t>Μετά τις αρχικές συνεδρίες της αξιολόγησης και της λήψης του ιστορικού, η Μαρία ενημερώθηκε για τις ανεπιθύμητες ενέργειες της κατάχρησης των φαρμακευτικών σκευασμάτων που έπαιρνε, καθώς και για τη μικρή χρησιμότητα των καθαρτικών και των διουρητικών στη μακροχρόνια ρύθμιση του βάρους της. Της προτάθηκε δε, λόγω της επαγγελματικής της ιδιότητας, να αναζητήσει μόνη της περισσότερες λεπτομέρειες για τα σκευάσματα που χρησιμοποιούσε. Η Μαρία στην επόμενη συνεδρία θα πει: «Το έκανα αυτό που μου είπατε για τα φάρμακα και τρόμαξα. Δεν είναι ότι δεν το ήξερα, αλλά η αγωνία μου να μην παχύνω με τύφλωνε. Έλεγα στον εαυτό μου ότι αυτές οι ανεπιθύμητες ενέργειες δεν θα συμβούν σε εμένα. Λες και είχα υπογράψει κάποιο συμβόλαιο με το σώμα μου. Αποφάσισα να προσπαθήσω να μην ξαναπάρω ως αρχή τουλάχιστον το διουρητικό. Αυτό που με έπεισε τελικά, δεν είναι μόνο ότι κινδυνεύουν τα νεφρά μου, αλλά αυτό που μου είπατε, ότι δηλαδή με τα διουρητικά μακροπρόθεσμα δεν χάνω βάρος. Ομολογώ ότι δεν το είχα ποτέ σκεφτεί έτσι, και είμαι και γιατρός τρομάρα μου!».</a:t>
            </a:r>
            <a:endParaRPr lang="el-GR" sz="6000" dirty="0" smtClean="0">
              <a:solidFill>
                <a:srgbClr val="FFFF00"/>
              </a:solidFill>
            </a:endParaRPr>
          </a:p>
          <a:p>
            <a:pPr algn="just">
              <a:buNone/>
            </a:pPr>
            <a:r>
              <a:rPr lang="el-GR" sz="6000" i="1" dirty="0" smtClean="0">
                <a:solidFill>
                  <a:srgbClr val="FFFF00"/>
                </a:solidFill>
              </a:rPr>
              <a:t>   </a:t>
            </a:r>
            <a:endParaRPr lang="el-GR" sz="6000" dirty="0" smtClean="0">
              <a:solidFill>
                <a:srgbClr val="FFFF00"/>
              </a:solidFill>
            </a:endParaRPr>
          </a:p>
          <a:p>
            <a:endParaRPr lang="el-GR" sz="6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C:\DOCUME~1\user\LOCALS~1\Temp\\msotw9_temp0.jpg"/>
          <p:cNvPicPr>
            <a:picLocks noChangeAspect="1" noChangeArrowheads="1"/>
          </p:cNvPicPr>
          <p:nvPr/>
        </p:nvPicPr>
        <p:blipFill>
          <a:blip r:embed="rId2" cstate="print"/>
          <a:srcRect/>
          <a:stretch>
            <a:fillRect/>
          </a:stretch>
        </p:blipFill>
        <p:spPr bwMode="auto">
          <a:xfrm>
            <a:off x="1907704" y="74612"/>
            <a:ext cx="4995863" cy="6783388"/>
          </a:xfrm>
          <a:prstGeom prst="rect">
            <a:avLst/>
          </a:prstGeom>
          <a:noFill/>
          <a:ln w="9525">
            <a:noFill/>
            <a:miter lim="800000"/>
            <a:headEnd/>
            <a:tailEnd/>
          </a:ln>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pinakas 001.jpg"/>
          <p:cNvPicPr>
            <a:picLocks noChangeAspect="1"/>
          </p:cNvPicPr>
          <p:nvPr/>
        </p:nvPicPr>
        <p:blipFill>
          <a:blip r:embed="rId2" cstate="print"/>
          <a:stretch>
            <a:fillRect/>
          </a:stretch>
        </p:blipFill>
        <p:spPr>
          <a:xfrm rot="5400000">
            <a:off x="1913942" y="-753702"/>
            <a:ext cx="5364000" cy="811278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ΚΑΤΕΡΙΝΑΣ </a:t>
            </a:r>
            <a:endParaRPr lang="el-GR" dirty="0">
              <a:solidFill>
                <a:srgbClr val="FFC000"/>
              </a:solidFill>
            </a:endParaRPr>
          </a:p>
        </p:txBody>
      </p:sp>
      <p:sp>
        <p:nvSpPr>
          <p:cNvPr id="3" name="2 - Θέση περιεχομένου"/>
          <p:cNvSpPr>
            <a:spLocks noGrp="1"/>
          </p:cNvSpPr>
          <p:nvPr>
            <p:ph idx="1"/>
          </p:nvPr>
        </p:nvSpPr>
        <p:spPr/>
        <p:txBody>
          <a:bodyPr>
            <a:normAutofit fontScale="70000" lnSpcReduction="20000"/>
          </a:bodyPr>
          <a:lstStyle/>
          <a:p>
            <a:pPr algn="just">
              <a:buNone/>
            </a:pPr>
            <a:r>
              <a:rPr lang="el-GR" i="1" dirty="0" smtClean="0"/>
              <a:t>    </a:t>
            </a:r>
            <a:r>
              <a:rPr lang="el-GR" i="1" dirty="0" smtClean="0">
                <a:solidFill>
                  <a:srgbClr val="FFFF00"/>
                </a:solidFill>
              </a:rPr>
              <a:t>Η Κατερίνα, στην πρώτη της συνάντηση με το θεραπευτή, λέει: «Όταν μετά από τρία χρόνια από τότε που ξεκίνησα να χάνω βάρος, αποφάσισα ότι κάτι έπρεπε να κάνω για το "πρόβλημα μου", μπερδεύτηκα απίστευτα. Μια φίλη μου φοιτήτρια Ψυχολογίας μου πρότεινε να κάνω ψυχαναλυτικού τύπου ψυχοθεραπεία, γιατί, όπως μου είπε, είναι η μόνη μέθοδος που θα μπορούσε να με βοηθήσει. Κάποια φίλη της μαμάς μου, που η κόρη της είχε παρόμοιο πρόβλημα, μου είπε ότι τη βοήθησε η </a:t>
            </a:r>
            <a:r>
              <a:rPr lang="el-GR" i="1" dirty="0" err="1" smtClean="0">
                <a:solidFill>
                  <a:srgbClr val="FFFF00"/>
                </a:solidFill>
              </a:rPr>
              <a:t>γνωσιακή</a:t>
            </a:r>
            <a:r>
              <a:rPr lang="el-GR" i="1" dirty="0" smtClean="0">
                <a:solidFill>
                  <a:srgbClr val="FFFF00"/>
                </a:solidFill>
              </a:rPr>
              <a:t> ψυχοθεραπεία. Ο ψυχίατρος του ταμείου μου που πήγα για να τον συμβουλευτώ μου </a:t>
            </a:r>
            <a:r>
              <a:rPr lang="el-GR" i="1" dirty="0" err="1" smtClean="0">
                <a:solidFill>
                  <a:srgbClr val="FFFF00"/>
                </a:solidFill>
              </a:rPr>
              <a:t>συνταγογράφησε</a:t>
            </a:r>
            <a:r>
              <a:rPr lang="el-GR" i="1" dirty="0" smtClean="0">
                <a:solidFill>
                  <a:srgbClr val="FFFF00"/>
                </a:solidFill>
              </a:rPr>
              <a:t> ένα αντικαταθλιπτικό, που δεν πήρα ποτέ γιατί φοβήθηκα τις παρενέργειες. Για πολλούς μήνες, τόσο εγώ όσο και η οικογένεια μου ψάχνουμε να βρούμε τι πρέπει να κάνω για να γίνω καλά. Τελικά, ποια θεραπεία είναι η καλύτερη για μένα;»...</a:t>
            </a:r>
            <a:endParaRPr lang="el-GR" dirty="0" smtClean="0">
              <a:solidFill>
                <a:srgbClr val="FFFF00"/>
              </a:solidFill>
            </a:endParaRPr>
          </a:p>
          <a:p>
            <a:pPr algn="just">
              <a:buNone/>
            </a:pPr>
            <a:endParaRPr lang="el-GR" dirty="0">
              <a:solidFill>
                <a:srgbClr val="FFFF00"/>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323528" y="1988840"/>
            <a:ext cx="8229600" cy="1143000"/>
          </a:xfrm>
        </p:spPr>
        <p:txBody>
          <a:bodyPr>
            <a:normAutofit fontScale="90000"/>
          </a:bodyPr>
          <a:lstStyle/>
          <a:p>
            <a:r>
              <a:rPr lang="el-GR" dirty="0" smtClean="0">
                <a:solidFill>
                  <a:srgbClr val="FF0000"/>
                </a:solidFill>
              </a:rPr>
              <a:t>Η θεραπευτική αντιμετώπιση της διαταραχής  επεισοδιακής  πολυφαγίας (</a:t>
            </a:r>
            <a:r>
              <a:rPr lang="en-US" dirty="0" smtClean="0">
                <a:solidFill>
                  <a:srgbClr val="FF0000"/>
                </a:solidFill>
              </a:rPr>
              <a:t>binge eating disorder</a:t>
            </a:r>
            <a:r>
              <a:rPr lang="el-GR" dirty="0" smtClean="0">
                <a:solidFill>
                  <a:srgbClr val="FF0000"/>
                </a:solidFill>
              </a:rPr>
              <a:t>-</a:t>
            </a:r>
            <a:r>
              <a:rPr lang="en-US" dirty="0" smtClean="0">
                <a:solidFill>
                  <a:srgbClr val="FF0000"/>
                </a:solidFill>
              </a:rPr>
              <a:t>BED</a:t>
            </a:r>
            <a:endParaRPr lang="el-GR" dirty="0">
              <a:solidFill>
                <a:srgbClr val="FF000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r>
              <a:rPr lang="el-GR" sz="2800" b="1" dirty="0" smtClean="0">
                <a:solidFill>
                  <a:srgbClr val="FF0000"/>
                </a:solidFill>
              </a:rPr>
              <a:t>ΚΛΙΝΙΚΕΣ ΠΛΗΡΟΦΟΡΙΕΣ  ΓΙΑ ΤΗΝ ΔΙΑΓΝΩΣΗ ΚΑΙ ΘΕΡΑΠΕΙΑ ΤΗΣ ΕΠΕΙΣΟΔΙΑΚΗΣ ΠΟΛΥΦΑΓΙΑΣ</a:t>
            </a:r>
            <a:br>
              <a:rPr lang="el-GR" sz="2800" b="1" dirty="0" smtClean="0">
                <a:solidFill>
                  <a:srgbClr val="FF0000"/>
                </a:solidFill>
              </a:rPr>
            </a:br>
            <a:r>
              <a:rPr lang="el-GR" sz="2800" dirty="0" smtClean="0">
                <a:solidFill>
                  <a:srgbClr val="FF0000"/>
                </a:solidFill>
              </a:rPr>
              <a:t>Διαγνωστική και Κλινική Αξιολόγηση-Θεραπεία</a:t>
            </a:r>
            <a:endParaRPr lang="el-GR" sz="2800" dirty="0"/>
          </a:p>
        </p:txBody>
      </p:sp>
      <p:sp>
        <p:nvSpPr>
          <p:cNvPr id="4" name="3 - Θέση περιεχομένου"/>
          <p:cNvSpPr>
            <a:spLocks noGrp="1"/>
          </p:cNvSpPr>
          <p:nvPr>
            <p:ph idx="1"/>
          </p:nvPr>
        </p:nvSpPr>
        <p:spPr/>
        <p:txBody>
          <a:bodyPr>
            <a:noAutofit/>
          </a:bodyPr>
          <a:lstStyle/>
          <a:p>
            <a:pPr algn="just">
              <a:buNone/>
            </a:pPr>
            <a:r>
              <a:rPr lang="en-US" sz="2000" dirty="0" smtClean="0">
                <a:solidFill>
                  <a:srgbClr val="FFFF00"/>
                </a:solidFill>
              </a:rPr>
              <a:t>      </a:t>
            </a:r>
            <a:r>
              <a:rPr lang="el-GR" sz="2000" dirty="0" smtClean="0">
                <a:solidFill>
                  <a:srgbClr val="FFFF00"/>
                </a:solidFill>
              </a:rPr>
              <a:t>Δυστυχώς δεν υπάρχουν επαρκή δεδομένα για την θεραπευτική αντιμετώπιση της διαταραχής αυτής: </a:t>
            </a:r>
          </a:p>
          <a:p>
            <a:pPr algn="just"/>
            <a:r>
              <a:rPr lang="el-GR" sz="2000" dirty="0" smtClean="0">
                <a:solidFill>
                  <a:srgbClr val="FFFF00"/>
                </a:solidFill>
              </a:rPr>
              <a:t>      Οι λίγες καλά τεκμηριωμένες μελέτες παρέχουν ενδείξεις ότι η </a:t>
            </a:r>
            <a:r>
              <a:rPr lang="el-GR" sz="2000" dirty="0" err="1" smtClean="0">
                <a:solidFill>
                  <a:srgbClr val="FF0000"/>
                </a:solidFill>
              </a:rPr>
              <a:t>γνωσιακή</a:t>
            </a:r>
            <a:r>
              <a:rPr lang="el-GR" sz="2000" dirty="0" smtClean="0">
                <a:solidFill>
                  <a:srgbClr val="FF0000"/>
                </a:solidFill>
              </a:rPr>
              <a:t> συμπεριφοριστική θεραπεία</a:t>
            </a:r>
            <a:r>
              <a:rPr lang="el-GR" sz="2000" dirty="0" smtClean="0">
                <a:solidFill>
                  <a:srgbClr val="FFFF00"/>
                </a:solidFill>
              </a:rPr>
              <a:t>, αποτελεί  (όπως και για την Ψυχογενή Βουλιμία) την θεραπεία εκλογής (</a:t>
            </a:r>
            <a:r>
              <a:rPr lang="de-DE" sz="2000" dirty="0" err="1" smtClean="0">
                <a:solidFill>
                  <a:srgbClr val="FFFF00"/>
                </a:solidFill>
              </a:rPr>
              <a:t>Wilfly</a:t>
            </a:r>
            <a:r>
              <a:rPr lang="el-GR" sz="2000" dirty="0" smtClean="0">
                <a:solidFill>
                  <a:srgbClr val="FFFF00"/>
                </a:solidFill>
              </a:rPr>
              <a:t> και συν.2002)</a:t>
            </a:r>
            <a:r>
              <a:rPr lang="en-US" sz="2000" dirty="0" smtClean="0">
                <a:solidFill>
                  <a:srgbClr val="FFFF00"/>
                </a:solidFill>
              </a:rPr>
              <a:t>.</a:t>
            </a:r>
          </a:p>
          <a:p>
            <a:pPr algn="just"/>
            <a:r>
              <a:rPr lang="el-GR" sz="2000" dirty="0" smtClean="0">
                <a:solidFill>
                  <a:srgbClr val="FFFF00"/>
                </a:solidFill>
              </a:rPr>
              <a:t>       Η θεραπευτική αντιμετώπιση της </a:t>
            </a:r>
            <a:r>
              <a:rPr lang="en-US" sz="2000" dirty="0" smtClean="0">
                <a:solidFill>
                  <a:srgbClr val="FFFF00"/>
                </a:solidFill>
              </a:rPr>
              <a:t>BED</a:t>
            </a:r>
            <a:r>
              <a:rPr lang="el-GR" sz="2000" dirty="0" smtClean="0">
                <a:solidFill>
                  <a:srgbClr val="FFFF00"/>
                </a:solidFill>
              </a:rPr>
              <a:t> με φάρμακα της κατηγορίας των </a:t>
            </a:r>
            <a:r>
              <a:rPr lang="en-US" sz="2000" dirty="0" smtClean="0">
                <a:solidFill>
                  <a:srgbClr val="FF0000"/>
                </a:solidFill>
              </a:rPr>
              <a:t>SSRI</a:t>
            </a:r>
            <a:r>
              <a:rPr lang="el-GR" sz="2000" dirty="0" smtClean="0">
                <a:solidFill>
                  <a:srgbClr val="FF0000"/>
                </a:solidFill>
              </a:rPr>
              <a:t>’</a:t>
            </a:r>
            <a:r>
              <a:rPr lang="en-US" sz="2000" dirty="0" smtClean="0">
                <a:solidFill>
                  <a:srgbClr val="FF0000"/>
                </a:solidFill>
              </a:rPr>
              <a:t>S</a:t>
            </a:r>
            <a:r>
              <a:rPr lang="el-GR" sz="2000" dirty="0" smtClean="0">
                <a:solidFill>
                  <a:srgbClr val="FF0000"/>
                </a:solidFill>
              </a:rPr>
              <a:t> είναι αποτελεσματική</a:t>
            </a:r>
            <a:r>
              <a:rPr lang="el-GR" sz="2000" dirty="0" smtClean="0">
                <a:solidFill>
                  <a:srgbClr val="FFFF00"/>
                </a:solidFill>
              </a:rPr>
              <a:t>, όσον αφορά την μείωση των επεισοδίων ανεξέλεγκτης πολυφαγίας, καθώς και όσον αφορά την μείωση της βαρύτητας των συμπτωμάτων(</a:t>
            </a:r>
            <a:r>
              <a:rPr lang="en-US" sz="2000" dirty="0" smtClean="0">
                <a:solidFill>
                  <a:srgbClr val="FFFF00"/>
                </a:solidFill>
              </a:rPr>
              <a:t>Arnold</a:t>
            </a:r>
            <a:r>
              <a:rPr lang="el-GR" sz="2000" dirty="0" smtClean="0">
                <a:solidFill>
                  <a:srgbClr val="FFFF00"/>
                </a:solidFill>
              </a:rPr>
              <a:t> και συν2002  ). </a:t>
            </a:r>
          </a:p>
          <a:p>
            <a:pPr algn="just"/>
            <a:r>
              <a:rPr lang="el-GR" sz="2000" dirty="0" smtClean="0">
                <a:solidFill>
                  <a:srgbClr val="FFFF00"/>
                </a:solidFill>
              </a:rPr>
              <a:t>Άλλα φάρμακα όπως </a:t>
            </a:r>
            <a:r>
              <a:rPr lang="el-GR" sz="2000" dirty="0" smtClean="0">
                <a:solidFill>
                  <a:srgbClr val="FF0000"/>
                </a:solidFill>
              </a:rPr>
              <a:t>η </a:t>
            </a:r>
            <a:r>
              <a:rPr lang="el-GR" sz="2000" dirty="0" err="1" smtClean="0">
                <a:solidFill>
                  <a:srgbClr val="FF0000"/>
                </a:solidFill>
              </a:rPr>
              <a:t>τοπιραμάτη</a:t>
            </a:r>
            <a:r>
              <a:rPr lang="el-GR" sz="2000" dirty="0" smtClean="0">
                <a:solidFill>
                  <a:srgbClr val="FF0000"/>
                </a:solidFill>
              </a:rPr>
              <a:t>, και η </a:t>
            </a:r>
            <a:r>
              <a:rPr lang="el-GR" sz="2000" dirty="0" err="1" smtClean="0">
                <a:solidFill>
                  <a:srgbClr val="FF0000"/>
                </a:solidFill>
              </a:rPr>
              <a:t>συμπουτραμίνη</a:t>
            </a:r>
            <a:r>
              <a:rPr lang="el-GR" sz="2000" dirty="0" smtClean="0">
                <a:solidFill>
                  <a:srgbClr val="FF0000"/>
                </a:solidFill>
              </a:rPr>
              <a:t>(</a:t>
            </a:r>
            <a:r>
              <a:rPr lang="en-US" sz="2000" dirty="0" smtClean="0">
                <a:solidFill>
                  <a:srgbClr val="FFFF00"/>
                </a:solidFill>
              </a:rPr>
              <a:t>McElroy</a:t>
            </a:r>
            <a:r>
              <a:rPr lang="el-GR" sz="2000" dirty="0" smtClean="0">
                <a:solidFill>
                  <a:srgbClr val="FFFF00"/>
                </a:solidFill>
              </a:rPr>
              <a:t>  και συν.2003, </a:t>
            </a:r>
            <a:r>
              <a:rPr lang="en-US" sz="2000" dirty="0" err="1" smtClean="0">
                <a:solidFill>
                  <a:srgbClr val="FFFF00"/>
                </a:solidFill>
              </a:rPr>
              <a:t>Appolinario</a:t>
            </a:r>
            <a:r>
              <a:rPr lang="el-GR" sz="2000" dirty="0" smtClean="0">
                <a:solidFill>
                  <a:srgbClr val="FFFF00"/>
                </a:solidFill>
              </a:rPr>
              <a:t> και συν.2002), σύμφωνα με κάποιες πρόσφατες μελέτες </a:t>
            </a:r>
            <a:r>
              <a:rPr lang="el-GR" sz="2000" u="sng" dirty="0" smtClean="0">
                <a:solidFill>
                  <a:srgbClr val="FFFF00"/>
                </a:solidFill>
              </a:rPr>
              <a:t>έχουν μικρή αποτελεσματικότητα </a:t>
            </a:r>
            <a:r>
              <a:rPr lang="el-GR" sz="2000" dirty="0" smtClean="0">
                <a:solidFill>
                  <a:srgbClr val="FFFF00"/>
                </a:solidFill>
              </a:rPr>
              <a:t>στην αντιμετώπιση των επεισοδίων   πολυφαγίας(</a:t>
            </a:r>
            <a:r>
              <a:rPr lang="en-US" sz="2000" dirty="0" smtClean="0">
                <a:solidFill>
                  <a:srgbClr val="FFFF00"/>
                </a:solidFill>
              </a:rPr>
              <a:t>binge eating</a:t>
            </a:r>
            <a:r>
              <a:rPr lang="el-GR" sz="2000" dirty="0" smtClean="0">
                <a:solidFill>
                  <a:srgbClr val="FFFF00"/>
                </a:solidFill>
              </a:rPr>
              <a:t>) της διαταραχής αυτής.</a:t>
            </a:r>
            <a:endParaRPr lang="el-GR" sz="2000" b="1" dirty="0" smtClean="0">
              <a:solidFill>
                <a:srgbClr val="FFFF00"/>
              </a:solidFill>
            </a:endParaRPr>
          </a:p>
          <a:p>
            <a:pPr algn="just"/>
            <a:endParaRPr lang="el-GR" sz="2000" dirty="0">
              <a:solidFill>
                <a:srgbClr val="FFFF00"/>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100" dirty="0" smtClean="0">
                <a:solidFill>
                  <a:srgbClr val="FF0000"/>
                </a:solidFill>
              </a:rPr>
              <a:t>O</a:t>
            </a:r>
            <a:r>
              <a:rPr lang="el-GR" sz="3100" dirty="0" smtClean="0">
                <a:solidFill>
                  <a:srgbClr val="FF0000"/>
                </a:solidFill>
              </a:rPr>
              <a:t> σχεδιασμός και η δομή  μιας  κλινικής για την  θεραπευτική αντιμετώπιση των ΔΠΤ</a:t>
            </a:r>
            <a:r>
              <a:rPr lang="el-GR" dirty="0" smtClean="0">
                <a:solidFill>
                  <a:srgbClr val="FF0000"/>
                </a:solidFill>
              </a:rPr>
              <a:t/>
            </a:r>
            <a:br>
              <a:rPr lang="el-GR" dirty="0" smtClean="0">
                <a:solidFill>
                  <a:srgbClr val="FF0000"/>
                </a:solidFill>
              </a:rPr>
            </a:br>
            <a:endParaRPr lang="el-GR" dirty="0"/>
          </a:p>
        </p:txBody>
      </p:sp>
      <p:sp>
        <p:nvSpPr>
          <p:cNvPr id="3" name="2 - Θέση περιεχομένου"/>
          <p:cNvSpPr>
            <a:spLocks noGrp="1"/>
          </p:cNvSpPr>
          <p:nvPr>
            <p:ph idx="1"/>
          </p:nvPr>
        </p:nvSpPr>
        <p:spPr>
          <a:xfrm>
            <a:off x="539552" y="1124744"/>
            <a:ext cx="8229600" cy="4525963"/>
          </a:xfrm>
        </p:spPr>
        <p:txBody>
          <a:bodyPr>
            <a:noAutofit/>
          </a:bodyPr>
          <a:lstStyle/>
          <a:p>
            <a:pPr algn="just">
              <a:buNone/>
            </a:pPr>
            <a:r>
              <a:rPr lang="en-US" sz="2000" b="1" dirty="0" smtClean="0">
                <a:solidFill>
                  <a:srgbClr val="FFFF00"/>
                </a:solidFill>
              </a:rPr>
              <a:t>      </a:t>
            </a:r>
            <a:r>
              <a:rPr lang="el-GR" sz="2000" b="1" dirty="0" smtClean="0">
                <a:solidFill>
                  <a:srgbClr val="FFFF00"/>
                </a:solidFill>
              </a:rPr>
              <a:t>Εκτός των ασθενών που βρίσκονται σε απίσχνανση, </a:t>
            </a:r>
            <a:r>
              <a:rPr lang="el-GR" sz="2000" b="1" u="sng" dirty="0" smtClean="0">
                <a:solidFill>
                  <a:srgbClr val="FFFF00"/>
                </a:solidFill>
              </a:rPr>
              <a:t>όλοι οι υπόλοιποι ασθενείς που παρουσιάζουν ως συμπτώματα   </a:t>
            </a:r>
            <a:r>
              <a:rPr lang="el-GR" sz="2000" b="1" u="sng" dirty="0" err="1" smtClean="0">
                <a:solidFill>
                  <a:srgbClr val="FFFF00"/>
                </a:solidFill>
              </a:rPr>
              <a:t>βουλιμικά</a:t>
            </a:r>
            <a:r>
              <a:rPr lang="el-GR" sz="2000" b="1" dirty="0" smtClean="0">
                <a:solidFill>
                  <a:srgbClr val="FFFF00"/>
                </a:solidFill>
              </a:rPr>
              <a:t>, όπως ανεξέλεγκτη επεισοδιακή πολυφαγία καθώς και συμπεριφορές αποβολής των τροφών (</a:t>
            </a:r>
            <a:r>
              <a:rPr lang="el-GR" sz="2000" b="1" dirty="0" err="1" smtClean="0">
                <a:solidFill>
                  <a:srgbClr val="FFFF00"/>
                </a:solidFill>
              </a:rPr>
              <a:t>προκλητοί</a:t>
            </a:r>
            <a:r>
              <a:rPr lang="el-GR" sz="2000" b="1" dirty="0" smtClean="0">
                <a:solidFill>
                  <a:srgbClr val="FFFF00"/>
                </a:solidFill>
              </a:rPr>
              <a:t> έμετοι, τεχνητές κενώσεις και διάρροιες) αλλά διατηρούν ένα φυσιολογικό σωματικό βάρος, </a:t>
            </a:r>
            <a:r>
              <a:rPr lang="el-GR" sz="2000" b="1" u="sng" dirty="0" smtClean="0">
                <a:solidFill>
                  <a:srgbClr val="FFFF00"/>
                </a:solidFill>
              </a:rPr>
              <a:t>θα πρέπει να νοσηλεύονται  για  σύντομο  χρονικό διάστημα</a:t>
            </a:r>
            <a:r>
              <a:rPr lang="el-GR" sz="2000" b="1" dirty="0" smtClean="0">
                <a:solidFill>
                  <a:srgbClr val="FFFF00"/>
                </a:solidFill>
              </a:rPr>
              <a:t>  αποκλειστικά και μόνο για λόγους σταθεροποίησης της φυσικής κατάστασης.</a:t>
            </a:r>
          </a:p>
          <a:p>
            <a:pPr algn="just">
              <a:buNone/>
            </a:pPr>
            <a:r>
              <a:rPr lang="el-GR" sz="2000" b="1" dirty="0" smtClean="0">
                <a:solidFill>
                  <a:srgbClr val="FFFF00"/>
                </a:solidFill>
              </a:rPr>
              <a:t>               Παρά τα πιθανά προβλήματα </a:t>
            </a:r>
            <a:r>
              <a:rPr lang="el-GR" sz="2000" b="1" dirty="0" err="1" smtClean="0">
                <a:solidFill>
                  <a:srgbClr val="FFFF00"/>
                </a:solidFill>
              </a:rPr>
              <a:t>συννοσηρότητας</a:t>
            </a:r>
            <a:r>
              <a:rPr lang="el-GR" sz="2000" b="1" dirty="0" smtClean="0">
                <a:solidFill>
                  <a:srgbClr val="FFFF00"/>
                </a:solidFill>
              </a:rPr>
              <a:t>, όπως η χρήση ψυχοτρόπων ουσιών ή  οι  συμπεριφορές  λόγω της υποκείμενης οριακής διαταραχής της προσωπικότητας,    πιθανόν να χρειάζονται ειδική θεραπευτική αντιμετώπιση η οποία  όμως θα πρέπει να αναβληθεί σε μεταγενέστερο χρόνο με πιθανή διακομιδή από την ειδική κλινική για την αντιμετώπιση των ΔΠΤ </a:t>
            </a:r>
            <a:r>
              <a:rPr lang="el-GR" sz="2000" b="1" dirty="0" smtClean="0">
                <a:solidFill>
                  <a:srgbClr val="FF0000"/>
                </a:solidFill>
              </a:rPr>
              <a:t>σε άλλη  κλινική, μονάδα,  για διαταραχές προσωπικότητας ή η  σε κέντρο για την αντιμετώπιση της </a:t>
            </a:r>
            <a:r>
              <a:rPr lang="el-GR" sz="2000" b="1" dirty="0" err="1" smtClean="0">
                <a:solidFill>
                  <a:srgbClr val="FF0000"/>
                </a:solidFill>
              </a:rPr>
              <a:t>τοξικοεξάρτησης</a:t>
            </a:r>
            <a:r>
              <a:rPr lang="el-GR" sz="2000" b="1" dirty="0" smtClean="0">
                <a:solidFill>
                  <a:srgbClr val="FF0000"/>
                </a:solidFill>
              </a:rPr>
              <a:t>  επίσης σε δεύτερο χρόνο</a:t>
            </a:r>
            <a:endParaRPr lang="el-GR" sz="2000" dirty="0">
              <a:solidFill>
                <a:srgbClr val="FF00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800" dirty="0" smtClean="0">
                <a:solidFill>
                  <a:srgbClr val="FF0000"/>
                </a:solidFill>
              </a:rPr>
              <a:t>O</a:t>
            </a:r>
            <a:r>
              <a:rPr lang="el-GR" sz="2800" dirty="0" smtClean="0">
                <a:solidFill>
                  <a:srgbClr val="FF0000"/>
                </a:solidFill>
              </a:rPr>
              <a:t> σχεδιασμός και η δομή  μιας  κλινικής για την  θεραπευτική αντιμετώπιση των ΔΠΤ</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a:xfrm>
            <a:off x="467544" y="1484784"/>
            <a:ext cx="8229600" cy="4525963"/>
          </a:xfrm>
        </p:spPr>
        <p:txBody>
          <a:bodyPr>
            <a:normAutofit fontScale="70000" lnSpcReduction="20000"/>
          </a:bodyPr>
          <a:lstStyle/>
          <a:p>
            <a:pPr algn="just">
              <a:buNone/>
            </a:pPr>
            <a:r>
              <a:rPr lang="en-US" sz="3300" dirty="0" smtClean="0"/>
              <a:t>    </a:t>
            </a:r>
            <a:r>
              <a:rPr lang="el-GR" sz="3300" dirty="0" smtClean="0">
                <a:solidFill>
                  <a:srgbClr val="FFFF00"/>
                </a:solidFill>
              </a:rPr>
              <a:t>Πιο ειδικά  για τους ασθενείς που πάσχουν από </a:t>
            </a:r>
            <a:r>
              <a:rPr lang="el-GR" sz="3300" u="sng" dirty="0" smtClean="0">
                <a:solidFill>
                  <a:srgbClr val="FFFF00"/>
                </a:solidFill>
              </a:rPr>
              <a:t>οριακή διαταραχή της προσωπικότητας, </a:t>
            </a:r>
            <a:r>
              <a:rPr lang="el-GR" sz="3300" dirty="0" smtClean="0">
                <a:solidFill>
                  <a:srgbClr val="FFFF00"/>
                </a:solidFill>
              </a:rPr>
              <a:t>με </a:t>
            </a:r>
            <a:r>
              <a:rPr lang="el-GR" sz="3300" dirty="0" err="1" smtClean="0">
                <a:solidFill>
                  <a:srgbClr val="FFFF00"/>
                </a:solidFill>
              </a:rPr>
              <a:t>εκσεσημασμένη</a:t>
            </a:r>
            <a:r>
              <a:rPr lang="el-GR" sz="3300" dirty="0" smtClean="0">
                <a:solidFill>
                  <a:srgbClr val="FFFF00"/>
                </a:solidFill>
              </a:rPr>
              <a:t> διαταραχή του ελέγχου των </a:t>
            </a:r>
            <a:r>
              <a:rPr lang="el-GR" sz="3300" dirty="0" err="1" smtClean="0">
                <a:solidFill>
                  <a:srgbClr val="FFFF00"/>
                </a:solidFill>
              </a:rPr>
              <a:t>ενορμήσεων</a:t>
            </a:r>
            <a:r>
              <a:rPr lang="el-GR" sz="3300" dirty="0" smtClean="0">
                <a:solidFill>
                  <a:srgbClr val="FFFF00"/>
                </a:solidFill>
              </a:rPr>
              <a:t> και συναισθηματική αστάθεια, απαιτούνται </a:t>
            </a:r>
            <a:r>
              <a:rPr lang="el-GR" sz="3300" dirty="0" smtClean="0">
                <a:solidFill>
                  <a:srgbClr val="FF0000"/>
                </a:solidFill>
              </a:rPr>
              <a:t>ειδικοί  θεραπευτικοί χειρισμοί και   ομαδική ψυχοθεραπεία  με περιεχόμενο διαλεκτικής  </a:t>
            </a:r>
            <a:r>
              <a:rPr lang="el-GR" sz="3300" dirty="0" err="1" smtClean="0">
                <a:solidFill>
                  <a:srgbClr val="FF0000"/>
                </a:solidFill>
              </a:rPr>
              <a:t>συμπεριφορικής</a:t>
            </a:r>
            <a:r>
              <a:rPr lang="el-GR" sz="3300" dirty="0" smtClean="0">
                <a:solidFill>
                  <a:srgbClr val="FF0000"/>
                </a:solidFill>
              </a:rPr>
              <a:t> </a:t>
            </a:r>
            <a:r>
              <a:rPr lang="el-GR" sz="3300" dirty="0" err="1" smtClean="0">
                <a:solidFill>
                  <a:srgbClr val="FF0000"/>
                </a:solidFill>
              </a:rPr>
              <a:t>προσέγγισης.Όσον</a:t>
            </a:r>
            <a:r>
              <a:rPr lang="el-GR" sz="3300" dirty="0" smtClean="0">
                <a:solidFill>
                  <a:srgbClr val="FF0000"/>
                </a:solidFill>
              </a:rPr>
              <a:t> </a:t>
            </a:r>
            <a:r>
              <a:rPr lang="el-GR" sz="3300" dirty="0" smtClean="0">
                <a:solidFill>
                  <a:srgbClr val="FFFF00"/>
                </a:solidFill>
              </a:rPr>
              <a:t>αφορά  την πρόγνωση σε σχέση  με τα κριτήρια κατά την έξοδο από το νοσοκομείο, θεωρείται ότι η πιθανότητα υποτροπής είναι σαφώς λιγότερο πιθανή όταν ο δείκτης μάζας σώματος κατά το χρόνο του εξιτηρίου, είναι </a:t>
            </a:r>
            <a:r>
              <a:rPr lang="el-GR" sz="3300" dirty="0" smtClean="0">
                <a:solidFill>
                  <a:srgbClr val="FF0000"/>
                </a:solidFill>
              </a:rPr>
              <a:t>19 ή μεγαλύτερος </a:t>
            </a:r>
            <a:r>
              <a:rPr lang="el-GR" sz="3300" dirty="0" smtClean="0">
                <a:solidFill>
                  <a:srgbClr val="FFFF00"/>
                </a:solidFill>
              </a:rPr>
              <a:t>(</a:t>
            </a:r>
            <a:r>
              <a:rPr lang="en-US" sz="3300" dirty="0" smtClean="0">
                <a:solidFill>
                  <a:srgbClr val="FFFF00"/>
                </a:solidFill>
              </a:rPr>
              <a:t>Howard</a:t>
            </a:r>
            <a:r>
              <a:rPr lang="el-GR" sz="3300" dirty="0" smtClean="0">
                <a:solidFill>
                  <a:srgbClr val="FFFF00"/>
                </a:solidFill>
              </a:rPr>
              <a:t>  </a:t>
            </a:r>
            <a:r>
              <a:rPr lang="en-US" sz="3300" dirty="0" smtClean="0">
                <a:solidFill>
                  <a:srgbClr val="FFFF00"/>
                </a:solidFill>
              </a:rPr>
              <a:t>W</a:t>
            </a:r>
            <a:r>
              <a:rPr lang="el-GR" sz="3300" dirty="0" smtClean="0">
                <a:solidFill>
                  <a:srgbClr val="FFFF00"/>
                </a:solidFill>
              </a:rPr>
              <a:t>  και συν.1999).</a:t>
            </a:r>
          </a:p>
          <a:p>
            <a:pPr algn="just">
              <a:buNone/>
            </a:pPr>
            <a:endParaRPr lang="el-GR" sz="1100" b="1" dirty="0" smtClean="0">
              <a:solidFill>
                <a:srgbClr val="FFFF00"/>
              </a:solidFill>
            </a:endParaRPr>
          </a:p>
          <a:p>
            <a:pPr>
              <a:buNone/>
            </a:pPr>
            <a:endParaRPr lang="el-GR" sz="1300" dirty="0" smtClean="0">
              <a:solidFill>
                <a:srgbClr val="FFC000"/>
              </a:solidFill>
            </a:endParaRPr>
          </a:p>
          <a:p>
            <a:pPr>
              <a:buNone/>
            </a:pPr>
            <a:endParaRPr lang="el-GR" sz="1300" dirty="0" smtClean="0">
              <a:solidFill>
                <a:srgbClr val="FFC000"/>
              </a:solidFill>
            </a:endParaRPr>
          </a:p>
          <a:p>
            <a:pPr>
              <a:buNone/>
            </a:pPr>
            <a:endParaRPr lang="el-GR" sz="1300" dirty="0" smtClean="0">
              <a:solidFill>
                <a:srgbClr val="FFC000"/>
              </a:solidFill>
            </a:endParaRPr>
          </a:p>
          <a:p>
            <a:pPr>
              <a:buNone/>
            </a:pPr>
            <a:endParaRPr lang="el-GR" sz="1300" dirty="0" smtClean="0">
              <a:solidFill>
                <a:srgbClr val="FFC000"/>
              </a:solidFill>
            </a:endParaRPr>
          </a:p>
          <a:p>
            <a:pPr>
              <a:buNone/>
            </a:pPr>
            <a:r>
              <a:rPr lang="en-US" sz="1300" dirty="0" err="1" smtClean="0">
                <a:solidFill>
                  <a:srgbClr val="FFC000"/>
                </a:solidFill>
              </a:rPr>
              <a:t>HowardW,EvansK,QuinteroC.Predic­tors</a:t>
            </a:r>
            <a:r>
              <a:rPr lang="en-US" sz="1300" dirty="0" smtClean="0">
                <a:solidFill>
                  <a:srgbClr val="FFC000"/>
                </a:solidFill>
              </a:rPr>
              <a:t> of success or failure of transition to day</a:t>
            </a:r>
            <a:br>
              <a:rPr lang="en-US" sz="1300" dirty="0" smtClean="0">
                <a:solidFill>
                  <a:srgbClr val="FFC000"/>
                </a:solidFill>
              </a:rPr>
            </a:br>
            <a:r>
              <a:rPr lang="en-US" sz="1300" dirty="0" smtClean="0">
                <a:solidFill>
                  <a:srgbClr val="FFC000"/>
                </a:solidFill>
              </a:rPr>
              <a:t>hospital treatment for inpatients with an­orexia </a:t>
            </a:r>
            <a:r>
              <a:rPr lang="en-US" sz="1300" dirty="0" err="1" smtClean="0">
                <a:solidFill>
                  <a:srgbClr val="FFC000"/>
                </a:solidFill>
              </a:rPr>
              <a:t>nervosa.Am</a:t>
            </a:r>
            <a:r>
              <a:rPr lang="en-US" sz="1300" dirty="0" smtClean="0">
                <a:solidFill>
                  <a:srgbClr val="FFC000"/>
                </a:solidFill>
              </a:rPr>
              <a:t> J Psychiatry 1999;156:</a:t>
            </a:r>
            <a:br>
              <a:rPr lang="en-US" sz="1300" dirty="0" smtClean="0">
                <a:solidFill>
                  <a:srgbClr val="FFC000"/>
                </a:solidFill>
              </a:rPr>
            </a:br>
            <a:r>
              <a:rPr lang="en-US" sz="1300" dirty="0" smtClean="0">
                <a:solidFill>
                  <a:srgbClr val="FFC000"/>
                </a:solidFill>
              </a:rPr>
              <a:t>1697-702.</a:t>
            </a:r>
            <a:endParaRPr lang="el-GR" sz="1300" dirty="0" smtClean="0">
              <a:solidFill>
                <a:srgbClr val="FFC000"/>
              </a:solidFill>
            </a:endParaRPr>
          </a:p>
          <a:p>
            <a:pPr>
              <a:buNone/>
            </a:pPr>
            <a:endParaRPr lang="el-GR"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76672"/>
            <a:ext cx="8229600" cy="1143000"/>
          </a:xfrm>
        </p:spPr>
        <p:txBody>
          <a:bodyPr>
            <a:normAutofit fontScale="90000"/>
          </a:bodyPr>
          <a:lstStyle/>
          <a:p>
            <a:r>
              <a:rPr lang="el-GR" sz="3100" b="1" dirty="0" smtClean="0">
                <a:solidFill>
                  <a:srgbClr val="FF0000"/>
                </a:solidFill>
              </a:rPr>
              <a:t>Άλλες μορφές νοσηλείας  ασθενών με ΔΠΤ (νοσηλεία ως ασθενείς ημέρας, νοσηλεία  σε νοσοκομεία ημέρας ή σε κέντρα ημέρας</a:t>
            </a:r>
            <a:r>
              <a:rPr lang="el-GR" b="1" dirty="0" smtClean="0">
                <a:solidFill>
                  <a:srgbClr val="FF0000"/>
                </a:solidFill>
              </a:rPr>
              <a:t>).</a:t>
            </a:r>
            <a:r>
              <a:rPr lang="el-GR" b="1" dirty="0" smtClean="0"/>
              <a:t/>
            </a:r>
            <a:br>
              <a:rPr lang="el-GR" b="1" dirty="0" smtClean="0"/>
            </a:br>
            <a:endParaRPr lang="el-GR" dirty="0"/>
          </a:p>
        </p:txBody>
      </p:sp>
      <p:sp>
        <p:nvSpPr>
          <p:cNvPr id="3" name="2 - Θέση περιεχομένου"/>
          <p:cNvSpPr>
            <a:spLocks noGrp="1"/>
          </p:cNvSpPr>
          <p:nvPr>
            <p:ph idx="1"/>
          </p:nvPr>
        </p:nvSpPr>
        <p:spPr/>
        <p:txBody>
          <a:bodyPr>
            <a:normAutofit fontScale="77500" lnSpcReduction="20000"/>
          </a:bodyPr>
          <a:lstStyle/>
          <a:p>
            <a:pPr algn="just">
              <a:buNone/>
            </a:pPr>
            <a:r>
              <a:rPr lang="en-US" dirty="0" smtClean="0"/>
              <a:t>  </a:t>
            </a:r>
            <a:r>
              <a:rPr lang="el-GR" dirty="0" smtClean="0"/>
              <a:t> </a:t>
            </a:r>
            <a:r>
              <a:rPr lang="en-US" dirty="0" smtClean="0"/>
              <a:t> </a:t>
            </a:r>
            <a:r>
              <a:rPr lang="el-GR" dirty="0" smtClean="0">
                <a:solidFill>
                  <a:srgbClr val="FFFF00"/>
                </a:solidFill>
              </a:rPr>
              <a:t>Για την συνεχιζόμενη  και ολοκληρωμένη  θεραπεία των ασθενών με ΔΠΤ  έχουν αναπτυχθεί πολλά θεραπευτικά προγράμματα    που δηλώνουν την ανάγκη του θεραπευτικού συνεχούς και την συνεχιζόμενη θεραπευτική παρέμβαση σε σοβαρά πάσχοντες ασθενείς με ΔΠΤ κατά την φάση της μετάβασης  από την μια δομή σε μια άλλη ή από την μια μορφή θεραπείας  σε άλλη, </a:t>
            </a:r>
            <a:r>
              <a:rPr lang="el-GR" u="sng" dirty="0" smtClean="0">
                <a:solidFill>
                  <a:srgbClr val="FFFF00"/>
                </a:solidFill>
              </a:rPr>
              <a:t>πάσχοντες από ΨΑ με σοβαρή απίσχνανση,  από το </a:t>
            </a:r>
            <a:r>
              <a:rPr lang="el-GR" u="sng" dirty="0" err="1" smtClean="0">
                <a:solidFill>
                  <a:srgbClr val="FFFF00"/>
                </a:solidFill>
              </a:rPr>
              <a:t>ενδονοσοκομειακό</a:t>
            </a:r>
            <a:r>
              <a:rPr lang="el-GR" u="sng" dirty="0" smtClean="0">
                <a:solidFill>
                  <a:srgbClr val="FFFF00"/>
                </a:solidFill>
              </a:rPr>
              <a:t> πλαίσιο της θεραπείας σε ένα μεταβατικό </a:t>
            </a:r>
            <a:r>
              <a:rPr lang="el-GR" u="sng" dirty="0" err="1" smtClean="0">
                <a:solidFill>
                  <a:srgbClr val="FFFF00"/>
                </a:solidFill>
              </a:rPr>
              <a:t>εξωνοσοκομειακό</a:t>
            </a:r>
            <a:r>
              <a:rPr lang="el-GR" u="sng" dirty="0" smtClean="0">
                <a:solidFill>
                  <a:srgbClr val="FFFF00"/>
                </a:solidFill>
              </a:rPr>
              <a:t> </a:t>
            </a:r>
            <a:r>
              <a:rPr lang="el-GR" u="sng" dirty="0" err="1" smtClean="0">
                <a:solidFill>
                  <a:srgbClr val="FFFF00"/>
                </a:solidFill>
              </a:rPr>
              <a:t>πλαίσιο</a:t>
            </a:r>
            <a:r>
              <a:rPr lang="el-GR" dirty="0" err="1" smtClean="0">
                <a:solidFill>
                  <a:srgbClr val="FFFF00"/>
                </a:solidFill>
              </a:rPr>
              <a:t>.Σε</a:t>
            </a:r>
            <a:r>
              <a:rPr lang="el-GR" dirty="0" smtClean="0">
                <a:solidFill>
                  <a:srgbClr val="FFFF00"/>
                </a:solidFill>
              </a:rPr>
              <a:t> αυτά τα προγράμματα όπως αναφέραμε περιλαμβάνονται τόσο </a:t>
            </a:r>
          </a:p>
          <a:p>
            <a:pPr algn="just">
              <a:buNone/>
            </a:pPr>
            <a:r>
              <a:rPr lang="el-GR" dirty="0" smtClean="0">
                <a:solidFill>
                  <a:srgbClr val="FFFF00"/>
                </a:solidFill>
              </a:rPr>
              <a:t>      η μερική  νοσηλεία, </a:t>
            </a:r>
          </a:p>
          <a:p>
            <a:pPr algn="just">
              <a:buNone/>
            </a:pPr>
            <a:r>
              <a:rPr lang="el-GR" dirty="0" smtClean="0">
                <a:solidFill>
                  <a:srgbClr val="FFFF00"/>
                </a:solidFill>
              </a:rPr>
              <a:t>     αλλά και η νοσηλεία  σε  ειδικά κέντρα  ημέρας.</a:t>
            </a:r>
            <a:endParaRPr lang="el-GR" dirty="0">
              <a:solidFill>
                <a:srgbClr val="FFFF0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800" dirty="0" smtClean="0">
                <a:solidFill>
                  <a:srgbClr val="FF0000"/>
                </a:solidFill>
              </a:rPr>
              <a:t>O</a:t>
            </a:r>
            <a:r>
              <a:rPr lang="el-GR" sz="2800" dirty="0" smtClean="0">
                <a:solidFill>
                  <a:srgbClr val="FF0000"/>
                </a:solidFill>
              </a:rPr>
              <a:t> σχεδιασμός και η δομή  μιας  εξωτερικής μονάδας  για την  θεραπευτική αντιμετώπιση των ΔΠΤ</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p:txBody>
          <a:bodyPr/>
          <a:lstStyle/>
          <a:p>
            <a:pPr algn="just">
              <a:buNone/>
            </a:pPr>
            <a:r>
              <a:rPr lang="en-US" dirty="0" smtClean="0"/>
              <a:t>   </a:t>
            </a:r>
            <a:r>
              <a:rPr lang="el-GR" dirty="0" smtClean="0">
                <a:solidFill>
                  <a:srgbClr val="FFFF00"/>
                </a:solidFill>
              </a:rPr>
              <a:t>Οι παρεμβάσεις  αποτελούν  την  μεταβατική  φάση  από το </a:t>
            </a:r>
            <a:r>
              <a:rPr lang="el-GR" dirty="0" err="1" smtClean="0">
                <a:solidFill>
                  <a:srgbClr val="FFFF00"/>
                </a:solidFill>
              </a:rPr>
              <a:t>ενδονοσοκομειακό</a:t>
            </a:r>
            <a:r>
              <a:rPr lang="el-GR" dirty="0" smtClean="0">
                <a:solidFill>
                  <a:srgbClr val="FFFF00"/>
                </a:solidFill>
              </a:rPr>
              <a:t> πλαίσιο  μέχρι την ανάκαμψη και την επανένταξη στην κοινότητα   Οι θεραπευτικές προσεγγίσεις περιλαμβάνουν συστηματικά και </a:t>
            </a:r>
            <a:r>
              <a:rPr lang="el-GR" dirty="0" smtClean="0">
                <a:solidFill>
                  <a:srgbClr val="FF0000"/>
                </a:solidFill>
              </a:rPr>
              <a:t>εξακολουθητικά  </a:t>
            </a:r>
            <a:r>
              <a:rPr lang="el-GR" dirty="0" err="1" smtClean="0">
                <a:solidFill>
                  <a:srgbClr val="FF0000"/>
                </a:solidFill>
              </a:rPr>
              <a:t>γνωσιακές</a:t>
            </a:r>
            <a:r>
              <a:rPr lang="en-US" dirty="0" smtClean="0">
                <a:solidFill>
                  <a:srgbClr val="FF0000"/>
                </a:solidFill>
              </a:rPr>
              <a:t>-</a:t>
            </a:r>
            <a:r>
              <a:rPr lang="el-GR" dirty="0" smtClean="0">
                <a:solidFill>
                  <a:srgbClr val="FF0000"/>
                </a:solidFill>
              </a:rPr>
              <a:t> </a:t>
            </a:r>
            <a:r>
              <a:rPr lang="el-GR" dirty="0" err="1" smtClean="0">
                <a:solidFill>
                  <a:srgbClr val="FF0000"/>
                </a:solidFill>
              </a:rPr>
              <a:t>συμπεριφορικές</a:t>
            </a:r>
            <a:r>
              <a:rPr lang="el-GR" dirty="0" smtClean="0">
                <a:solidFill>
                  <a:srgbClr val="FF0000"/>
                </a:solidFill>
              </a:rPr>
              <a:t> τεχνικές, εστιασμένες στην αντιμετώπιση των συμπτωμάτων της κάθε διαταραχής.</a:t>
            </a:r>
            <a:endParaRPr lang="el-GR" b="1" dirty="0" smtClean="0">
              <a:solidFill>
                <a:srgbClr val="FF0000"/>
              </a:solidFill>
            </a:endParaRPr>
          </a:p>
          <a:p>
            <a:pPr algn="just"/>
            <a:endParaRPr lang="el-GR" sz="28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800" dirty="0" smtClean="0">
                <a:solidFill>
                  <a:srgbClr val="FF0000"/>
                </a:solidFill>
              </a:rPr>
              <a:t>O</a:t>
            </a:r>
            <a:r>
              <a:rPr lang="el-GR" sz="2800" dirty="0" smtClean="0">
                <a:solidFill>
                  <a:srgbClr val="FF0000"/>
                </a:solidFill>
              </a:rPr>
              <a:t> σχεδιασμός και η δομή  μιας  εξωτερικής μονάδας για την  θεραπευτική αντιμετώπιση των ΔΠΤ</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a:xfrm>
            <a:off x="539552" y="1268760"/>
            <a:ext cx="8229600" cy="4525963"/>
          </a:xfrm>
        </p:spPr>
        <p:txBody>
          <a:bodyPr>
            <a:normAutofit fontScale="85000" lnSpcReduction="20000"/>
          </a:bodyPr>
          <a:lstStyle/>
          <a:p>
            <a:pPr algn="just">
              <a:buNone/>
            </a:pPr>
            <a:r>
              <a:rPr lang="en-US" b="1" dirty="0" smtClean="0">
                <a:solidFill>
                  <a:srgbClr val="FFFF00"/>
                </a:solidFill>
              </a:rPr>
              <a:t>   </a:t>
            </a:r>
            <a:r>
              <a:rPr lang="el-GR" b="1" dirty="0" smtClean="0">
                <a:solidFill>
                  <a:srgbClr val="FFFF00"/>
                </a:solidFill>
              </a:rPr>
              <a:t> </a:t>
            </a:r>
            <a:r>
              <a:rPr lang="el-GR" dirty="0" smtClean="0">
                <a:solidFill>
                  <a:srgbClr val="FFFF00"/>
                </a:solidFill>
              </a:rPr>
              <a:t>Οι παρεμβάσεις αυτές σε ανορεκτικούς ασθενείς, επιφέρουν αποτελέσματα όπως την  ανάκτηση βάρους,  την βελτίωση των συνηθειών πρόσληψης τροφής καθώς και  την ύφεση των καταθλιπτικών συμπτωμάτων (</a:t>
            </a:r>
            <a:r>
              <a:rPr lang="en-US" dirty="0" err="1" smtClean="0">
                <a:solidFill>
                  <a:srgbClr val="FFFF00"/>
                </a:solidFill>
              </a:rPr>
              <a:t>Dancyger</a:t>
            </a:r>
            <a:r>
              <a:rPr lang="el-GR" dirty="0" smtClean="0">
                <a:solidFill>
                  <a:srgbClr val="FFFF00"/>
                </a:solidFill>
              </a:rPr>
              <a:t>  και συν.2003, </a:t>
            </a:r>
            <a:r>
              <a:rPr lang="en-US" dirty="0" err="1" smtClean="0">
                <a:solidFill>
                  <a:srgbClr val="FFFF00"/>
                </a:solidFill>
              </a:rPr>
              <a:t>Heimberg</a:t>
            </a:r>
            <a:r>
              <a:rPr lang="el-GR" dirty="0" smtClean="0">
                <a:solidFill>
                  <a:srgbClr val="FFFF00"/>
                </a:solidFill>
              </a:rPr>
              <a:t> και συν.2003, </a:t>
            </a:r>
            <a:r>
              <a:rPr lang="en-US" dirty="0" err="1" smtClean="0">
                <a:solidFill>
                  <a:srgbClr val="FFFF00"/>
                </a:solidFill>
              </a:rPr>
              <a:t>Zipfel</a:t>
            </a:r>
            <a:r>
              <a:rPr lang="el-GR" dirty="0" smtClean="0">
                <a:solidFill>
                  <a:srgbClr val="FFFF00"/>
                </a:solidFill>
              </a:rPr>
              <a:t> και συν.2003).</a:t>
            </a:r>
            <a:endParaRPr lang="en-US" dirty="0" smtClean="0">
              <a:solidFill>
                <a:srgbClr val="FFFF00"/>
              </a:solidFill>
            </a:endParaRPr>
          </a:p>
          <a:p>
            <a:pPr algn="just">
              <a:buNone/>
            </a:pPr>
            <a:r>
              <a:rPr lang="el-GR" dirty="0" smtClean="0">
                <a:solidFill>
                  <a:srgbClr val="FFFF00"/>
                </a:solidFill>
              </a:rPr>
              <a:t>      Διαφέρουν  ως προς την  </a:t>
            </a:r>
            <a:r>
              <a:rPr lang="el-GR" u="sng" dirty="0" smtClean="0">
                <a:solidFill>
                  <a:srgbClr val="FFFF00"/>
                </a:solidFill>
              </a:rPr>
              <a:t>διάρκεια</a:t>
            </a:r>
            <a:r>
              <a:rPr lang="el-GR" dirty="0" smtClean="0">
                <a:solidFill>
                  <a:srgbClr val="FFFF00"/>
                </a:solidFill>
              </a:rPr>
              <a:t> και την αλλά δεν υπάρχουν συγκριτικά στοιχεία για την </a:t>
            </a:r>
            <a:r>
              <a:rPr lang="el-GR" dirty="0" err="1" smtClean="0">
                <a:solidFill>
                  <a:srgbClr val="FFFF00"/>
                </a:solidFill>
              </a:rPr>
              <a:t>αποτ</a:t>
            </a:r>
            <a:r>
              <a:rPr lang="el-GR" u="sng" dirty="0" err="1" smtClean="0">
                <a:solidFill>
                  <a:srgbClr val="FFFF00"/>
                </a:solidFill>
              </a:rPr>
              <a:t>εντατικότητα</a:t>
            </a:r>
            <a:r>
              <a:rPr lang="el-GR" u="sng" dirty="0" smtClean="0">
                <a:solidFill>
                  <a:srgbClr val="FFFF00"/>
                </a:solidFill>
              </a:rPr>
              <a:t> </a:t>
            </a:r>
            <a:r>
              <a:rPr lang="el-GR" dirty="0" err="1" smtClean="0">
                <a:solidFill>
                  <a:srgbClr val="FFFF00"/>
                </a:solidFill>
              </a:rPr>
              <a:t>ελεσματικότητά</a:t>
            </a:r>
            <a:r>
              <a:rPr lang="el-GR" dirty="0" smtClean="0">
                <a:solidFill>
                  <a:srgbClr val="FFFF00"/>
                </a:solidFill>
              </a:rPr>
              <a:t> τους,  σε σχέση με  τις κύριες παραμέτρους της ΨΑ.</a:t>
            </a:r>
          </a:p>
          <a:p>
            <a:pPr algn="just">
              <a:buNone/>
            </a:pPr>
            <a:endParaRPr lang="el-GR" sz="1000" dirty="0" smtClean="0">
              <a:solidFill>
                <a:srgbClr val="FFC000"/>
              </a:solidFill>
            </a:endParaRPr>
          </a:p>
          <a:p>
            <a:pPr>
              <a:buNone/>
            </a:pPr>
            <a:r>
              <a:rPr lang="el-GR" sz="1000" dirty="0" smtClean="0">
                <a:solidFill>
                  <a:srgbClr val="FFC000"/>
                </a:solidFill>
              </a:rPr>
              <a:t>              </a:t>
            </a:r>
            <a:endParaRPr lang="en-US" sz="1000" dirty="0" smtClean="0">
              <a:solidFill>
                <a:srgbClr val="FFC000"/>
              </a:solidFill>
            </a:endParaRPr>
          </a:p>
          <a:p>
            <a:pPr>
              <a:buNone/>
            </a:pPr>
            <a:endParaRPr lang="en-US" sz="1000" dirty="0" smtClean="0">
              <a:solidFill>
                <a:srgbClr val="FFC000"/>
              </a:solidFill>
            </a:endParaRPr>
          </a:p>
          <a:p>
            <a:pPr>
              <a:buNone/>
            </a:pPr>
            <a:r>
              <a:rPr lang="en-US" sz="1000" dirty="0" err="1" smtClean="0">
                <a:solidFill>
                  <a:srgbClr val="FFC000"/>
                </a:solidFill>
              </a:rPr>
              <a:t>Dancyger</a:t>
            </a:r>
            <a:r>
              <a:rPr lang="en-US" sz="1000" dirty="0" smtClean="0">
                <a:solidFill>
                  <a:srgbClr val="FFC000"/>
                </a:solidFill>
              </a:rPr>
              <a:t> </a:t>
            </a:r>
            <a:r>
              <a:rPr lang="en-US" sz="1000" dirty="0" err="1" smtClean="0">
                <a:solidFill>
                  <a:srgbClr val="FFC000"/>
                </a:solidFill>
              </a:rPr>
              <a:t>I,Fornari</a:t>
            </a:r>
            <a:r>
              <a:rPr lang="en-US" sz="1000" dirty="0" smtClean="0">
                <a:solidFill>
                  <a:srgbClr val="FFC000"/>
                </a:solidFill>
              </a:rPr>
              <a:t> V, Schneider </a:t>
            </a:r>
            <a:r>
              <a:rPr lang="en-US" sz="1000" dirty="0" err="1" smtClean="0">
                <a:solidFill>
                  <a:srgbClr val="FFC000"/>
                </a:solidFill>
              </a:rPr>
              <a:t>M.Ado­lescents</a:t>
            </a:r>
            <a:r>
              <a:rPr lang="en-US" sz="1000" dirty="0" smtClean="0">
                <a:solidFill>
                  <a:srgbClr val="FFC000"/>
                </a:solidFill>
              </a:rPr>
              <a:t> and eating </a:t>
            </a:r>
            <a:r>
              <a:rPr lang="en-US" sz="1000" dirty="0" err="1" smtClean="0">
                <a:solidFill>
                  <a:srgbClr val="FFC000"/>
                </a:solidFill>
              </a:rPr>
              <a:t>disorders:an</a:t>
            </a:r>
            <a:r>
              <a:rPr lang="en-US" sz="1000" dirty="0" smtClean="0">
                <a:solidFill>
                  <a:srgbClr val="FFC000"/>
                </a:solidFill>
              </a:rPr>
              <a:t> </a:t>
            </a:r>
            <a:r>
              <a:rPr lang="en-US" sz="1000" dirty="0" err="1" smtClean="0">
                <a:solidFill>
                  <a:srgbClr val="FFC000"/>
                </a:solidFill>
              </a:rPr>
              <a:t>exampleof</a:t>
            </a:r>
            <a:r>
              <a:rPr lang="en-US" sz="1000" dirty="0" smtClean="0">
                <a:solidFill>
                  <a:srgbClr val="FFC000"/>
                </a:solidFill>
              </a:rPr>
              <a:t> a day treatment </a:t>
            </a:r>
            <a:r>
              <a:rPr lang="en-US" sz="1000" dirty="0" err="1" smtClean="0">
                <a:solidFill>
                  <a:srgbClr val="FFC000"/>
                </a:solidFill>
              </a:rPr>
              <a:t>program.Eat</a:t>
            </a:r>
            <a:r>
              <a:rPr lang="en-US" sz="1000" dirty="0" smtClean="0">
                <a:solidFill>
                  <a:srgbClr val="FFC000"/>
                </a:solidFill>
              </a:rPr>
              <a:t> Weight </a:t>
            </a:r>
            <a:r>
              <a:rPr lang="en-US" sz="1000" dirty="0" err="1" smtClean="0">
                <a:solidFill>
                  <a:srgbClr val="FFC000"/>
                </a:solidFill>
              </a:rPr>
              <a:t>Disord</a:t>
            </a:r>
            <a:r>
              <a:rPr lang="en-US" sz="1000" dirty="0" smtClean="0">
                <a:solidFill>
                  <a:srgbClr val="FFC000"/>
                </a:solidFill>
              </a:rPr>
              <a:t> 2003;8:242-8.</a:t>
            </a:r>
            <a:endParaRPr lang="el-GR" sz="1000" dirty="0" smtClean="0">
              <a:solidFill>
                <a:srgbClr val="FFC000"/>
              </a:solidFill>
            </a:endParaRPr>
          </a:p>
          <a:p>
            <a:pPr>
              <a:buNone/>
            </a:pPr>
            <a:r>
              <a:rPr lang="el-GR" sz="1000" dirty="0" smtClean="0">
                <a:solidFill>
                  <a:srgbClr val="FFC000"/>
                </a:solidFill>
              </a:rPr>
              <a:t> </a:t>
            </a:r>
            <a:r>
              <a:rPr lang="en-US" sz="1000" dirty="0" err="1" smtClean="0">
                <a:solidFill>
                  <a:srgbClr val="FFC000"/>
                </a:solidFill>
              </a:rPr>
              <a:t>Heinberg</a:t>
            </a:r>
            <a:r>
              <a:rPr lang="en-US" sz="1000" dirty="0" smtClean="0">
                <a:solidFill>
                  <a:srgbClr val="FFC000"/>
                </a:solidFill>
              </a:rPr>
              <a:t> </a:t>
            </a:r>
            <a:r>
              <a:rPr lang="en-US" sz="1000" dirty="0" err="1" smtClean="0">
                <a:solidFill>
                  <a:srgbClr val="FFC000"/>
                </a:solidFill>
              </a:rPr>
              <a:t>A,Haug</a:t>
            </a:r>
            <a:r>
              <a:rPr lang="en-US" sz="1000" dirty="0" smtClean="0">
                <a:solidFill>
                  <a:srgbClr val="FFC000"/>
                </a:solidFill>
              </a:rPr>
              <a:t> </a:t>
            </a:r>
            <a:r>
              <a:rPr lang="en-US" sz="1000" dirty="0" err="1" smtClean="0">
                <a:solidFill>
                  <a:srgbClr val="FFC000"/>
                </a:solidFill>
              </a:rPr>
              <a:t>N,FreemanY.Clinical</a:t>
            </a:r>
            <a:r>
              <a:rPr lang="en-US" sz="1000" dirty="0" smtClean="0">
                <a:solidFill>
                  <a:srgbClr val="FFC000"/>
                </a:solidFill>
              </a:rPr>
              <a:t> course and short-term outcome of </a:t>
            </a:r>
            <a:r>
              <a:rPr lang="el-GR" sz="1000" dirty="0" smtClean="0">
                <a:solidFill>
                  <a:srgbClr val="FFC000"/>
                </a:solidFill>
              </a:rPr>
              <a:t>  </a:t>
            </a:r>
            <a:r>
              <a:rPr lang="en-US" sz="1000" dirty="0" smtClean="0">
                <a:solidFill>
                  <a:srgbClr val="FFC000"/>
                </a:solidFill>
              </a:rPr>
              <a:t>hospitalized adolescents with eating </a:t>
            </a:r>
            <a:r>
              <a:rPr lang="en-US" sz="1000" dirty="0" err="1" smtClean="0">
                <a:solidFill>
                  <a:srgbClr val="FFC000"/>
                </a:solidFill>
              </a:rPr>
              <a:t>disorders:the</a:t>
            </a:r>
            <a:r>
              <a:rPr lang="en-US" sz="1000" dirty="0" smtClean="0">
                <a:solidFill>
                  <a:srgbClr val="FFC000"/>
                </a:solidFill>
              </a:rPr>
              <a:t> success of combining adolescents </a:t>
            </a:r>
            <a:r>
              <a:rPr lang="en-US" sz="1000" dirty="0" err="1" smtClean="0">
                <a:solidFill>
                  <a:srgbClr val="FFC000"/>
                </a:solidFill>
              </a:rPr>
              <a:t>andadults</a:t>
            </a:r>
            <a:r>
              <a:rPr lang="en-US" sz="1000" dirty="0" smtClean="0">
                <a:solidFill>
                  <a:srgbClr val="FFC000"/>
                </a:solidFill>
              </a:rPr>
              <a:t> on an eating disorder </a:t>
            </a:r>
            <a:r>
              <a:rPr lang="en-US" sz="1000" dirty="0" err="1" smtClean="0">
                <a:solidFill>
                  <a:srgbClr val="FFC000"/>
                </a:solidFill>
              </a:rPr>
              <a:t>unit.Eat</a:t>
            </a:r>
            <a:r>
              <a:rPr lang="en-US" sz="1000" dirty="0" smtClean="0">
                <a:solidFill>
                  <a:srgbClr val="FFC000"/>
                </a:solidFill>
              </a:rPr>
              <a:t> Weight </a:t>
            </a:r>
            <a:r>
              <a:rPr lang="en-US" sz="1000" dirty="0" err="1" smtClean="0">
                <a:solidFill>
                  <a:srgbClr val="FFC000"/>
                </a:solidFill>
              </a:rPr>
              <a:t>Disord</a:t>
            </a:r>
            <a:r>
              <a:rPr lang="en-US" sz="1000" dirty="0" smtClean="0">
                <a:solidFill>
                  <a:srgbClr val="FFC000"/>
                </a:solidFill>
              </a:rPr>
              <a:t> 2003;8:326-31.</a:t>
            </a:r>
            <a:endParaRPr lang="el-GR" sz="1000" dirty="0" smtClean="0">
              <a:solidFill>
                <a:srgbClr val="FFC000"/>
              </a:solidFill>
            </a:endParaRPr>
          </a:p>
          <a:p>
            <a:pPr>
              <a:buNone/>
            </a:pPr>
            <a:r>
              <a:rPr lang="el-GR" sz="1000" dirty="0" smtClean="0">
                <a:solidFill>
                  <a:srgbClr val="FFC000"/>
                </a:solidFill>
              </a:rPr>
              <a:t>  </a:t>
            </a:r>
            <a:r>
              <a:rPr lang="en-US" sz="1000" dirty="0" err="1" smtClean="0">
                <a:solidFill>
                  <a:srgbClr val="FFC000"/>
                </a:solidFill>
              </a:rPr>
              <a:t>Zipfel</a:t>
            </a:r>
            <a:r>
              <a:rPr lang="en-US" sz="1000" dirty="0" smtClean="0">
                <a:solidFill>
                  <a:srgbClr val="FFC000"/>
                </a:solidFill>
              </a:rPr>
              <a:t> S, </a:t>
            </a:r>
            <a:r>
              <a:rPr lang="en-US" sz="1000" dirty="0" err="1" smtClean="0">
                <a:solidFill>
                  <a:srgbClr val="FFC000"/>
                </a:solidFill>
              </a:rPr>
              <a:t>Reas</a:t>
            </a:r>
            <a:r>
              <a:rPr lang="en-US" sz="1000" dirty="0" smtClean="0">
                <a:solidFill>
                  <a:srgbClr val="FFC000"/>
                </a:solidFill>
              </a:rPr>
              <a:t> </a:t>
            </a:r>
            <a:r>
              <a:rPr lang="en-US" sz="1000" dirty="0" err="1" smtClean="0">
                <a:solidFill>
                  <a:srgbClr val="FFC000"/>
                </a:solidFill>
              </a:rPr>
              <a:t>D,Thornton</a:t>
            </a:r>
            <a:r>
              <a:rPr lang="en-US" sz="1000" dirty="0" smtClean="0">
                <a:solidFill>
                  <a:srgbClr val="FFC000"/>
                </a:solidFill>
              </a:rPr>
              <a:t> </a:t>
            </a:r>
            <a:r>
              <a:rPr lang="en-US" sz="1000" dirty="0" err="1" smtClean="0">
                <a:solidFill>
                  <a:srgbClr val="FFC000"/>
                </a:solidFill>
              </a:rPr>
              <a:t>C.Day</a:t>
            </a:r>
            <a:r>
              <a:rPr lang="en-US" sz="1000" dirty="0" smtClean="0">
                <a:solidFill>
                  <a:srgbClr val="FFC000"/>
                </a:solidFill>
              </a:rPr>
              <a:t> hospi­talization programs for eating disorders:  systematic review of the </a:t>
            </a:r>
            <a:r>
              <a:rPr lang="en-US" sz="1000" dirty="0" err="1" smtClean="0">
                <a:solidFill>
                  <a:srgbClr val="FFC000"/>
                </a:solidFill>
              </a:rPr>
              <a:t>literature.Int</a:t>
            </a:r>
            <a:r>
              <a:rPr lang="en-US" sz="1000" dirty="0" smtClean="0">
                <a:solidFill>
                  <a:srgbClr val="FFC000"/>
                </a:solidFill>
              </a:rPr>
              <a:t> J Eat </a:t>
            </a:r>
            <a:r>
              <a:rPr lang="en-US" sz="1000" dirty="0" err="1" smtClean="0">
                <a:solidFill>
                  <a:srgbClr val="FFC000"/>
                </a:solidFill>
              </a:rPr>
              <a:t>Disord</a:t>
            </a:r>
            <a:r>
              <a:rPr lang="en-US" sz="1000" dirty="0" smtClean="0">
                <a:solidFill>
                  <a:srgbClr val="FFC000"/>
                </a:solidFill>
              </a:rPr>
              <a:t> 2002;31:105-17.</a:t>
            </a:r>
            <a:endParaRPr lang="el-GR" sz="1000" dirty="0" smtClean="0">
              <a:solidFill>
                <a:srgbClr val="FFC000"/>
              </a:solidFill>
            </a:endParaRPr>
          </a:p>
          <a:p>
            <a:pPr algn="just">
              <a:buNone/>
            </a:pPr>
            <a:endParaRPr lang="el-GR" sz="1000" dirty="0">
              <a:solidFill>
                <a:srgbClr val="FFFF00"/>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800" dirty="0" smtClean="0">
                <a:solidFill>
                  <a:srgbClr val="FF0000"/>
                </a:solidFill>
              </a:rPr>
              <a:t>O</a:t>
            </a:r>
            <a:r>
              <a:rPr lang="el-GR" sz="2800" dirty="0" smtClean="0">
                <a:solidFill>
                  <a:srgbClr val="FF0000"/>
                </a:solidFill>
              </a:rPr>
              <a:t> σχεδιασμός και η δομή  μιας  εξωτερικής μονάδας  για την  θεραπευτική αντιμετώπιση των ΔΠΤ</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p:txBody>
          <a:bodyPr>
            <a:normAutofit fontScale="55000" lnSpcReduction="20000"/>
          </a:bodyPr>
          <a:lstStyle/>
          <a:p>
            <a:pPr algn="just">
              <a:buNone/>
            </a:pPr>
            <a:r>
              <a:rPr lang="en-US" dirty="0" smtClean="0"/>
              <a:t>      </a:t>
            </a:r>
            <a:r>
              <a:rPr lang="el-GR" dirty="0" smtClean="0">
                <a:solidFill>
                  <a:srgbClr val="FFFF00"/>
                </a:solidFill>
              </a:rPr>
              <a:t>Ως προς την διατροφική αποκατάσταση,  τουλάχιστον</a:t>
            </a:r>
            <a:r>
              <a:rPr lang="en-US" dirty="0" smtClean="0">
                <a:solidFill>
                  <a:srgbClr val="FFFF00"/>
                </a:solidFill>
              </a:rPr>
              <a:t>      </a:t>
            </a:r>
            <a:r>
              <a:rPr lang="el-GR" dirty="0" smtClean="0">
                <a:solidFill>
                  <a:srgbClr val="FFFF00"/>
                </a:solidFill>
              </a:rPr>
              <a:t>ένα γεύμα υπό εποπτεία παρέχεται σε συνδυασμό: </a:t>
            </a:r>
            <a:endParaRPr lang="en-US" dirty="0" smtClean="0">
              <a:solidFill>
                <a:srgbClr val="FFFF00"/>
              </a:solidFill>
            </a:endParaRPr>
          </a:p>
          <a:p>
            <a:pPr algn="just">
              <a:buNone/>
            </a:pPr>
            <a:r>
              <a:rPr lang="en-US" dirty="0" smtClean="0">
                <a:solidFill>
                  <a:srgbClr val="FFFF00"/>
                </a:solidFill>
              </a:rPr>
              <a:t>       </a:t>
            </a:r>
            <a:r>
              <a:rPr lang="el-GR" dirty="0" smtClean="0">
                <a:solidFill>
                  <a:srgbClr val="FFFF00"/>
                </a:solidFill>
              </a:rPr>
              <a:t>με την παροχή </a:t>
            </a:r>
            <a:r>
              <a:rPr lang="el-GR" dirty="0" err="1" smtClean="0">
                <a:solidFill>
                  <a:srgbClr val="FFFF00"/>
                </a:solidFill>
              </a:rPr>
              <a:t>ψυχοεκπαίδευσης</a:t>
            </a:r>
            <a:r>
              <a:rPr lang="el-GR" dirty="0" smtClean="0">
                <a:solidFill>
                  <a:srgbClr val="FFFF00"/>
                </a:solidFill>
              </a:rPr>
              <a:t> και</a:t>
            </a:r>
            <a:endParaRPr lang="en-US" dirty="0" smtClean="0">
              <a:solidFill>
                <a:srgbClr val="FFFF00"/>
              </a:solidFill>
            </a:endParaRPr>
          </a:p>
          <a:p>
            <a:pPr algn="just">
              <a:buNone/>
            </a:pPr>
            <a:r>
              <a:rPr lang="en-US" dirty="0" smtClean="0">
                <a:solidFill>
                  <a:srgbClr val="FFFF00"/>
                </a:solidFill>
              </a:rPr>
              <a:t>      </a:t>
            </a:r>
            <a:r>
              <a:rPr lang="el-GR" dirty="0" smtClean="0">
                <a:solidFill>
                  <a:srgbClr val="FFFF00"/>
                </a:solidFill>
              </a:rPr>
              <a:t>διατροφικής συμβουλευτικής, </a:t>
            </a:r>
          </a:p>
          <a:p>
            <a:pPr algn="just">
              <a:buNone/>
            </a:pPr>
            <a:r>
              <a:rPr lang="el-GR" dirty="0" smtClean="0">
                <a:solidFill>
                  <a:srgbClr val="FFFF00"/>
                </a:solidFill>
              </a:rPr>
              <a:t>  είτε σε επίπεδο ομαδικών συνεδριών ομαδικής ψυχοθεραπείας</a:t>
            </a:r>
          </a:p>
          <a:p>
            <a:pPr algn="just">
              <a:buNone/>
            </a:pPr>
            <a:r>
              <a:rPr lang="el-GR" dirty="0" smtClean="0">
                <a:solidFill>
                  <a:srgbClr val="FFFF00"/>
                </a:solidFill>
              </a:rPr>
              <a:t>  είτε σε επίπεδο ατομικών συνεδριών συμβουλευτικής και </a:t>
            </a:r>
            <a:r>
              <a:rPr lang="el-GR" dirty="0" err="1" smtClean="0">
                <a:solidFill>
                  <a:srgbClr val="FFFF00"/>
                </a:solidFill>
              </a:rPr>
              <a:t>ψυχοεκπαίδευσης</a:t>
            </a:r>
            <a:r>
              <a:rPr lang="el-GR" dirty="0" smtClean="0">
                <a:solidFill>
                  <a:srgbClr val="FFFF00"/>
                </a:solidFill>
              </a:rPr>
              <a:t>. </a:t>
            </a:r>
            <a:endParaRPr lang="en-US" dirty="0" smtClean="0">
              <a:solidFill>
                <a:srgbClr val="FFFF00"/>
              </a:solidFill>
            </a:endParaRPr>
          </a:p>
          <a:p>
            <a:pPr algn="just">
              <a:buNone/>
            </a:pPr>
            <a:endParaRPr lang="en-US" dirty="0" smtClean="0">
              <a:solidFill>
                <a:srgbClr val="FFFF00"/>
              </a:solidFill>
            </a:endParaRPr>
          </a:p>
          <a:p>
            <a:pPr algn="just">
              <a:buNone/>
            </a:pPr>
            <a:r>
              <a:rPr lang="en-US" dirty="0" smtClean="0">
                <a:solidFill>
                  <a:srgbClr val="FFFF00"/>
                </a:solidFill>
              </a:rPr>
              <a:t>      </a:t>
            </a:r>
            <a:r>
              <a:rPr lang="el-GR" dirty="0" smtClean="0">
                <a:solidFill>
                  <a:srgbClr val="FFFF00"/>
                </a:solidFill>
              </a:rPr>
              <a:t>Σε επίπεδο ομαδικών ψυχοθεραπευτικών παρεμβάσεων θα πρέπει να αναπτύσσονται θέματα προς επεξεργασία:</a:t>
            </a:r>
          </a:p>
          <a:p>
            <a:pPr algn="just"/>
            <a:r>
              <a:rPr lang="el-GR" dirty="0" smtClean="0">
                <a:solidFill>
                  <a:srgbClr val="66FF66"/>
                </a:solidFill>
              </a:rPr>
              <a:t> όπως εκπαίδευση κοινωνικών δεξιοτήτων, </a:t>
            </a:r>
          </a:p>
          <a:p>
            <a:pPr algn="just"/>
            <a:r>
              <a:rPr lang="el-GR" dirty="0" smtClean="0">
                <a:solidFill>
                  <a:srgbClr val="66FF66"/>
                </a:solidFill>
              </a:rPr>
              <a:t>αντιμετώπιση του κοινωνικού άγχους,</a:t>
            </a:r>
          </a:p>
          <a:p>
            <a:pPr algn="just"/>
            <a:r>
              <a:rPr lang="el-GR" dirty="0" smtClean="0">
                <a:solidFill>
                  <a:srgbClr val="66FF66"/>
                </a:solidFill>
              </a:rPr>
              <a:t> θεραπεία των παραμορφωτικών αντιλήψεων για το σχήμα και το βάρος του σώματος και των φόβων σχετικά με την ενηλικίωση και την αυτονομία</a:t>
            </a:r>
          </a:p>
          <a:p>
            <a:pPr algn="just">
              <a:buNone/>
            </a:pPr>
            <a:r>
              <a:rPr lang="el-GR" dirty="0" smtClean="0">
                <a:solidFill>
                  <a:srgbClr val="FF0000"/>
                </a:solidFill>
              </a:rPr>
              <a:t>     </a:t>
            </a:r>
            <a:r>
              <a:rPr lang="el-GR" dirty="0" smtClean="0">
                <a:solidFill>
                  <a:srgbClr val="FFFF00"/>
                </a:solidFill>
              </a:rPr>
              <a:t>θέματα που αποτελούν θεραπευτικούς στόχους που συνεχίζονται από την φάση της </a:t>
            </a:r>
            <a:r>
              <a:rPr lang="el-GR" dirty="0" err="1" smtClean="0">
                <a:solidFill>
                  <a:srgbClr val="FFFF00"/>
                </a:solidFill>
              </a:rPr>
              <a:t>ενδονοσοκομειακής</a:t>
            </a:r>
            <a:r>
              <a:rPr lang="el-GR" dirty="0" smtClean="0">
                <a:solidFill>
                  <a:srgbClr val="FFFF00"/>
                </a:solidFill>
              </a:rPr>
              <a:t> θεραπείας και θα συνεχιστούν και στις επόμενες φάσεις των παρεμβάσεων.</a:t>
            </a:r>
          </a:p>
          <a:p>
            <a:pPr>
              <a:buNone/>
            </a:pP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C:\DOCUME~1\user\LOCALS~1\Temp\\msotw9_temp0.jpg"/>
          <p:cNvPicPr>
            <a:picLocks noChangeAspect="1" noChangeArrowheads="1"/>
          </p:cNvPicPr>
          <p:nvPr/>
        </p:nvPicPr>
        <p:blipFill>
          <a:blip r:embed="rId2" cstate="print"/>
          <a:srcRect/>
          <a:stretch>
            <a:fillRect/>
          </a:stretch>
        </p:blipFill>
        <p:spPr bwMode="auto">
          <a:xfrm>
            <a:off x="1828800" y="0"/>
            <a:ext cx="5189538" cy="6837363"/>
          </a:xfrm>
          <a:prstGeom prst="rect">
            <a:avLst/>
          </a:prstGeom>
          <a:noFill/>
          <a:ln w="9525">
            <a:noFill/>
            <a:miter lim="800000"/>
            <a:headEnd/>
            <a:tailEnd/>
          </a:ln>
          <a:effec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800" dirty="0" smtClean="0">
                <a:solidFill>
                  <a:srgbClr val="FF0000"/>
                </a:solidFill>
              </a:rPr>
              <a:t>O</a:t>
            </a:r>
            <a:r>
              <a:rPr lang="el-GR" sz="2800" dirty="0" smtClean="0">
                <a:solidFill>
                  <a:srgbClr val="FF0000"/>
                </a:solidFill>
              </a:rPr>
              <a:t> σχεδιασμός και η δομή  μιας  (Ε.Μ.) για την  θεραπευτική αντιμετώπιση των ΔΠΤ</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p:txBody>
          <a:bodyPr>
            <a:normAutofit fontScale="77500" lnSpcReduction="20000"/>
          </a:bodyPr>
          <a:lstStyle/>
          <a:p>
            <a:pPr algn="just">
              <a:buNone/>
            </a:pPr>
            <a:r>
              <a:rPr lang="en-US" dirty="0" smtClean="0">
                <a:solidFill>
                  <a:srgbClr val="FFFF00"/>
                </a:solidFill>
              </a:rPr>
              <a:t>    </a:t>
            </a:r>
            <a:r>
              <a:rPr lang="el-GR" dirty="0" smtClean="0">
                <a:solidFill>
                  <a:srgbClr val="FFFF00"/>
                </a:solidFill>
              </a:rPr>
              <a:t>Θεωρείται αυτονόητο και αναγκαίο ότι στα προγράμματα </a:t>
            </a:r>
            <a:r>
              <a:rPr lang="el-GR" dirty="0" err="1" smtClean="0">
                <a:solidFill>
                  <a:srgbClr val="FFFF00"/>
                </a:solidFill>
              </a:rPr>
              <a:t>εξωνοσοκομειακής</a:t>
            </a:r>
            <a:r>
              <a:rPr lang="el-GR" dirty="0" smtClean="0">
                <a:solidFill>
                  <a:srgbClr val="FFFF00"/>
                </a:solidFill>
              </a:rPr>
              <a:t> φροντίδας θα υπάρχει καλά σχεδιασμένη εποπτεία και παρακολούθηση</a:t>
            </a:r>
          </a:p>
          <a:p>
            <a:pPr algn="just"/>
            <a:r>
              <a:rPr lang="el-GR" dirty="0" smtClean="0">
                <a:solidFill>
                  <a:srgbClr val="FFFF00"/>
                </a:solidFill>
              </a:rPr>
              <a:t>    τόσο ως προς το σκέλος της αμιγούς ιατρικής φροντίδας από ειδικό γιατρό (παθολόγο η γενικό γιατρό η παιδίατρο για εφήβους),  </a:t>
            </a:r>
          </a:p>
          <a:p>
            <a:pPr algn="just"/>
            <a:r>
              <a:rPr lang="el-GR" dirty="0" smtClean="0">
                <a:solidFill>
                  <a:srgbClr val="FFFF00"/>
                </a:solidFill>
              </a:rPr>
              <a:t>    όσο της διαιτητικής εκπαίδευσης από έμπειρο και εξειδικευμένο διαιτολόγο, ψυχοθεραπευτή   για την ομαδική και την ατομική ψυχοθεραπεία των ασθενών καθώς </a:t>
            </a:r>
          </a:p>
          <a:p>
            <a:pPr algn="just"/>
            <a:r>
              <a:rPr lang="el-GR" dirty="0" smtClean="0">
                <a:solidFill>
                  <a:srgbClr val="FFFF00"/>
                </a:solidFill>
              </a:rPr>
              <a:t> και ψυχίατρο-</a:t>
            </a:r>
            <a:r>
              <a:rPr lang="el-GR" dirty="0" err="1" smtClean="0">
                <a:solidFill>
                  <a:srgbClr val="FFFF00"/>
                </a:solidFill>
              </a:rPr>
              <a:t>ψυχοφαρμακολόγο </a:t>
            </a:r>
            <a:r>
              <a:rPr lang="el-GR" dirty="0" smtClean="0">
                <a:solidFill>
                  <a:srgbClr val="FFFF00"/>
                </a:solidFill>
              </a:rPr>
              <a:t>για σχεδιασμό της φαρμακευτικής αγωγής σε ασθενείς που ενδείκνυται.</a:t>
            </a:r>
          </a:p>
          <a:p>
            <a:pPr>
              <a:buNone/>
            </a:pPr>
            <a:endParaRPr lang="el-GR" dirty="0">
              <a:solidFill>
                <a:srgbClr val="FFFF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800" dirty="0" smtClean="0">
                <a:solidFill>
                  <a:srgbClr val="FF0000"/>
                </a:solidFill>
              </a:rPr>
              <a:t>O</a:t>
            </a:r>
            <a:r>
              <a:rPr lang="el-GR" sz="2800" dirty="0" smtClean="0">
                <a:solidFill>
                  <a:srgbClr val="FF0000"/>
                </a:solidFill>
              </a:rPr>
              <a:t> σχεδιασμός και η δομή  μιας  εξωτερικής μονάδας  για την  θεραπευτική αντιμετώπιση των ΔΠΤ</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p:txBody>
          <a:bodyPr>
            <a:normAutofit fontScale="92500" lnSpcReduction="10000"/>
          </a:bodyPr>
          <a:lstStyle/>
          <a:p>
            <a:pPr algn="just">
              <a:buNone/>
            </a:pPr>
            <a:r>
              <a:rPr lang="en-US" dirty="0" smtClean="0">
                <a:solidFill>
                  <a:srgbClr val="FFFF00"/>
                </a:solidFill>
              </a:rPr>
              <a:t>    </a:t>
            </a:r>
            <a:r>
              <a:rPr lang="el-GR" dirty="0" smtClean="0">
                <a:solidFill>
                  <a:srgbClr val="FFFF00"/>
                </a:solidFill>
              </a:rPr>
              <a:t>Ως προς τα κριτήρια εξιτηρίου από τα προγράμματα </a:t>
            </a:r>
            <a:r>
              <a:rPr lang="el-GR" dirty="0" err="1" smtClean="0">
                <a:solidFill>
                  <a:srgbClr val="FFFF00"/>
                </a:solidFill>
              </a:rPr>
              <a:t>εξωνοσοκομειακής</a:t>
            </a:r>
            <a:r>
              <a:rPr lang="el-GR" dirty="0" smtClean="0">
                <a:solidFill>
                  <a:srgbClr val="FFFF00"/>
                </a:solidFill>
              </a:rPr>
              <a:t> θεραπείας δεν υπάρχουν τεκμηριωμένα στοιχεία. Ωστόσο θεωρείται ότι  το βάρος του ασθενούς  κατά την έξοδο θα πρέπει να είναι το 90% του φυσιολογικού βάρους του και δεύτερον ότι θα πρέπει να υπάρχει σαφής υποχώρηση των κεντρικών συμπτωμάτων της  συγκεκριμένης διαταραχής πρόσληψης τροφής.</a:t>
            </a:r>
          </a:p>
          <a:p>
            <a:pPr algn="just">
              <a:buNone/>
            </a:pPr>
            <a:r>
              <a:rPr lang="el-GR" dirty="0" smtClean="0"/>
              <a:t> </a:t>
            </a:r>
          </a:p>
          <a:p>
            <a:pPr>
              <a:buNone/>
            </a:pPr>
            <a:endParaRPr lang="el-GR"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71400"/>
            <a:ext cx="8229600" cy="1143000"/>
          </a:xfrm>
        </p:spPr>
        <p:txBody>
          <a:bodyPr>
            <a:normAutofit/>
          </a:bodyPr>
          <a:lstStyle/>
          <a:p>
            <a:r>
              <a:rPr lang="el-GR" sz="4000" dirty="0" smtClean="0">
                <a:solidFill>
                  <a:srgbClr val="FF0000"/>
                </a:solidFill>
              </a:rPr>
              <a:t>Η ΠΕΡΙΠΤΩΣΗ ΤΗΣ ΛΗΔΑΣ </a:t>
            </a:r>
            <a:endParaRPr lang="el-GR" sz="4000" dirty="0">
              <a:solidFill>
                <a:srgbClr val="FF0000"/>
              </a:solidFill>
            </a:endParaRPr>
          </a:p>
        </p:txBody>
      </p:sp>
      <p:sp>
        <p:nvSpPr>
          <p:cNvPr id="3" name="2 - Θέση περιεχομένου"/>
          <p:cNvSpPr>
            <a:spLocks noGrp="1"/>
          </p:cNvSpPr>
          <p:nvPr>
            <p:ph idx="1"/>
          </p:nvPr>
        </p:nvSpPr>
        <p:spPr>
          <a:xfrm>
            <a:off x="539552" y="1340768"/>
            <a:ext cx="8229600" cy="4525963"/>
          </a:xfrm>
        </p:spPr>
        <p:txBody>
          <a:bodyPr>
            <a:normAutofit/>
          </a:bodyPr>
          <a:lstStyle/>
          <a:p>
            <a:pPr algn="just">
              <a:buNone/>
            </a:pPr>
            <a:r>
              <a:rPr lang="el-GR" sz="1800" dirty="0" smtClean="0">
                <a:solidFill>
                  <a:srgbClr val="FFFF00"/>
                </a:solidFill>
              </a:rPr>
              <a:t>    </a:t>
            </a:r>
            <a:r>
              <a:rPr lang="en-US" sz="1800" dirty="0" smtClean="0">
                <a:solidFill>
                  <a:srgbClr val="FFFF00"/>
                </a:solidFill>
              </a:rPr>
              <a:t>  </a:t>
            </a:r>
            <a:r>
              <a:rPr lang="el-GR" sz="1800" dirty="0" smtClean="0">
                <a:solidFill>
                  <a:srgbClr val="FFFF00"/>
                </a:solidFill>
              </a:rPr>
              <a:t> </a:t>
            </a:r>
            <a:r>
              <a:rPr lang="el-GR" sz="2000" dirty="0" smtClean="0">
                <a:solidFill>
                  <a:srgbClr val="FFFF00"/>
                </a:solidFill>
              </a:rPr>
              <a:t>Εξέτασα τη Λήδα στις 3/9/2010.Κατά την πρώτη εξέταση ήρθε στο ιατρείο με τους γονείς της, με έντονο άγχος υπό καθεστώς  πίεσης, το βάρος της ήταν 38 </a:t>
            </a:r>
            <a:r>
              <a:rPr lang="en-US" sz="2000" dirty="0" err="1" smtClean="0">
                <a:solidFill>
                  <a:srgbClr val="FFFF00"/>
                </a:solidFill>
              </a:rPr>
              <a:t>Kgr</a:t>
            </a:r>
            <a:r>
              <a:rPr lang="en-US" sz="2000" dirty="0" smtClean="0">
                <a:solidFill>
                  <a:srgbClr val="FFFF00"/>
                </a:solidFill>
              </a:rPr>
              <a:t>.</a:t>
            </a:r>
            <a:endParaRPr lang="el-GR" sz="2000" dirty="0" smtClean="0">
              <a:solidFill>
                <a:srgbClr val="FFFF00"/>
              </a:solidFill>
            </a:endParaRPr>
          </a:p>
          <a:p>
            <a:pPr algn="just">
              <a:buNone/>
            </a:pPr>
            <a:r>
              <a:rPr lang="el-GR" sz="2000" dirty="0" smtClean="0">
                <a:solidFill>
                  <a:srgbClr val="FFFF00"/>
                </a:solidFill>
              </a:rPr>
              <a:t>       Η Λήδα γεννήθηκε στις 28/10/1994, σε ένα χωριό έξω από το Στρασβούργο</a:t>
            </a:r>
            <a:r>
              <a:rPr lang="en-US" sz="2000" dirty="0" smtClean="0">
                <a:solidFill>
                  <a:srgbClr val="FFFF00"/>
                </a:solidFill>
              </a:rPr>
              <a:t> </a:t>
            </a:r>
            <a:r>
              <a:rPr lang="el-GR" sz="2000" dirty="0" smtClean="0">
                <a:solidFill>
                  <a:srgbClr val="FFFF00"/>
                </a:solidFill>
              </a:rPr>
              <a:t>και μεγάλωσε εκεί, μένοντας έως το 2000.Ο πατέρας της είναι Κοινωνιολόγος με σπουδές στο Στρασβούργο</a:t>
            </a:r>
            <a:r>
              <a:rPr lang="en-US" sz="2000" dirty="0" smtClean="0">
                <a:solidFill>
                  <a:srgbClr val="FFFF00"/>
                </a:solidFill>
              </a:rPr>
              <a:t>, </a:t>
            </a:r>
            <a:r>
              <a:rPr lang="el-GR" sz="2000" dirty="0" smtClean="0">
                <a:solidFill>
                  <a:srgbClr val="FFFF00"/>
                </a:solidFill>
              </a:rPr>
              <a:t> </a:t>
            </a:r>
            <a:r>
              <a:rPr lang="en-US" sz="2000" dirty="0" smtClean="0">
                <a:solidFill>
                  <a:srgbClr val="FFFF00"/>
                </a:solidFill>
              </a:rPr>
              <a:t>K</a:t>
            </a:r>
            <a:r>
              <a:rPr lang="el-GR" sz="2000" dirty="0" err="1" smtClean="0">
                <a:solidFill>
                  <a:srgbClr val="FFFF00"/>
                </a:solidFill>
              </a:rPr>
              <a:t>αθηγητής</a:t>
            </a:r>
            <a:r>
              <a:rPr lang="el-GR" sz="2000" dirty="0" smtClean="0">
                <a:solidFill>
                  <a:srgbClr val="FFFF00"/>
                </a:solidFill>
              </a:rPr>
              <a:t> τώρα στη </a:t>
            </a:r>
            <a:r>
              <a:rPr lang="en-US" sz="2000" dirty="0" smtClean="0">
                <a:solidFill>
                  <a:srgbClr val="FFFF00"/>
                </a:solidFill>
              </a:rPr>
              <a:t>M</a:t>
            </a:r>
            <a:r>
              <a:rPr lang="el-GR" sz="2000" dirty="0" err="1" smtClean="0">
                <a:solidFill>
                  <a:srgbClr val="FFFF00"/>
                </a:solidFill>
              </a:rPr>
              <a:t>έση</a:t>
            </a:r>
            <a:r>
              <a:rPr lang="el-GR" sz="2000" dirty="0" smtClean="0">
                <a:solidFill>
                  <a:srgbClr val="FFFF00"/>
                </a:solidFill>
              </a:rPr>
              <a:t> </a:t>
            </a:r>
            <a:r>
              <a:rPr lang="en-US" sz="2000" dirty="0" smtClean="0">
                <a:solidFill>
                  <a:srgbClr val="FFFF00"/>
                </a:solidFill>
              </a:rPr>
              <a:t>E</a:t>
            </a:r>
            <a:r>
              <a:rPr lang="el-GR" sz="2000" dirty="0" err="1" smtClean="0">
                <a:solidFill>
                  <a:srgbClr val="FFFF00"/>
                </a:solidFill>
              </a:rPr>
              <a:t>κπαίδευση</a:t>
            </a:r>
            <a:r>
              <a:rPr lang="el-GR" sz="2000" dirty="0" smtClean="0">
                <a:solidFill>
                  <a:srgbClr val="FFFF00"/>
                </a:solidFill>
              </a:rPr>
              <a:t> στη Βορειοδυτική Ελλάδα  και η μητέρα της, Γαλλίδα, βοηθός Αρχαιολόγου,   που όμως δεν εργάστηκε ποτέ.</a:t>
            </a:r>
          </a:p>
          <a:p>
            <a:pPr algn="just">
              <a:buNone/>
            </a:pPr>
            <a:r>
              <a:rPr lang="el-GR" sz="2000" dirty="0" smtClean="0">
                <a:solidFill>
                  <a:srgbClr val="FFFF00"/>
                </a:solidFill>
              </a:rPr>
              <a:t>           </a:t>
            </a:r>
            <a:endParaRPr lang="el-GR" sz="2000" dirty="0">
              <a:solidFill>
                <a:srgbClr val="FFFF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1143000"/>
          </a:xfrm>
        </p:spPr>
        <p:txBody>
          <a:bodyPr/>
          <a:lstStyle/>
          <a:p>
            <a:r>
              <a:rPr lang="el-GR" dirty="0" smtClean="0">
                <a:solidFill>
                  <a:srgbClr val="FF0000"/>
                </a:solidFill>
              </a:rPr>
              <a:t>Η ΠΕΡΙΠΤΩΣΗ ΤΗΣ ΛΗΔΑΣ </a:t>
            </a:r>
            <a:endParaRPr lang="el-GR" dirty="0"/>
          </a:p>
        </p:txBody>
      </p:sp>
      <p:sp>
        <p:nvSpPr>
          <p:cNvPr id="3" name="2 - Θέση περιεχομένου"/>
          <p:cNvSpPr>
            <a:spLocks noGrp="1"/>
          </p:cNvSpPr>
          <p:nvPr>
            <p:ph idx="1"/>
          </p:nvPr>
        </p:nvSpPr>
        <p:spPr>
          <a:xfrm>
            <a:off x="467544" y="1124744"/>
            <a:ext cx="8229600" cy="4525963"/>
          </a:xfrm>
        </p:spPr>
        <p:txBody>
          <a:bodyPr>
            <a:normAutofit fontScale="70000" lnSpcReduction="20000"/>
          </a:bodyPr>
          <a:lstStyle/>
          <a:p>
            <a:pPr algn="just">
              <a:buNone/>
            </a:pPr>
            <a:r>
              <a:rPr lang="el-GR" dirty="0" smtClean="0">
                <a:solidFill>
                  <a:srgbClr val="FF0000"/>
                </a:solidFill>
              </a:rPr>
              <a:t>       Σύμφωνα με το πρώτο διαγνωστικό επίπεδο, </a:t>
            </a:r>
            <a:r>
              <a:rPr lang="el-GR" dirty="0" smtClean="0">
                <a:solidFill>
                  <a:srgbClr val="FFFF00"/>
                </a:solidFill>
              </a:rPr>
              <a:t>εμφάνιση και συμπεριφορά κυριαρχούσε η ψυχοπαθολογία που συνδυάζεται με τη ασιτία και την λιμοκτονία, καχεξία, αγχώδης απάθεια, έντονη </a:t>
            </a:r>
            <a:r>
              <a:rPr lang="el-GR" dirty="0" err="1" smtClean="0">
                <a:solidFill>
                  <a:srgbClr val="FFFF00"/>
                </a:solidFill>
              </a:rPr>
              <a:t>ψυχαναγκαστικότητα</a:t>
            </a:r>
            <a:r>
              <a:rPr lang="el-GR" dirty="0" smtClean="0">
                <a:solidFill>
                  <a:srgbClr val="FFFF00"/>
                </a:solidFill>
              </a:rPr>
              <a:t>, καταθλιπτική διάθεση, διαταραχές ύπνου, οριακές  εργαστηριακές εξετάσεις, εμμονές και  τελετουργίες με το φαγητό, το ζύγισμα και το </a:t>
            </a:r>
            <a:r>
              <a:rPr lang="el-GR" dirty="0" err="1" smtClean="0">
                <a:solidFill>
                  <a:srgbClr val="FFFF00"/>
                </a:solidFill>
              </a:rPr>
              <a:t>αδυνάτισμα.Φορούσε</a:t>
            </a:r>
            <a:r>
              <a:rPr lang="el-GR" dirty="0" smtClean="0">
                <a:solidFill>
                  <a:srgbClr val="FFFF00"/>
                </a:solidFill>
              </a:rPr>
              <a:t> πάρα πολλά ρούχα, γάντια, φουλάρια, διπλές κάλτσες , γκέτες και </a:t>
            </a:r>
            <a:r>
              <a:rPr lang="el-GR" dirty="0" err="1" smtClean="0">
                <a:solidFill>
                  <a:srgbClr val="FFFF00"/>
                </a:solidFill>
              </a:rPr>
              <a:t>σκούφο.Έγινε</a:t>
            </a:r>
            <a:r>
              <a:rPr lang="el-GR" dirty="0" smtClean="0">
                <a:solidFill>
                  <a:srgbClr val="FFFF00"/>
                </a:solidFill>
              </a:rPr>
              <a:t>   εξέταση των ζωτικών σημείων, μέτρηση βάρους, εκτιμήθηκε το διατροφικό μοντέλο κατεγράφησαν οι ‘’απαγορευμένες ‘’ τροφές  και συνεστήθη να γίνεται καταγραφή φαγητού καθημερινά στο ειδικό </a:t>
            </a:r>
            <a:r>
              <a:rPr lang="el-GR" dirty="0" err="1" smtClean="0">
                <a:solidFill>
                  <a:srgbClr val="FFFF00"/>
                </a:solidFill>
              </a:rPr>
              <a:t>έντυπο.Μετά</a:t>
            </a:r>
            <a:r>
              <a:rPr lang="el-GR" dirty="0" smtClean="0">
                <a:solidFill>
                  <a:srgbClr val="FFFF00"/>
                </a:solidFill>
              </a:rPr>
              <a:t> τα πρώτα </a:t>
            </a:r>
            <a:r>
              <a:rPr lang="el-GR" dirty="0" err="1" smtClean="0">
                <a:solidFill>
                  <a:srgbClr val="FFFF00"/>
                </a:solidFill>
              </a:rPr>
              <a:t>ψυχοεκπαιδευτικά</a:t>
            </a:r>
            <a:r>
              <a:rPr lang="el-GR" dirty="0" smtClean="0">
                <a:solidFill>
                  <a:srgbClr val="FFFF00"/>
                </a:solidFill>
              </a:rPr>
              <a:t> σχόλια, σχετικά με την σοβαρότητα της σωματικής κατάστασης, την ψυχογένεση της  διαταραχής, ετέθη υπόψη της Λήδας το θεραπευτικό πλάνο και το συμβόλαιο   της  αποδοχής της θεραπείας.</a:t>
            </a:r>
          </a:p>
          <a:p>
            <a:pPr algn="just">
              <a:buNone/>
            </a:pPr>
            <a:r>
              <a:rPr lang="el-GR" dirty="0" smtClean="0">
                <a:solidFill>
                  <a:srgbClr val="FFFF00"/>
                </a:solidFill>
              </a:rPr>
              <a:t>       </a:t>
            </a:r>
          </a:p>
          <a:p>
            <a:endParaRPr lang="el-GR"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normAutofit/>
          </a:bodyPr>
          <a:lstStyle/>
          <a:p>
            <a:r>
              <a:rPr lang="el-GR" sz="4000" dirty="0" smtClean="0">
                <a:solidFill>
                  <a:srgbClr val="FF0000"/>
                </a:solidFill>
              </a:rPr>
              <a:t>Η ΠΕΡΙΠΤΩΣΗ ΤΗΣ ΛΗΔΑΣ </a:t>
            </a:r>
            <a:endParaRPr lang="el-GR" sz="4000" dirty="0"/>
          </a:p>
        </p:txBody>
      </p:sp>
      <p:sp>
        <p:nvSpPr>
          <p:cNvPr id="3" name="2 - Θέση περιεχομένου"/>
          <p:cNvSpPr>
            <a:spLocks noGrp="1"/>
          </p:cNvSpPr>
          <p:nvPr>
            <p:ph idx="1"/>
          </p:nvPr>
        </p:nvSpPr>
        <p:spPr>
          <a:xfrm>
            <a:off x="611560" y="836712"/>
            <a:ext cx="8229600" cy="4525963"/>
          </a:xfrm>
        </p:spPr>
        <p:txBody>
          <a:bodyPr/>
          <a:lstStyle/>
          <a:p>
            <a:pPr algn="just">
              <a:buNone/>
            </a:pPr>
            <a:r>
              <a:rPr lang="el-GR" dirty="0" smtClean="0">
                <a:solidFill>
                  <a:srgbClr val="FFFF00"/>
                </a:solidFill>
              </a:rPr>
              <a:t>    </a:t>
            </a:r>
            <a:r>
              <a:rPr lang="el-GR" sz="1800" dirty="0" smtClean="0">
                <a:solidFill>
                  <a:srgbClr val="FF0000"/>
                </a:solidFill>
              </a:rPr>
              <a:t>Ως προς το δεύτερο διαγνωστικό επίπεδο </a:t>
            </a:r>
            <a:r>
              <a:rPr lang="el-GR" sz="1800" dirty="0" smtClean="0">
                <a:solidFill>
                  <a:srgbClr val="FFFF00"/>
                </a:solidFill>
              </a:rPr>
              <a:t>(φοβία του φυσιολογικού βάρους και </a:t>
            </a:r>
            <a:r>
              <a:rPr lang="el-GR" sz="1800" dirty="0" err="1" smtClean="0">
                <a:solidFill>
                  <a:srgbClr val="FFFF00"/>
                </a:solidFill>
              </a:rPr>
              <a:t>αποφευκτική</a:t>
            </a:r>
            <a:r>
              <a:rPr lang="el-GR" sz="1800" dirty="0" smtClean="0">
                <a:solidFill>
                  <a:srgbClr val="FFFF00"/>
                </a:solidFill>
              </a:rPr>
              <a:t> συμπεριφορά), κυριαρχούσε ο μηχανισμός της άρνησης, αρνούμενη να πειστεί για την σοβαρότητα της κατάστασης  και αδυνατώντας  να  πλησιάσει την πραγματικότητα της σωματικής της καχεξίας, έχοντας αφεθεί στην </a:t>
            </a:r>
            <a:r>
              <a:rPr lang="el-GR" sz="1800" dirty="0" err="1" smtClean="0">
                <a:solidFill>
                  <a:srgbClr val="FFFF00"/>
                </a:solidFill>
              </a:rPr>
              <a:t>αποφευκτικότητα</a:t>
            </a:r>
            <a:r>
              <a:rPr lang="el-GR" sz="1800" dirty="0" smtClean="0">
                <a:solidFill>
                  <a:srgbClr val="FFFF00"/>
                </a:solidFill>
              </a:rPr>
              <a:t>  και την παθητική επιθετικότητα (εσωστρέφεια, ανέκφραστος θυμός, οργανωμένη κρυφή συμπεριφορά, αποφυγή επικοινωνίας και  της συναισθηματικής έκφρασης και της ομιλίας, πρόκειται για ένα εξαιρετικά λιγομίλητο κορίτσι , με αυστηρό </a:t>
            </a:r>
            <a:r>
              <a:rPr lang="el-GR" sz="1800" dirty="0" err="1" smtClean="0">
                <a:solidFill>
                  <a:srgbClr val="FFFF00"/>
                </a:solidFill>
              </a:rPr>
              <a:t>βλεμματικό</a:t>
            </a:r>
            <a:r>
              <a:rPr lang="el-GR" sz="1800" dirty="0" smtClean="0">
                <a:solidFill>
                  <a:srgbClr val="FFFF00"/>
                </a:solidFill>
              </a:rPr>
              <a:t> προφίλ και παγωμένη έκφραση προσώπου).Στην όλη της εικόνα θα πρέπει να προστεθεί η εξαιρετικά προσεγμένη και απόλυτα ελεγχόμενη στάση της, συμπεριφορά της και ομιλίας </a:t>
            </a:r>
            <a:r>
              <a:rPr lang="el-GR" sz="1800" dirty="0" err="1" smtClean="0">
                <a:solidFill>
                  <a:srgbClr val="FFFF00"/>
                </a:solidFill>
              </a:rPr>
              <a:t>της.Η</a:t>
            </a:r>
            <a:r>
              <a:rPr lang="el-GR" sz="1800" dirty="0" smtClean="0">
                <a:solidFill>
                  <a:srgbClr val="FFFF00"/>
                </a:solidFill>
              </a:rPr>
              <a:t> αυθόρμητη έκφραση  συναισθηματικά, </a:t>
            </a:r>
            <a:r>
              <a:rPr lang="el-GR" sz="1800" dirty="0" err="1" smtClean="0">
                <a:solidFill>
                  <a:srgbClr val="FFFF00"/>
                </a:solidFill>
              </a:rPr>
              <a:t>κινησιολογικά</a:t>
            </a:r>
            <a:r>
              <a:rPr lang="el-GR" sz="1800" dirty="0" smtClean="0">
                <a:solidFill>
                  <a:srgbClr val="FFFF00"/>
                </a:solidFill>
              </a:rPr>
              <a:t>  και λεκτικά, είχε </a:t>
            </a:r>
            <a:r>
              <a:rPr lang="el-GR" sz="1800" dirty="0" err="1" smtClean="0">
                <a:solidFill>
                  <a:srgbClr val="FFFF00"/>
                </a:solidFill>
              </a:rPr>
              <a:t>εξοβελισθεί.Θύμιζε</a:t>
            </a:r>
            <a:r>
              <a:rPr lang="el-GR" sz="1800" dirty="0" smtClean="0">
                <a:solidFill>
                  <a:srgbClr val="FFFF00"/>
                </a:solidFill>
              </a:rPr>
              <a:t> ρομπότ.</a:t>
            </a:r>
          </a:p>
          <a:p>
            <a:pPr algn="just">
              <a:buNone/>
            </a:pPr>
            <a:r>
              <a:rPr lang="el-GR" sz="1800" dirty="0" smtClean="0">
                <a:solidFill>
                  <a:srgbClr val="FFFF00"/>
                </a:solidFill>
              </a:rPr>
              <a:t>     </a:t>
            </a:r>
            <a:endParaRPr lang="el-GR" sz="18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0000"/>
                </a:solidFill>
              </a:rPr>
              <a:t>Η ΠΕΡΙΠΤΩΣΗ ΤΗΣ ΛΗΔΑΣ </a:t>
            </a:r>
            <a:endParaRPr lang="el-GR" dirty="0"/>
          </a:p>
        </p:txBody>
      </p:sp>
      <p:sp>
        <p:nvSpPr>
          <p:cNvPr id="3" name="2 - Θέση περιεχομένου"/>
          <p:cNvSpPr>
            <a:spLocks noGrp="1"/>
          </p:cNvSpPr>
          <p:nvPr>
            <p:ph idx="1"/>
          </p:nvPr>
        </p:nvSpPr>
        <p:spPr>
          <a:xfrm>
            <a:off x="539552" y="1196752"/>
            <a:ext cx="8229600" cy="4525963"/>
          </a:xfrm>
        </p:spPr>
        <p:txBody>
          <a:bodyPr>
            <a:normAutofit/>
          </a:bodyPr>
          <a:lstStyle/>
          <a:p>
            <a:pPr algn="just">
              <a:buNone/>
            </a:pPr>
            <a:r>
              <a:rPr lang="el-GR" sz="2000" dirty="0" smtClean="0">
                <a:solidFill>
                  <a:srgbClr val="FFFF00"/>
                </a:solidFill>
              </a:rPr>
              <a:t>      </a:t>
            </a:r>
            <a:r>
              <a:rPr lang="el-GR" sz="2000" dirty="0" smtClean="0">
                <a:solidFill>
                  <a:srgbClr val="FF0000"/>
                </a:solidFill>
              </a:rPr>
              <a:t>Ως προς  το τρίτο διαγνωστικό επίπεδο </a:t>
            </a:r>
            <a:r>
              <a:rPr lang="el-GR" sz="2000" dirty="0" smtClean="0">
                <a:solidFill>
                  <a:srgbClr val="FFFF00"/>
                </a:solidFill>
              </a:rPr>
              <a:t>όπου θα μπορούσε να  περιγραφεί  το αναπτυξιακό της ιστορικό και η παρούσα εφηβική  κρίση, διαπιστώνεται  η παρουσία του έντονου στρες. Μεγάλωσε σε ένα κλίμα ανεπαρκούς σύνδεσης με την μητέρα, πρόκειται για το δεύτερο παιδί μιας τετραμελούς οικογένειας, η αδελφή της,  Χριστίνα,  γεννήθηκε 1,5 χρόνο νωρίτερα, 5/5/1993, και η μητέρα της δεν είχε καν συνέλθει από την πρώτη της εγκυμοσύνη, ώστε να είναι σε θέση να φροντίσει την </a:t>
            </a:r>
            <a:r>
              <a:rPr lang="el-GR" sz="2000" dirty="0" err="1" smtClean="0">
                <a:solidFill>
                  <a:srgbClr val="FFFF00"/>
                </a:solidFill>
              </a:rPr>
              <a:t>Λήδα.Επιπρόσθετα</a:t>
            </a:r>
            <a:r>
              <a:rPr lang="el-GR" sz="2000" dirty="0" smtClean="0">
                <a:solidFill>
                  <a:srgbClr val="FFFF00"/>
                </a:solidFill>
              </a:rPr>
              <a:t>,  ακολούθησε και τρίτη εγκυμοσύνη τη μητέρα της, ακριβώς δυο χρόνια μετά τη γέννηση της Λήδας, γεννήθηκε στις 8/10/1996, ο </a:t>
            </a:r>
            <a:r>
              <a:rPr lang="el-GR" sz="2000" dirty="0" err="1" smtClean="0">
                <a:solidFill>
                  <a:srgbClr val="FFFF00"/>
                </a:solidFill>
              </a:rPr>
              <a:t>Ιωάννης.Η</a:t>
            </a:r>
            <a:r>
              <a:rPr lang="el-GR" sz="2000" dirty="0" smtClean="0">
                <a:solidFill>
                  <a:srgbClr val="FFFF00"/>
                </a:solidFill>
              </a:rPr>
              <a:t> Λήδα υπέστη το φαινόμενο σάντουιτς ως προς την πιεστική  ανεπάρκεια της μητρικής φροντίδας. Θα πρέπει να επισημανθούν επίσης οι πολλές όψεις του στρες στη οικογένειά της, λόγω συγκρούσεων.</a:t>
            </a:r>
            <a:endParaRPr lang="el-GR" sz="2000" dirty="0">
              <a:solidFill>
                <a:srgbClr val="FFFF0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ATING DISORDERS ΠΙΝΑΚΑΣ 2 001.jpg"/>
          <p:cNvPicPr>
            <a:picLocks noChangeAspect="1"/>
          </p:cNvPicPr>
          <p:nvPr/>
        </p:nvPicPr>
        <p:blipFill>
          <a:blip r:embed="rId2" cstate="print"/>
          <a:stretch>
            <a:fillRect/>
          </a:stretch>
        </p:blipFill>
        <p:spPr>
          <a:xfrm>
            <a:off x="827584" y="404664"/>
            <a:ext cx="7391400" cy="4565904"/>
          </a:xfrm>
          <a:prstGeom prst="rect">
            <a:avLst/>
          </a:prstGeom>
        </p:spPr>
      </p:pic>
      <p:sp>
        <p:nvSpPr>
          <p:cNvPr id="3" name="2 - Τίτλος"/>
          <p:cNvSpPr>
            <a:spLocks noGrp="1"/>
          </p:cNvSpPr>
          <p:nvPr>
            <p:ph type="title"/>
          </p:nvPr>
        </p:nvSpPr>
        <p:spPr>
          <a:xfrm>
            <a:off x="611560" y="5373216"/>
            <a:ext cx="8229600" cy="1143000"/>
          </a:xfrm>
        </p:spPr>
        <p:txBody>
          <a:bodyPr>
            <a:normAutofit/>
          </a:bodyPr>
          <a:lstStyle/>
          <a:p>
            <a:r>
              <a:rPr lang="en-US" sz="1100" dirty="0" smtClean="0">
                <a:solidFill>
                  <a:srgbClr val="FFFF00"/>
                </a:solidFill>
              </a:rPr>
              <a:t>‘’Anorexia </a:t>
            </a:r>
            <a:r>
              <a:rPr lang="en-US" sz="1200" dirty="0" smtClean="0">
                <a:solidFill>
                  <a:srgbClr val="FFFF00"/>
                </a:solidFill>
              </a:rPr>
              <a:t>Nervosa The ‘’St George ‘s Approach’’, Guidelines for assessment and treatment in Primary and secondary care  by </a:t>
            </a:r>
            <a:r>
              <a:rPr lang="en-US" sz="1200" dirty="0" err="1" smtClean="0">
                <a:solidFill>
                  <a:srgbClr val="FFFF00"/>
                </a:solidFill>
              </a:rPr>
              <a:t>A.Crisp</a:t>
            </a:r>
            <a:r>
              <a:rPr lang="en-US" sz="1200" dirty="0" smtClean="0">
                <a:solidFill>
                  <a:srgbClr val="FFFF00"/>
                </a:solidFill>
              </a:rPr>
              <a:t>  and Lisa  Mc </a:t>
            </a:r>
            <a:r>
              <a:rPr lang="en-US" sz="1200" dirty="0" err="1" smtClean="0">
                <a:solidFill>
                  <a:srgbClr val="FFFF00"/>
                </a:solidFill>
              </a:rPr>
              <a:t>Clelland</a:t>
            </a:r>
            <a:r>
              <a:rPr lang="en-US" sz="1200" dirty="0" smtClean="0">
                <a:solidFill>
                  <a:srgbClr val="FFFF00"/>
                </a:solidFill>
              </a:rPr>
              <a:t>, 1994, UK</a:t>
            </a:r>
            <a:endParaRPr lang="el-GR" sz="12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0000"/>
                </a:solidFill>
              </a:rPr>
              <a:t>Η ΠΕΡΙΠΤΩΣΗ ΤΗΣ ΛΗΔΑΣ </a:t>
            </a:r>
            <a:endParaRPr lang="el-GR" dirty="0"/>
          </a:p>
        </p:txBody>
      </p:sp>
      <p:sp>
        <p:nvSpPr>
          <p:cNvPr id="3" name="2 - Θέση περιεχομένου"/>
          <p:cNvSpPr>
            <a:spLocks noGrp="1"/>
          </p:cNvSpPr>
          <p:nvPr>
            <p:ph idx="1"/>
          </p:nvPr>
        </p:nvSpPr>
        <p:spPr>
          <a:xfrm>
            <a:off x="539552" y="1628800"/>
            <a:ext cx="8229600" cy="4525963"/>
          </a:xfrm>
        </p:spPr>
        <p:txBody>
          <a:bodyPr>
            <a:normAutofit/>
          </a:bodyPr>
          <a:lstStyle/>
          <a:p>
            <a:pPr algn="just">
              <a:buNone/>
            </a:pPr>
            <a:r>
              <a:rPr lang="el-GR" sz="1800" dirty="0" smtClean="0">
                <a:solidFill>
                  <a:srgbClr val="FFFF00"/>
                </a:solidFill>
              </a:rPr>
              <a:t>Θα πρέπει να επισημανθούν επίσης οι πολλές όψεις του στρες στη οικογένειά της, λόγω συγκρούσεων.</a:t>
            </a:r>
          </a:p>
          <a:p>
            <a:pPr algn="just">
              <a:buNone/>
            </a:pPr>
            <a:r>
              <a:rPr lang="el-GR" sz="1800" dirty="0" smtClean="0">
                <a:solidFill>
                  <a:srgbClr val="FFFF00"/>
                </a:solidFill>
              </a:rPr>
              <a:t>Σύγκρουση της μητέρας με τους γονείς της λόγω επιλογής Έλληνα συζύγου </a:t>
            </a:r>
          </a:p>
          <a:p>
            <a:pPr algn="just">
              <a:buNone/>
            </a:pPr>
            <a:r>
              <a:rPr lang="el-GR" sz="1800" dirty="0" smtClean="0">
                <a:solidFill>
                  <a:srgbClr val="FFFF00"/>
                </a:solidFill>
              </a:rPr>
              <a:t>Σύγκρουση του πατέρα της με  τα πεθερικά του, λόγω  υποκλοπής  της κόρης των , μέσω καταναγκαστικής και συνεχιζόμενης  τεκνογονίας </a:t>
            </a:r>
          </a:p>
          <a:p>
            <a:pPr algn="just">
              <a:buNone/>
            </a:pPr>
            <a:r>
              <a:rPr lang="el-GR" sz="1800" dirty="0" smtClean="0">
                <a:solidFill>
                  <a:srgbClr val="FFFF00"/>
                </a:solidFill>
              </a:rPr>
              <a:t>Σύγκρουση  των γονέων της Λήδας, λόγω οικονομικών προβλημάτων και τόπου μόνιμης κατοικίας</a:t>
            </a:r>
          </a:p>
          <a:p>
            <a:pPr algn="just">
              <a:buNone/>
            </a:pPr>
            <a:r>
              <a:rPr lang="el-GR" sz="1800" dirty="0" smtClean="0">
                <a:solidFill>
                  <a:srgbClr val="FFFF00"/>
                </a:solidFill>
              </a:rPr>
              <a:t>Σύγκρουση του πατέρα της  με τα αδέλφια του, λόγω ανταγωνισμού και σύγκρουση της μητέρας της Λήδας  με την αδελφή της  λόγω ζηλοτυπίας.</a:t>
            </a:r>
          </a:p>
          <a:p>
            <a:pPr algn="just">
              <a:buNone/>
            </a:pPr>
            <a:r>
              <a:rPr lang="el-GR" sz="1800" dirty="0" smtClean="0">
                <a:solidFill>
                  <a:srgbClr val="FFFF00"/>
                </a:solidFill>
              </a:rPr>
              <a:t>(Η Λήδα λέει ότι ‘’για τις κακές </a:t>
            </a:r>
            <a:r>
              <a:rPr lang="el-GR" sz="1800" dirty="0" err="1" smtClean="0">
                <a:solidFill>
                  <a:srgbClr val="FFFF00"/>
                </a:solidFill>
              </a:rPr>
              <a:t>σχέσεΙς</a:t>
            </a:r>
            <a:r>
              <a:rPr lang="el-GR" sz="1800" dirty="0" smtClean="0">
                <a:solidFill>
                  <a:srgbClr val="FFFF00"/>
                </a:solidFill>
              </a:rPr>
              <a:t>  των γονέων με τα αδέλφια τους, φταίνε οι γονείς και των δυο γονέων τους, οι παππούδες της  και από τις δυο πλευρές’’.</a:t>
            </a:r>
          </a:p>
          <a:p>
            <a:pPr algn="just">
              <a:buNone/>
            </a:pPr>
            <a:r>
              <a:rPr lang="el-GR" sz="1800" dirty="0" smtClean="0">
                <a:solidFill>
                  <a:srgbClr val="FFFF00"/>
                </a:solidFill>
              </a:rPr>
              <a:t>Το στρες ενισχύθηκε κατά την μετάβασή της οικογένειας στην Ελλάδα, επειδή από το 2005  ο  πατέρας της Λήδας, έχασε τη θέση εργασίας του.</a:t>
            </a:r>
          </a:p>
          <a:p>
            <a:pPr algn="just">
              <a:buNone/>
            </a:pPr>
            <a:endParaRPr lang="el-GR" sz="1800" dirty="0">
              <a:solidFill>
                <a:srgbClr val="FFFF00"/>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lstStyle/>
          <a:p>
            <a:r>
              <a:rPr lang="el-GR" dirty="0" smtClean="0">
                <a:solidFill>
                  <a:srgbClr val="FF0000"/>
                </a:solidFill>
              </a:rPr>
              <a:t>Η ΠΕΡΙΠΤΩΣΗ ΤΗΣ ΛΗΔΑΣ </a:t>
            </a:r>
            <a:endParaRPr lang="el-GR" dirty="0"/>
          </a:p>
        </p:txBody>
      </p:sp>
      <p:sp>
        <p:nvSpPr>
          <p:cNvPr id="3" name="2 - Θέση περιεχομένου"/>
          <p:cNvSpPr>
            <a:spLocks noGrp="1"/>
          </p:cNvSpPr>
          <p:nvPr>
            <p:ph idx="1"/>
          </p:nvPr>
        </p:nvSpPr>
        <p:spPr>
          <a:xfrm>
            <a:off x="539552" y="1268760"/>
            <a:ext cx="8229600" cy="4525963"/>
          </a:xfrm>
        </p:spPr>
        <p:txBody>
          <a:bodyPr>
            <a:normAutofit lnSpcReduction="10000"/>
          </a:bodyPr>
          <a:lstStyle/>
          <a:p>
            <a:pPr algn="just">
              <a:buNone/>
            </a:pPr>
            <a:r>
              <a:rPr lang="el-GR" sz="2000" dirty="0" smtClean="0">
                <a:solidFill>
                  <a:srgbClr val="FFFF00"/>
                </a:solidFill>
              </a:rPr>
              <a:t>    4 χρόνια στην Πεύκη, 1 χρόνο στις </a:t>
            </a:r>
            <a:r>
              <a:rPr lang="el-GR" sz="2000" dirty="0" err="1" smtClean="0">
                <a:solidFill>
                  <a:srgbClr val="FFFF00"/>
                </a:solidFill>
              </a:rPr>
              <a:t>Αχαρνές</a:t>
            </a:r>
            <a:r>
              <a:rPr lang="el-GR" sz="2000" dirty="0" smtClean="0">
                <a:solidFill>
                  <a:srgbClr val="FFFF00"/>
                </a:solidFill>
              </a:rPr>
              <a:t> και στη συνέχεια μετακόμιση στη επαρχία, όπου έγιναν 2 αλλαγές χωριών και 4 αλλαγές σπιτιών μέσα σε 4 </a:t>
            </a:r>
            <a:r>
              <a:rPr lang="el-GR" sz="2000" dirty="0" err="1" smtClean="0">
                <a:solidFill>
                  <a:srgbClr val="FFFF00"/>
                </a:solidFill>
              </a:rPr>
              <a:t>χρόνια.Το</a:t>
            </a:r>
            <a:r>
              <a:rPr lang="el-GR" sz="2000" dirty="0" smtClean="0">
                <a:solidFill>
                  <a:srgbClr val="FFFF00"/>
                </a:solidFill>
              </a:rPr>
              <a:t> 2007,  η οικογένεια απέκτησε και το τέταρτο παιδί την Φωτεινή, εξαιτίας της οποίας ο πατέρας, απέκτησε εργασία, λόγω </a:t>
            </a:r>
            <a:r>
              <a:rPr lang="el-GR" sz="2000" dirty="0" err="1" smtClean="0">
                <a:solidFill>
                  <a:srgbClr val="FFFF00"/>
                </a:solidFill>
              </a:rPr>
              <a:t>πολυτεκνίας.Το</a:t>
            </a:r>
            <a:r>
              <a:rPr lang="el-GR" sz="2000" dirty="0" smtClean="0">
                <a:solidFill>
                  <a:srgbClr val="FFFF00"/>
                </a:solidFill>
              </a:rPr>
              <a:t> καλοκαίρι του 2009, η μητέρα της, με την </a:t>
            </a:r>
            <a:r>
              <a:rPr lang="el-GR" sz="2000" dirty="0" err="1" smtClean="0">
                <a:solidFill>
                  <a:srgbClr val="FFFF00"/>
                </a:solidFill>
              </a:rPr>
              <a:t>πρωτότοκη</a:t>
            </a:r>
            <a:r>
              <a:rPr lang="el-GR" sz="2000" dirty="0" smtClean="0">
                <a:solidFill>
                  <a:srgbClr val="FFFF00"/>
                </a:solidFill>
              </a:rPr>
              <a:t> Χριστίνα και την νεογέννητη Φωτεινή, έφυγε για το χωριό της στη </a:t>
            </a:r>
            <a:r>
              <a:rPr lang="el-GR" sz="2000" dirty="0" err="1" smtClean="0">
                <a:solidFill>
                  <a:srgbClr val="FFFF00"/>
                </a:solidFill>
              </a:rPr>
              <a:t>Γαλλία.Τότε</a:t>
            </a:r>
            <a:r>
              <a:rPr lang="el-GR" sz="2000" dirty="0" smtClean="0">
                <a:solidFill>
                  <a:srgbClr val="FFFF00"/>
                </a:solidFill>
              </a:rPr>
              <a:t> η Λήδα, 15 ετών ανέλαβε το ρόλο ης φροντίδας του πατέρα της και του αδελφού της. Δεδομένου ότι η μητέρα απειλούσε ότι δεν θα ξαναγυρίσει στη Ελλάδα, υπό την πίεση των γονέων της.  Η Λήδα τότε ‘</a:t>
            </a:r>
            <a:r>
              <a:rPr lang="el-GR" sz="2000" dirty="0" err="1" smtClean="0">
                <a:solidFill>
                  <a:srgbClr val="FFFF00"/>
                </a:solidFill>
              </a:rPr>
              <a:t>εγινε</a:t>
            </a:r>
            <a:r>
              <a:rPr lang="el-GR" sz="2000" dirty="0" smtClean="0">
                <a:solidFill>
                  <a:srgbClr val="FFFF00"/>
                </a:solidFill>
              </a:rPr>
              <a:t> ιδιαίτερα αυστηρή, επικριτική, ψυχαναγκαστική καταναγκαστική,  όσον  αφορά τις συμπεριφορές στο σπίτι, </a:t>
            </a:r>
            <a:r>
              <a:rPr lang="el-GR" sz="2000" dirty="0" err="1" smtClean="0">
                <a:solidFill>
                  <a:srgbClr val="FFFF00"/>
                </a:solidFill>
              </a:rPr>
              <a:t>΄΄παράξενη</a:t>
            </a:r>
            <a:r>
              <a:rPr lang="el-GR" sz="2000" dirty="0" smtClean="0">
                <a:solidFill>
                  <a:srgbClr val="FFFF00"/>
                </a:solidFill>
              </a:rPr>
              <a:t>’’, ιδιότροπη και τελειομανής, (όπως η ίδια αναφέρει).Όταν επέστρεψε η μητέρα της τον Οκτώβριο του 2009, η Λήδα έγινε πολύ επιθετική μαζί της, άρχισε να νιώθει καταθλιπτική, να είναι αντιπαραθετική με τους γονείς και σταδιακά, λίγες εβδομάδες αργότερα ‘’γλύτωσε’’ από την κατάθλιψη γινόμενη ανορεκτική. </a:t>
            </a:r>
            <a:endParaRPr lang="el-GR" sz="2000" dirty="0">
              <a:solidFill>
                <a:srgbClr val="FFFF00"/>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1143000"/>
          </a:xfrm>
        </p:spPr>
        <p:txBody>
          <a:bodyPr/>
          <a:lstStyle/>
          <a:p>
            <a:r>
              <a:rPr lang="el-GR" dirty="0" smtClean="0">
                <a:solidFill>
                  <a:srgbClr val="FF0000"/>
                </a:solidFill>
              </a:rPr>
              <a:t>Η ΠΕΡΙΠΤΩΣΗ ΤΗΣ ΛΗΔΑΣ </a:t>
            </a:r>
            <a:endParaRPr lang="el-GR" dirty="0"/>
          </a:p>
        </p:txBody>
      </p:sp>
      <p:sp>
        <p:nvSpPr>
          <p:cNvPr id="3" name="2 - Θέση περιεχομένου"/>
          <p:cNvSpPr>
            <a:spLocks noGrp="1"/>
          </p:cNvSpPr>
          <p:nvPr>
            <p:ph idx="1"/>
          </p:nvPr>
        </p:nvSpPr>
        <p:spPr>
          <a:xfrm>
            <a:off x="755576" y="1196752"/>
            <a:ext cx="8229600" cy="4525963"/>
          </a:xfrm>
        </p:spPr>
        <p:txBody>
          <a:bodyPr>
            <a:normAutofit/>
          </a:bodyPr>
          <a:lstStyle/>
          <a:p>
            <a:pPr algn="just">
              <a:buNone/>
            </a:pPr>
            <a:r>
              <a:rPr lang="el-GR" sz="2000" dirty="0" smtClean="0">
                <a:solidFill>
                  <a:srgbClr val="FFFF00"/>
                </a:solidFill>
              </a:rPr>
              <a:t>   Είχε </a:t>
            </a:r>
            <a:r>
              <a:rPr lang="el-GR" sz="2000" dirty="0" err="1" smtClean="0">
                <a:solidFill>
                  <a:srgbClr val="FFFF00"/>
                </a:solidFill>
              </a:rPr>
              <a:t>αμμηνόροια</a:t>
            </a:r>
            <a:r>
              <a:rPr lang="el-GR" sz="2000" dirty="0" smtClean="0">
                <a:solidFill>
                  <a:srgbClr val="FFFF00"/>
                </a:solidFill>
              </a:rPr>
              <a:t> από το Δεκέμβριο του 2009, έως ότου γίνει 38κιλά το Πάσχε του 2010 και 36 κιλά </a:t>
            </a:r>
            <a:r>
              <a:rPr lang="el-GR" sz="2000" dirty="0" err="1" smtClean="0">
                <a:solidFill>
                  <a:srgbClr val="FFFF00"/>
                </a:solidFill>
              </a:rPr>
              <a:t>τουν</a:t>
            </a:r>
            <a:r>
              <a:rPr lang="el-GR" sz="2000" dirty="0" smtClean="0">
                <a:solidFill>
                  <a:srgbClr val="FFFF00"/>
                </a:solidFill>
              </a:rPr>
              <a:t> Ιούλιο του 2010</a:t>
            </a:r>
            <a:r>
              <a:rPr lang="en-US" sz="2000" dirty="0" smtClean="0">
                <a:solidFill>
                  <a:srgbClr val="FFFF00"/>
                </a:solidFill>
              </a:rPr>
              <a:t> </a:t>
            </a:r>
            <a:r>
              <a:rPr lang="el-GR" sz="2000" dirty="0" smtClean="0">
                <a:solidFill>
                  <a:srgbClr val="FFFF00"/>
                </a:solidFill>
              </a:rPr>
              <a:t>Από 50-51 κιλά(αρχικό βάρος).Νοσηλεύτηκε τον Αύγουστο του 2010, σε </a:t>
            </a:r>
            <a:r>
              <a:rPr lang="el-GR" sz="2000" dirty="0" err="1" smtClean="0">
                <a:solidFill>
                  <a:srgbClr val="FFFF00"/>
                </a:solidFill>
              </a:rPr>
              <a:t>παιδοψυχιατρικό</a:t>
            </a:r>
            <a:r>
              <a:rPr lang="el-GR" sz="2000" dirty="0" smtClean="0">
                <a:solidFill>
                  <a:srgbClr val="FFFF00"/>
                </a:solidFill>
              </a:rPr>
              <a:t> νοσοκομείο στο Στρασβούργο, έχοντας πάρει 2 κιλά, και αποχωρώντας  αρνούμενη κατηγορηματικά τη </a:t>
            </a:r>
            <a:r>
              <a:rPr lang="el-GR" sz="2000" dirty="0" err="1" smtClean="0">
                <a:solidFill>
                  <a:srgbClr val="FFFF00"/>
                </a:solidFill>
              </a:rPr>
              <a:t>νοσηλεία.Έτσι</a:t>
            </a:r>
            <a:r>
              <a:rPr lang="el-GR" sz="2000" dirty="0" smtClean="0">
                <a:solidFill>
                  <a:srgbClr val="FFFF00"/>
                </a:solidFill>
              </a:rPr>
              <a:t> την συνάντησα, 38 κιλά με έντονη δυσαρέσκεια για το σχήμα και το βάρος του σώματος(δυσφορία για την μύτη της, για τα δόντια της και την ήπια κύφωσή της), χαμηλή αυτοπεποίθηση.</a:t>
            </a:r>
            <a:endParaRPr lang="el-GR" sz="2000" dirty="0">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CD-10 001.jpg"/>
          <p:cNvPicPr>
            <a:picLocks noChangeAspect="1"/>
          </p:cNvPicPr>
          <p:nvPr/>
        </p:nvPicPr>
        <p:blipFill>
          <a:blip r:embed="rId2" cstate="print"/>
          <a:stretch>
            <a:fillRect/>
          </a:stretch>
        </p:blipFill>
        <p:spPr>
          <a:xfrm>
            <a:off x="1907704" y="0"/>
            <a:ext cx="4800065" cy="685800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0000"/>
                </a:solidFill>
              </a:rPr>
              <a:t>Η ΠΕΡΙΠΤΩΣΗ ΤΗΣ ΛΗΔΑΣ </a:t>
            </a:r>
            <a:endParaRPr lang="el-GR" dirty="0"/>
          </a:p>
        </p:txBody>
      </p:sp>
      <p:sp>
        <p:nvSpPr>
          <p:cNvPr id="3" name="2 - Θέση περιεχομένου"/>
          <p:cNvSpPr>
            <a:spLocks noGrp="1"/>
          </p:cNvSpPr>
          <p:nvPr>
            <p:ph idx="1"/>
          </p:nvPr>
        </p:nvSpPr>
        <p:spPr/>
        <p:txBody>
          <a:bodyPr/>
          <a:lstStyle/>
          <a:p>
            <a:pPr algn="just">
              <a:buNone/>
            </a:pPr>
            <a:r>
              <a:rPr lang="el-GR" dirty="0" smtClean="0">
                <a:solidFill>
                  <a:srgbClr val="FFFF00"/>
                </a:solidFill>
              </a:rPr>
              <a:t>    </a:t>
            </a:r>
            <a:r>
              <a:rPr lang="el-GR" sz="2800" dirty="0" smtClean="0">
                <a:solidFill>
                  <a:srgbClr val="FFFF00"/>
                </a:solidFill>
              </a:rPr>
              <a:t>Μετά τα πρώτα </a:t>
            </a:r>
            <a:r>
              <a:rPr lang="el-GR" sz="2800" dirty="0" err="1" smtClean="0">
                <a:solidFill>
                  <a:srgbClr val="FFFF00"/>
                </a:solidFill>
              </a:rPr>
              <a:t>ψυχοεκπαιδευτικά</a:t>
            </a:r>
            <a:r>
              <a:rPr lang="el-GR" sz="2800" dirty="0" smtClean="0">
                <a:solidFill>
                  <a:srgbClr val="FFFF00"/>
                </a:solidFill>
              </a:rPr>
              <a:t> σχόλια, σχετικά με την σοβαρότητα της σωματικής κατάστασης, την ψυχογένεση της  διαταραχής, ετέθη υπόψη της Λήδας το θεραπευτικό πλάνο και το συμβόλαιο   της αποδοχής της θεραπείας.</a:t>
            </a:r>
          </a:p>
          <a:p>
            <a:pPr algn="just">
              <a:buNone/>
            </a:pPr>
            <a:r>
              <a:rPr lang="el-GR" sz="2800" dirty="0" smtClean="0">
                <a:solidFill>
                  <a:srgbClr val="FFFF00"/>
                </a:solidFill>
              </a:rPr>
              <a:t>       </a:t>
            </a:r>
          </a:p>
          <a:p>
            <a:endParaRPr lang="el-GR" sz="2800" dirty="0">
              <a:solidFill>
                <a:srgbClr val="FFFF00"/>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0000"/>
                </a:solidFill>
              </a:rPr>
              <a:t>Η ΠΕΡΙΠΤΩΣΗ ΤΗΣ ΛΗΔΑΣ </a:t>
            </a:r>
            <a:endParaRPr lang="el-GR" dirty="0"/>
          </a:p>
        </p:txBody>
      </p:sp>
      <p:sp>
        <p:nvSpPr>
          <p:cNvPr id="3" name="2 - Θέση περιεχομένου"/>
          <p:cNvSpPr>
            <a:spLocks noGrp="1"/>
          </p:cNvSpPr>
          <p:nvPr>
            <p:ph idx="1"/>
          </p:nvPr>
        </p:nvSpPr>
        <p:spPr/>
        <p:txBody>
          <a:bodyPr/>
          <a:lstStyle/>
          <a:p>
            <a:pPr>
              <a:buNone/>
            </a:pPr>
            <a:r>
              <a:rPr lang="en-US" dirty="0" smtClean="0">
                <a:solidFill>
                  <a:srgbClr val="66FF66"/>
                </a:solidFill>
              </a:rPr>
              <a:t>KATA TH 1</a:t>
            </a:r>
            <a:r>
              <a:rPr lang="el-GR" baseline="30000" dirty="0" smtClean="0">
                <a:solidFill>
                  <a:srgbClr val="66FF66"/>
                </a:solidFill>
              </a:rPr>
              <a:t>η</a:t>
            </a:r>
            <a:r>
              <a:rPr lang="el-GR" dirty="0" smtClean="0">
                <a:solidFill>
                  <a:srgbClr val="66FF66"/>
                </a:solidFill>
              </a:rPr>
              <a:t> </a:t>
            </a:r>
            <a:r>
              <a:rPr lang="el-GR" dirty="0" err="1" smtClean="0">
                <a:solidFill>
                  <a:srgbClr val="66FF66"/>
                </a:solidFill>
              </a:rPr>
              <a:t>εξεταση</a:t>
            </a:r>
            <a:r>
              <a:rPr lang="el-GR" dirty="0" smtClean="0">
                <a:solidFill>
                  <a:srgbClr val="66FF66"/>
                </a:solidFill>
              </a:rPr>
              <a:t> :</a:t>
            </a:r>
          </a:p>
          <a:p>
            <a:pPr>
              <a:buNone/>
            </a:pPr>
            <a:r>
              <a:rPr lang="el-GR" dirty="0" smtClean="0">
                <a:solidFill>
                  <a:srgbClr val="66FF66"/>
                </a:solidFill>
              </a:rPr>
              <a:t>	Υ=1,68</a:t>
            </a:r>
            <a:r>
              <a:rPr lang="en-US" dirty="0" smtClean="0">
                <a:solidFill>
                  <a:srgbClr val="66FF66"/>
                </a:solidFill>
              </a:rPr>
              <a:t>cm </a:t>
            </a:r>
          </a:p>
          <a:p>
            <a:pPr>
              <a:buNone/>
            </a:pPr>
            <a:r>
              <a:rPr lang="en-US" dirty="0" smtClean="0">
                <a:solidFill>
                  <a:srgbClr val="66FF66"/>
                </a:solidFill>
              </a:rPr>
              <a:t>    Y2=2,82</a:t>
            </a:r>
            <a:endParaRPr lang="el-GR" dirty="0" smtClean="0">
              <a:solidFill>
                <a:srgbClr val="66FF66"/>
              </a:solidFill>
            </a:endParaRPr>
          </a:p>
          <a:p>
            <a:pPr>
              <a:buNone/>
            </a:pPr>
            <a:r>
              <a:rPr lang="el-GR" dirty="0" smtClean="0">
                <a:solidFill>
                  <a:srgbClr val="66FF66"/>
                </a:solidFill>
              </a:rPr>
              <a:t>Βάρος 38 Κ</a:t>
            </a:r>
          </a:p>
          <a:p>
            <a:pPr>
              <a:buNone/>
            </a:pPr>
            <a:r>
              <a:rPr lang="el-GR" dirty="0" smtClean="0">
                <a:solidFill>
                  <a:srgbClr val="66FF66"/>
                </a:solidFill>
              </a:rPr>
              <a:t>ΔΣΜ:13.47</a:t>
            </a:r>
            <a:endParaRPr lang="en-US" dirty="0" smtClean="0">
              <a:solidFill>
                <a:srgbClr val="66FF66"/>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solidFill>
                  <a:srgbClr val="FF0000"/>
                </a:solidFill>
              </a:rPr>
              <a:t>ΤΟ ΘΕΡΑΠΕΥΤΙΚΟ ΠΛΑΝΟ </a:t>
            </a:r>
            <a:endParaRPr lang="el-GR" dirty="0">
              <a:solidFill>
                <a:srgbClr val="FF0000"/>
              </a:solidFill>
            </a:endParaRPr>
          </a:p>
        </p:txBody>
      </p:sp>
      <p:sp>
        <p:nvSpPr>
          <p:cNvPr id="3" name="2 - Θέση περιεχομένου"/>
          <p:cNvSpPr>
            <a:spLocks noGrp="1"/>
          </p:cNvSpPr>
          <p:nvPr>
            <p:ph idx="1"/>
          </p:nvPr>
        </p:nvSpPr>
        <p:spPr>
          <a:xfrm>
            <a:off x="539552" y="980728"/>
            <a:ext cx="8229600" cy="4525963"/>
          </a:xfrm>
        </p:spPr>
        <p:txBody>
          <a:bodyPr>
            <a:normAutofit fontScale="85000" lnSpcReduction="20000"/>
          </a:bodyPr>
          <a:lstStyle/>
          <a:p>
            <a:pPr algn="just">
              <a:buNone/>
            </a:pPr>
            <a:r>
              <a:rPr lang="el-GR" sz="2000" dirty="0" smtClean="0">
                <a:solidFill>
                  <a:srgbClr val="FFFF00"/>
                </a:solidFill>
              </a:rPr>
              <a:t>1.Παρακολούθηση  με εβδομαδιαίες συναντήσεις  για περίπου 1 χρόνο (24 συν.)</a:t>
            </a:r>
          </a:p>
          <a:p>
            <a:pPr algn="just">
              <a:buNone/>
            </a:pPr>
            <a:r>
              <a:rPr lang="el-GR" sz="2000" dirty="0" smtClean="0">
                <a:solidFill>
                  <a:srgbClr val="FFFF00"/>
                </a:solidFill>
              </a:rPr>
              <a:t>2.Εφαρμογή του θεραπευτικού προγράμματος που  περιλαμβάνει   καταρχήν</a:t>
            </a:r>
          </a:p>
          <a:p>
            <a:pPr algn="just">
              <a:buNone/>
            </a:pPr>
            <a:r>
              <a:rPr lang="el-GR" sz="2000" dirty="0" smtClean="0">
                <a:solidFill>
                  <a:srgbClr val="FFFF00"/>
                </a:solidFill>
              </a:rPr>
              <a:t>συναίνεση στη θεραπεία, ανάληψη της ευθύνης της διαταραχής, ενίσχυση του κινήτρου, εκθειασμός της ίασης.</a:t>
            </a:r>
          </a:p>
          <a:p>
            <a:pPr algn="just">
              <a:buNone/>
            </a:pPr>
            <a:r>
              <a:rPr lang="el-GR" sz="2000" dirty="0" smtClean="0">
                <a:solidFill>
                  <a:srgbClr val="FFFF00"/>
                </a:solidFill>
              </a:rPr>
              <a:t>3. Ατομική Συνεδρία διάρκειας μίας ώρας που περιλαμβάνει:</a:t>
            </a:r>
          </a:p>
          <a:p>
            <a:pPr algn="just">
              <a:buNone/>
            </a:pPr>
            <a:r>
              <a:rPr lang="el-GR" sz="2000" dirty="0" smtClean="0">
                <a:solidFill>
                  <a:srgbClr val="FFFF00"/>
                </a:solidFill>
              </a:rPr>
              <a:t>     α. ψυχιατρική εκτίμηση κάθε φορά, </a:t>
            </a:r>
          </a:p>
          <a:p>
            <a:pPr algn="just">
              <a:buNone/>
            </a:pPr>
            <a:r>
              <a:rPr lang="el-GR" sz="2000" dirty="0" smtClean="0">
                <a:solidFill>
                  <a:srgbClr val="FFFF00"/>
                </a:solidFill>
              </a:rPr>
              <a:t>      </a:t>
            </a:r>
            <a:r>
              <a:rPr lang="el-GR" sz="2000" dirty="0" err="1" smtClean="0">
                <a:solidFill>
                  <a:srgbClr val="FFFF00"/>
                </a:solidFill>
              </a:rPr>
              <a:t>β.μέτρηση</a:t>
            </a:r>
            <a:r>
              <a:rPr lang="el-GR" sz="2000" dirty="0" smtClean="0">
                <a:solidFill>
                  <a:srgbClr val="FFFF00"/>
                </a:solidFill>
              </a:rPr>
              <a:t> του βάρους και των ζωτικών σημείων,</a:t>
            </a:r>
          </a:p>
          <a:p>
            <a:pPr algn="just">
              <a:buNone/>
            </a:pPr>
            <a:r>
              <a:rPr lang="el-GR" sz="2000" dirty="0" smtClean="0">
                <a:solidFill>
                  <a:srgbClr val="FFFF00"/>
                </a:solidFill>
              </a:rPr>
              <a:t>      γ. χρήση εργαστηριακών εξετάσεων, </a:t>
            </a:r>
          </a:p>
          <a:p>
            <a:pPr algn="just">
              <a:buNone/>
            </a:pPr>
            <a:r>
              <a:rPr lang="el-GR" sz="2000" dirty="0" smtClean="0">
                <a:solidFill>
                  <a:srgbClr val="FFFF00"/>
                </a:solidFill>
              </a:rPr>
              <a:t>      δ.(μέτρηση  ηλεκτρολυτών, δοκιμασία οστικής πυκνότητας, </a:t>
            </a:r>
            <a:r>
              <a:rPr lang="el-GR" sz="2000" dirty="0" err="1" smtClean="0">
                <a:solidFill>
                  <a:srgbClr val="FFFF00"/>
                </a:solidFill>
              </a:rPr>
              <a:t>υπερηχ.ωοθηκών</a:t>
            </a:r>
            <a:r>
              <a:rPr lang="el-GR" sz="2000" dirty="0" smtClean="0">
                <a:solidFill>
                  <a:srgbClr val="FFFF00"/>
                </a:solidFill>
              </a:rPr>
              <a:t>, ΗΕΓ, </a:t>
            </a:r>
            <a:r>
              <a:rPr lang="en-US" sz="2000" dirty="0" smtClean="0">
                <a:solidFill>
                  <a:srgbClr val="FFFF00"/>
                </a:solidFill>
              </a:rPr>
              <a:t>MRI, )</a:t>
            </a:r>
            <a:endParaRPr lang="el-GR" sz="2000" dirty="0" smtClean="0">
              <a:solidFill>
                <a:srgbClr val="FFFF00"/>
              </a:solidFill>
            </a:endParaRPr>
          </a:p>
          <a:p>
            <a:pPr algn="just">
              <a:buNone/>
            </a:pPr>
            <a:r>
              <a:rPr lang="el-GR" sz="2000" dirty="0" smtClean="0">
                <a:solidFill>
                  <a:srgbClr val="FFFF00"/>
                </a:solidFill>
              </a:rPr>
              <a:t>       ε. έλεγχος  των καταγραφών φαγητού, ποσοτική εκτίμηση των θερμίδων και ποιοτικός έλεγχος των γευμάτων  και της συχνότητάς τους.</a:t>
            </a:r>
          </a:p>
          <a:p>
            <a:pPr algn="just">
              <a:buNone/>
            </a:pPr>
            <a:r>
              <a:rPr lang="el-GR" sz="2000" dirty="0" smtClean="0">
                <a:solidFill>
                  <a:srgbClr val="FFFF00"/>
                </a:solidFill>
              </a:rPr>
              <a:t>       </a:t>
            </a:r>
            <a:r>
              <a:rPr lang="el-GR" sz="2000" dirty="0" err="1" smtClean="0">
                <a:solidFill>
                  <a:srgbClr val="FFFF00"/>
                </a:solidFill>
              </a:rPr>
              <a:t>στ.ψυχοθεραπευτική</a:t>
            </a:r>
            <a:r>
              <a:rPr lang="el-GR" sz="2000" dirty="0" smtClean="0">
                <a:solidFill>
                  <a:srgbClr val="FFFF00"/>
                </a:solidFill>
              </a:rPr>
              <a:t> ανάλυση των καταγραφών, σχετικά με τις παραμέτρους, της αιτιολογίας της Ψ.Α και </a:t>
            </a:r>
          </a:p>
          <a:p>
            <a:pPr algn="just">
              <a:buNone/>
            </a:pPr>
            <a:r>
              <a:rPr lang="el-GR" sz="2000" dirty="0" smtClean="0">
                <a:solidFill>
                  <a:srgbClr val="FFFF00"/>
                </a:solidFill>
              </a:rPr>
              <a:t>      </a:t>
            </a:r>
            <a:r>
              <a:rPr lang="el-GR" sz="2000" dirty="0" err="1" smtClean="0">
                <a:solidFill>
                  <a:srgbClr val="FFFF00"/>
                </a:solidFill>
              </a:rPr>
              <a:t>ζ.ψυχοεκπαίδευση</a:t>
            </a:r>
            <a:r>
              <a:rPr lang="el-GR" sz="2000" dirty="0" smtClean="0">
                <a:solidFill>
                  <a:srgbClr val="FFFF00"/>
                </a:solidFill>
              </a:rPr>
              <a:t> </a:t>
            </a:r>
          </a:p>
          <a:p>
            <a:pPr algn="just">
              <a:buNone/>
            </a:pPr>
            <a:r>
              <a:rPr lang="el-GR" sz="2000" dirty="0" smtClean="0">
                <a:solidFill>
                  <a:srgbClr val="FFFF00"/>
                </a:solidFill>
              </a:rPr>
              <a:t>4.Ενημέρωση των γονέων μετά το τέλος κάθε συνεδρίας, συντονισμός θεραπευτικών χειρισμών  και συνεργασία,  σύμφωνα με το μοντέλο των Ε</a:t>
            </a:r>
            <a:r>
              <a:rPr lang="en-US" sz="2000" dirty="0" err="1" smtClean="0">
                <a:solidFill>
                  <a:srgbClr val="FFFF00"/>
                </a:solidFill>
              </a:rPr>
              <a:t>issler</a:t>
            </a:r>
            <a:r>
              <a:rPr lang="en-US" sz="2000" dirty="0" smtClean="0">
                <a:solidFill>
                  <a:srgbClr val="FFFF00"/>
                </a:solidFill>
              </a:rPr>
              <a:t> , Dare  </a:t>
            </a:r>
            <a:r>
              <a:rPr lang="el-GR" sz="2000" dirty="0" smtClean="0">
                <a:solidFill>
                  <a:srgbClr val="FFFF00"/>
                </a:solidFill>
              </a:rPr>
              <a:t>και </a:t>
            </a:r>
            <a:r>
              <a:rPr lang="en-US" sz="2000" dirty="0" smtClean="0">
                <a:solidFill>
                  <a:srgbClr val="FFFF00"/>
                </a:solidFill>
              </a:rPr>
              <a:t> </a:t>
            </a:r>
            <a:r>
              <a:rPr lang="en-US" sz="2000" dirty="0" err="1" smtClean="0">
                <a:solidFill>
                  <a:srgbClr val="FFFF00"/>
                </a:solidFill>
              </a:rPr>
              <a:t>LeGrange</a:t>
            </a:r>
            <a:endParaRPr lang="el-GR" sz="2000" dirty="0">
              <a:solidFill>
                <a:srgbClr val="FFFF00"/>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solidFill>
                  <a:srgbClr val="FFC000"/>
                </a:solidFill>
              </a:rPr>
              <a:t>ΤΟ ΘΕΡΑΠΕΥΤΙΚΟ ΣΥΜΒΟΛΑΙΟ </a:t>
            </a:r>
            <a:endParaRPr lang="el-GR" dirty="0">
              <a:solidFill>
                <a:srgbClr val="FFC000"/>
              </a:solidFill>
            </a:endParaRPr>
          </a:p>
        </p:txBody>
      </p:sp>
      <p:pic>
        <p:nvPicPr>
          <p:cNvPr id="4" name="3 - Θέση περιεχομένου" descr="συμβολαιο 001.jpg"/>
          <p:cNvPicPr>
            <a:picLocks noGrp="1" noChangeAspect="1"/>
          </p:cNvPicPr>
          <p:nvPr>
            <p:ph idx="1"/>
          </p:nvPr>
        </p:nvPicPr>
        <p:blipFill>
          <a:blip r:embed="rId2" cstate="print">
            <a:lum/>
          </a:blip>
          <a:srcRect b="15714"/>
          <a:stretch>
            <a:fillRect/>
          </a:stretch>
        </p:blipFill>
        <p:spPr>
          <a:xfrm>
            <a:off x="2627784" y="1484784"/>
            <a:ext cx="3648903" cy="4248472"/>
          </a:xfr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Λουίζα 1 001.jpg"/>
          <p:cNvPicPr>
            <a:picLocks noChangeAspect="1"/>
          </p:cNvPicPr>
          <p:nvPr/>
        </p:nvPicPr>
        <p:blipFill>
          <a:blip r:embed="rId2" cstate="print"/>
          <a:stretch>
            <a:fillRect/>
          </a:stretch>
        </p:blipFill>
        <p:spPr>
          <a:xfrm>
            <a:off x="0" y="0"/>
            <a:ext cx="4860032" cy="6858000"/>
          </a:xfrm>
          <a:prstGeom prst="rect">
            <a:avLst/>
          </a:prstGeom>
        </p:spPr>
      </p:pic>
      <p:pic>
        <p:nvPicPr>
          <p:cNvPr id="5" name="4 - Εικόνα" descr="Λουίζα 2 001.jpg"/>
          <p:cNvPicPr>
            <a:picLocks noChangeAspect="1"/>
          </p:cNvPicPr>
          <p:nvPr/>
        </p:nvPicPr>
        <p:blipFill>
          <a:blip r:embed="rId3" cstate="print"/>
          <a:stretch>
            <a:fillRect/>
          </a:stretch>
        </p:blipFill>
        <p:spPr>
          <a:xfrm>
            <a:off x="4161692" y="0"/>
            <a:ext cx="4982308" cy="68580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normAutofit/>
          </a:bodyPr>
          <a:lstStyle/>
          <a:p>
            <a:r>
              <a:rPr lang="el-GR" sz="1800" dirty="0" smtClean="0">
                <a:solidFill>
                  <a:srgbClr val="FF0000"/>
                </a:solidFill>
              </a:rPr>
              <a:t>ΔΙΑΚΥΜΑΝΣΗ ΤΟΥ ΣΩΜΑΤΙΚΟΥ ΒΑΡΟΥΣ </a:t>
            </a:r>
            <a:endParaRPr lang="el-GR" sz="1800" dirty="0">
              <a:solidFill>
                <a:srgbClr val="FF0000"/>
              </a:solidFill>
            </a:endParaRPr>
          </a:p>
        </p:txBody>
      </p:sp>
      <p:sp>
        <p:nvSpPr>
          <p:cNvPr id="3" name="2 - Θέση περιεχομένου"/>
          <p:cNvSpPr>
            <a:spLocks noGrp="1"/>
          </p:cNvSpPr>
          <p:nvPr>
            <p:ph idx="1"/>
          </p:nvPr>
        </p:nvSpPr>
        <p:spPr>
          <a:xfrm>
            <a:off x="539552" y="836712"/>
            <a:ext cx="8229600" cy="4525963"/>
          </a:xfrm>
        </p:spPr>
        <p:txBody>
          <a:bodyPr>
            <a:normAutofit fontScale="92500" lnSpcReduction="20000"/>
          </a:bodyPr>
          <a:lstStyle/>
          <a:p>
            <a:pPr>
              <a:buNone/>
            </a:pPr>
            <a:r>
              <a:rPr lang="el-GR" dirty="0" smtClean="0">
                <a:solidFill>
                  <a:srgbClr val="FF0000"/>
                </a:solidFill>
              </a:rPr>
              <a:t>     ΜΕΣΟΣ ΟΡΟΣ ΘΕΡΜΙΔΙΚΗΣ ΠΡΟΣΛΗΨΗΣ</a:t>
            </a:r>
          </a:p>
          <a:p>
            <a:pPr>
              <a:buNone/>
            </a:pPr>
            <a:r>
              <a:rPr lang="el-GR" dirty="0" smtClean="0">
                <a:solidFill>
                  <a:srgbClr val="FFFF00"/>
                </a:solidFill>
              </a:rPr>
              <a:t>Οκτώβριος 2010=2031 </a:t>
            </a:r>
            <a:r>
              <a:rPr lang="en-US" dirty="0" smtClean="0">
                <a:solidFill>
                  <a:srgbClr val="FFFF00"/>
                </a:solidFill>
              </a:rPr>
              <a:t>cal </a:t>
            </a:r>
            <a:r>
              <a:rPr lang="el-GR" dirty="0" smtClean="0">
                <a:solidFill>
                  <a:srgbClr val="FFFF00"/>
                </a:solidFill>
              </a:rPr>
              <a:t> </a:t>
            </a:r>
            <a:endParaRPr lang="en-US" dirty="0" smtClean="0">
              <a:solidFill>
                <a:srgbClr val="FFFF00"/>
              </a:solidFill>
            </a:endParaRPr>
          </a:p>
          <a:p>
            <a:pPr>
              <a:buNone/>
            </a:pPr>
            <a:r>
              <a:rPr lang="el-GR" dirty="0" smtClean="0">
                <a:solidFill>
                  <a:srgbClr val="FFFF00"/>
                </a:solidFill>
              </a:rPr>
              <a:t>Νοέμβριος 2010=1607</a:t>
            </a:r>
            <a:r>
              <a:rPr lang="en-US" dirty="0" smtClean="0">
                <a:solidFill>
                  <a:srgbClr val="FFFF00"/>
                </a:solidFill>
              </a:rPr>
              <a:t>cal</a:t>
            </a:r>
          </a:p>
          <a:p>
            <a:pPr>
              <a:buNone/>
            </a:pPr>
            <a:r>
              <a:rPr lang="el-GR" dirty="0" smtClean="0">
                <a:solidFill>
                  <a:srgbClr val="FFFF00"/>
                </a:solidFill>
              </a:rPr>
              <a:t>Δεκέμβριος 2010=1768 </a:t>
            </a:r>
            <a:r>
              <a:rPr lang="en-US" dirty="0" smtClean="0">
                <a:solidFill>
                  <a:srgbClr val="FFFF00"/>
                </a:solidFill>
              </a:rPr>
              <a:t>cal </a:t>
            </a:r>
          </a:p>
          <a:p>
            <a:pPr>
              <a:buNone/>
            </a:pPr>
            <a:r>
              <a:rPr lang="el-GR" dirty="0" smtClean="0">
                <a:solidFill>
                  <a:srgbClr val="FFFF00"/>
                </a:solidFill>
              </a:rPr>
              <a:t>Ιανουάριος 2011=1370</a:t>
            </a:r>
            <a:r>
              <a:rPr lang="en-US" dirty="0" smtClean="0">
                <a:solidFill>
                  <a:srgbClr val="FFFF00"/>
                </a:solidFill>
              </a:rPr>
              <a:t>cal</a:t>
            </a:r>
            <a:endParaRPr lang="el-GR" dirty="0" smtClean="0">
              <a:solidFill>
                <a:srgbClr val="FFFF00"/>
              </a:solidFill>
            </a:endParaRPr>
          </a:p>
          <a:p>
            <a:pPr>
              <a:buNone/>
            </a:pPr>
            <a:r>
              <a:rPr lang="el-GR" dirty="0" smtClean="0">
                <a:solidFill>
                  <a:srgbClr val="FFFF00"/>
                </a:solidFill>
              </a:rPr>
              <a:t>Φεβρουάριος 2011=1900</a:t>
            </a:r>
            <a:r>
              <a:rPr lang="en-US" dirty="0" smtClean="0">
                <a:solidFill>
                  <a:srgbClr val="FFFF00"/>
                </a:solidFill>
              </a:rPr>
              <a:t>cal</a:t>
            </a:r>
          </a:p>
          <a:p>
            <a:pPr>
              <a:buNone/>
            </a:pPr>
            <a:r>
              <a:rPr lang="el-GR" dirty="0" smtClean="0">
                <a:solidFill>
                  <a:srgbClr val="FFFF00"/>
                </a:solidFill>
              </a:rPr>
              <a:t>Μάρτιος 2011=</a:t>
            </a:r>
            <a:r>
              <a:rPr lang="en-US" dirty="0" smtClean="0">
                <a:solidFill>
                  <a:srgbClr val="FFFF00"/>
                </a:solidFill>
              </a:rPr>
              <a:t>1354cal</a:t>
            </a:r>
          </a:p>
          <a:p>
            <a:pPr>
              <a:buNone/>
            </a:pPr>
            <a:r>
              <a:rPr lang="el-GR" dirty="0" smtClean="0">
                <a:solidFill>
                  <a:srgbClr val="FFFF00"/>
                </a:solidFill>
              </a:rPr>
              <a:t>Απρίλιος 2011=1461</a:t>
            </a:r>
            <a:r>
              <a:rPr lang="en-US" dirty="0" smtClean="0">
                <a:solidFill>
                  <a:srgbClr val="FFFF00"/>
                </a:solidFill>
              </a:rPr>
              <a:t>cal</a:t>
            </a:r>
          </a:p>
          <a:p>
            <a:pPr>
              <a:buNone/>
            </a:pPr>
            <a:r>
              <a:rPr lang="el-GR" dirty="0" smtClean="0">
                <a:solidFill>
                  <a:srgbClr val="FFFF00"/>
                </a:solidFill>
              </a:rPr>
              <a:t>Μάιος 2011=1454</a:t>
            </a:r>
            <a:r>
              <a:rPr lang="en-US" dirty="0" smtClean="0">
                <a:solidFill>
                  <a:srgbClr val="FFFF00"/>
                </a:solidFill>
              </a:rPr>
              <a:t>cal </a:t>
            </a:r>
            <a:endParaRPr lang="el-GR" dirty="0">
              <a:solidFill>
                <a:srgbClr val="FFFF00"/>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rgbClr val="FF0000"/>
                </a:solidFill>
              </a:rPr>
              <a:t>ΣΩΜΑΤΙΚΟ ΒΑΡΟΣ  ΑΣΘΕΝΟΥΣ </a:t>
            </a:r>
            <a:br>
              <a:rPr lang="el-GR" sz="3200" dirty="0" smtClean="0">
                <a:solidFill>
                  <a:srgbClr val="FF0000"/>
                </a:solidFill>
              </a:rPr>
            </a:br>
            <a:r>
              <a:rPr lang="el-GR" sz="3200" dirty="0" smtClean="0">
                <a:solidFill>
                  <a:srgbClr val="FF0000"/>
                </a:solidFill>
              </a:rPr>
              <a:t>ΣΕΠΤΕΜΒΡΙΟΣ 2010-ΜΑΙΟΣ 2011</a:t>
            </a:r>
            <a:endParaRPr lang="el-GR" sz="3200" dirty="0">
              <a:solidFill>
                <a:srgbClr val="FF0000"/>
              </a:solidFill>
            </a:endParaRPr>
          </a:p>
        </p:txBody>
      </p:sp>
      <p:sp>
        <p:nvSpPr>
          <p:cNvPr id="3" name="2 - Θέση περιεχομένου"/>
          <p:cNvSpPr>
            <a:spLocks noGrp="1"/>
          </p:cNvSpPr>
          <p:nvPr>
            <p:ph idx="1"/>
          </p:nvPr>
        </p:nvSpPr>
        <p:spPr>
          <a:xfrm>
            <a:off x="611560" y="1340768"/>
            <a:ext cx="8229600" cy="4525963"/>
          </a:xfrm>
        </p:spPr>
        <p:txBody>
          <a:bodyPr>
            <a:normAutofit lnSpcReduction="10000"/>
          </a:bodyPr>
          <a:lstStyle/>
          <a:p>
            <a:pPr>
              <a:buNone/>
            </a:pPr>
            <a:r>
              <a:rPr lang="el-GR" sz="1800" dirty="0" smtClean="0">
                <a:solidFill>
                  <a:srgbClr val="FF0000"/>
                </a:solidFill>
              </a:rPr>
              <a:t>ΣΕΠΤΕΜΒΡΙΟΣ 2011</a:t>
            </a:r>
          </a:p>
          <a:p>
            <a:pPr>
              <a:buNone/>
            </a:pPr>
            <a:r>
              <a:rPr lang="el-GR" sz="1800" dirty="0" smtClean="0">
                <a:solidFill>
                  <a:srgbClr val="92D050"/>
                </a:solidFill>
              </a:rPr>
              <a:t>3/9/2010 Β=38</a:t>
            </a:r>
            <a:r>
              <a:rPr lang="en-US" sz="1800" dirty="0" err="1" smtClean="0">
                <a:solidFill>
                  <a:srgbClr val="92D050"/>
                </a:solidFill>
              </a:rPr>
              <a:t>kgr</a:t>
            </a:r>
            <a:r>
              <a:rPr lang="el-GR" sz="1800" dirty="0" smtClean="0">
                <a:solidFill>
                  <a:srgbClr val="92D050"/>
                </a:solidFill>
              </a:rPr>
              <a:t>(Βάρος 1</a:t>
            </a:r>
            <a:r>
              <a:rPr lang="el-GR" sz="1800" baseline="30000" dirty="0" smtClean="0">
                <a:solidFill>
                  <a:srgbClr val="92D050"/>
                </a:solidFill>
              </a:rPr>
              <a:t>ης</a:t>
            </a:r>
            <a:r>
              <a:rPr lang="el-GR" sz="1800" dirty="0" smtClean="0">
                <a:solidFill>
                  <a:srgbClr val="92D050"/>
                </a:solidFill>
              </a:rPr>
              <a:t> εξέτασης)</a:t>
            </a:r>
            <a:endParaRPr lang="el-GR" sz="1800" dirty="0" smtClean="0">
              <a:solidFill>
                <a:srgbClr val="FF0000"/>
              </a:solidFill>
            </a:endParaRPr>
          </a:p>
          <a:p>
            <a:pPr>
              <a:buNone/>
            </a:pPr>
            <a:r>
              <a:rPr lang="el-GR" sz="1800" dirty="0" smtClean="0">
                <a:solidFill>
                  <a:srgbClr val="92D050"/>
                </a:solidFill>
              </a:rPr>
              <a:t>9/9/2011 Β= 40,9</a:t>
            </a:r>
            <a:r>
              <a:rPr lang="en-US" sz="1800" dirty="0" err="1" smtClean="0">
                <a:solidFill>
                  <a:srgbClr val="92D050"/>
                </a:solidFill>
              </a:rPr>
              <a:t>Kgr</a:t>
            </a:r>
            <a:endParaRPr lang="el-GR" sz="1800" dirty="0" smtClean="0">
              <a:solidFill>
                <a:srgbClr val="92D050"/>
              </a:solidFill>
            </a:endParaRPr>
          </a:p>
          <a:p>
            <a:pPr>
              <a:buNone/>
            </a:pPr>
            <a:r>
              <a:rPr lang="el-GR" sz="1800" dirty="0" smtClean="0">
                <a:solidFill>
                  <a:srgbClr val="92D050"/>
                </a:solidFill>
              </a:rPr>
              <a:t>16/9/2010  Β=41-</a:t>
            </a:r>
            <a:r>
              <a:rPr lang="en-US" sz="1800" dirty="0" err="1" smtClean="0">
                <a:solidFill>
                  <a:srgbClr val="92D050"/>
                </a:solidFill>
              </a:rPr>
              <a:t>Kgr</a:t>
            </a:r>
            <a:endParaRPr lang="el-GR" sz="1800" dirty="0" smtClean="0">
              <a:solidFill>
                <a:srgbClr val="92D050"/>
              </a:solidFill>
            </a:endParaRPr>
          </a:p>
          <a:p>
            <a:pPr>
              <a:buNone/>
            </a:pPr>
            <a:r>
              <a:rPr lang="el-GR" sz="1800" dirty="0" smtClean="0">
                <a:solidFill>
                  <a:srgbClr val="92D050"/>
                </a:solidFill>
              </a:rPr>
              <a:t>22/9/2010  Β=41+</a:t>
            </a:r>
            <a:r>
              <a:rPr lang="en-US" sz="1800" dirty="0" err="1" smtClean="0">
                <a:solidFill>
                  <a:srgbClr val="92D050"/>
                </a:solidFill>
              </a:rPr>
              <a:t>Kgr</a:t>
            </a:r>
            <a:endParaRPr lang="el-GR" sz="1800" dirty="0" smtClean="0">
              <a:solidFill>
                <a:srgbClr val="92D050"/>
              </a:solidFill>
            </a:endParaRPr>
          </a:p>
          <a:p>
            <a:pPr>
              <a:buNone/>
            </a:pPr>
            <a:r>
              <a:rPr lang="el-GR" sz="1800" dirty="0" smtClean="0">
                <a:solidFill>
                  <a:srgbClr val="FF0000"/>
                </a:solidFill>
              </a:rPr>
              <a:t>ΟΚΤΩΒΡΙΟΣ 2010</a:t>
            </a:r>
          </a:p>
          <a:p>
            <a:pPr>
              <a:buNone/>
            </a:pPr>
            <a:r>
              <a:rPr lang="el-GR" sz="1800" dirty="0" smtClean="0">
                <a:solidFill>
                  <a:srgbClr val="92D050"/>
                </a:solidFill>
              </a:rPr>
              <a:t>1/10/2010  Β=42</a:t>
            </a:r>
            <a:r>
              <a:rPr lang="en-US" sz="1800" dirty="0" err="1" smtClean="0">
                <a:solidFill>
                  <a:srgbClr val="92D050"/>
                </a:solidFill>
              </a:rPr>
              <a:t>Kgr</a:t>
            </a:r>
            <a:endParaRPr lang="en-US" sz="1800" dirty="0" smtClean="0">
              <a:solidFill>
                <a:srgbClr val="92D050"/>
              </a:solidFill>
            </a:endParaRPr>
          </a:p>
          <a:p>
            <a:pPr>
              <a:buNone/>
            </a:pPr>
            <a:r>
              <a:rPr lang="en-US" sz="1800" dirty="0" smtClean="0">
                <a:solidFill>
                  <a:srgbClr val="92D050"/>
                </a:solidFill>
              </a:rPr>
              <a:t>7/10/2010</a:t>
            </a:r>
            <a:r>
              <a:rPr lang="el-GR" sz="1800" dirty="0" smtClean="0">
                <a:solidFill>
                  <a:srgbClr val="92D050"/>
                </a:solidFill>
              </a:rPr>
              <a:t>Β</a:t>
            </a:r>
            <a:r>
              <a:rPr lang="en-US" sz="1800" dirty="0" smtClean="0">
                <a:solidFill>
                  <a:srgbClr val="92D050"/>
                </a:solidFill>
              </a:rPr>
              <a:t>=43kgr</a:t>
            </a:r>
            <a:endParaRPr lang="el-GR" sz="1800" dirty="0" smtClean="0">
              <a:solidFill>
                <a:srgbClr val="92D050"/>
              </a:solidFill>
            </a:endParaRPr>
          </a:p>
          <a:p>
            <a:pPr>
              <a:buNone/>
            </a:pPr>
            <a:r>
              <a:rPr lang="el-GR" sz="1800" dirty="0" smtClean="0">
                <a:solidFill>
                  <a:srgbClr val="92D050"/>
                </a:solidFill>
              </a:rPr>
              <a:t>15/10/2010Β=43,5</a:t>
            </a:r>
            <a:r>
              <a:rPr lang="en-US" sz="1800" dirty="0" err="1" smtClean="0">
                <a:solidFill>
                  <a:srgbClr val="92D050"/>
                </a:solidFill>
              </a:rPr>
              <a:t>Kgr</a:t>
            </a:r>
            <a:endParaRPr lang="en-US" sz="1800" dirty="0" smtClean="0">
              <a:solidFill>
                <a:srgbClr val="92D050"/>
              </a:solidFill>
            </a:endParaRPr>
          </a:p>
          <a:p>
            <a:pPr>
              <a:buNone/>
            </a:pPr>
            <a:r>
              <a:rPr lang="en-US" sz="1800" dirty="0" smtClean="0">
                <a:solidFill>
                  <a:srgbClr val="92D050"/>
                </a:solidFill>
              </a:rPr>
              <a:t>26/10/2010=B=43,6Kgr</a:t>
            </a:r>
            <a:endParaRPr lang="el-GR" sz="1800" dirty="0" smtClean="0">
              <a:solidFill>
                <a:srgbClr val="92D050"/>
              </a:solidFill>
            </a:endParaRPr>
          </a:p>
          <a:p>
            <a:pPr>
              <a:buNone/>
            </a:pPr>
            <a:r>
              <a:rPr lang="el-GR" sz="1800" dirty="0" err="1" smtClean="0">
                <a:solidFill>
                  <a:srgbClr val="FF0000"/>
                </a:solidFill>
              </a:rPr>
              <a:t>ΝΟΕΜΒΡΙΟς</a:t>
            </a:r>
            <a:r>
              <a:rPr lang="el-GR" sz="1800" dirty="0" smtClean="0">
                <a:solidFill>
                  <a:srgbClr val="FF0000"/>
                </a:solidFill>
              </a:rPr>
              <a:t> 2010</a:t>
            </a:r>
          </a:p>
          <a:p>
            <a:pPr>
              <a:buNone/>
            </a:pPr>
            <a:r>
              <a:rPr lang="el-GR" sz="1800" dirty="0" smtClean="0">
                <a:solidFill>
                  <a:srgbClr val="92D050"/>
                </a:solidFill>
              </a:rPr>
              <a:t>5/11/2010 </a:t>
            </a:r>
            <a:r>
              <a:rPr lang="en-US" sz="1800" dirty="0" smtClean="0">
                <a:solidFill>
                  <a:srgbClr val="92D050"/>
                </a:solidFill>
              </a:rPr>
              <a:t> </a:t>
            </a:r>
            <a:r>
              <a:rPr lang="el-GR" sz="1800" dirty="0" smtClean="0">
                <a:solidFill>
                  <a:srgbClr val="92D050"/>
                </a:solidFill>
              </a:rPr>
              <a:t>Β=44-</a:t>
            </a:r>
            <a:r>
              <a:rPr lang="en-US" sz="1800" dirty="0" err="1" smtClean="0">
                <a:solidFill>
                  <a:srgbClr val="92D050"/>
                </a:solidFill>
              </a:rPr>
              <a:t>Kgr</a:t>
            </a:r>
            <a:endParaRPr lang="en-US" sz="1800" dirty="0" smtClean="0">
              <a:solidFill>
                <a:srgbClr val="92D050"/>
              </a:solidFill>
            </a:endParaRPr>
          </a:p>
          <a:p>
            <a:pPr>
              <a:buNone/>
            </a:pPr>
            <a:r>
              <a:rPr lang="en-US" sz="1800" dirty="0" smtClean="0">
                <a:solidFill>
                  <a:srgbClr val="92D050"/>
                </a:solidFill>
              </a:rPr>
              <a:t>15/11/2010 B=45,5Kgr</a:t>
            </a:r>
          </a:p>
          <a:p>
            <a:pPr>
              <a:buNone/>
            </a:pPr>
            <a:r>
              <a:rPr lang="en-US" sz="1800" dirty="0" smtClean="0">
                <a:solidFill>
                  <a:srgbClr val="92D050"/>
                </a:solidFill>
              </a:rPr>
              <a:t>26/11/2010 B=45,5</a:t>
            </a:r>
          </a:p>
          <a:p>
            <a:pPr>
              <a:buNone/>
            </a:pPr>
            <a:endParaRPr lang="el-GR" sz="2400" dirty="0" smtClean="0">
              <a:solidFill>
                <a:srgbClr val="FF0000"/>
              </a:solidFill>
            </a:endParaRPr>
          </a:p>
          <a:p>
            <a:pPr>
              <a:buNone/>
            </a:pPr>
            <a:endParaRPr lang="el-GR" sz="2400" dirty="0" smtClean="0">
              <a:solidFill>
                <a:srgbClr val="FF0000"/>
              </a:solidFill>
            </a:endParaRPr>
          </a:p>
          <a:p>
            <a:pPr>
              <a:buNone/>
            </a:pPr>
            <a:endParaRPr lang="el-GR" sz="2400" dirty="0" smtClean="0">
              <a:solidFill>
                <a:srgbClr val="92D050"/>
              </a:solidFill>
            </a:endParaRPr>
          </a:p>
          <a:p>
            <a:pPr>
              <a:buNone/>
            </a:pPr>
            <a:endParaRPr lang="el-GR" dirty="0" smtClean="0">
              <a:solidFill>
                <a:srgbClr val="FF0000"/>
              </a:solidFill>
            </a:endParaRPr>
          </a:p>
          <a:p>
            <a:pPr>
              <a:buNone/>
            </a:pPr>
            <a:endParaRPr lang="el-GR" dirty="0">
              <a:solidFill>
                <a:srgbClr val="FF0000"/>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FF0000"/>
                </a:solidFill>
              </a:rPr>
              <a:t>ΣΩΜΑΤΙΚΟ ΒΑΡΟΣ  ΑΣΘΕΝΟΥΣ </a:t>
            </a:r>
            <a:br>
              <a:rPr lang="el-GR" dirty="0" smtClean="0">
                <a:solidFill>
                  <a:srgbClr val="FF0000"/>
                </a:solidFill>
              </a:rPr>
            </a:br>
            <a:r>
              <a:rPr lang="el-GR" dirty="0" smtClean="0">
                <a:solidFill>
                  <a:srgbClr val="FF0000"/>
                </a:solidFill>
              </a:rPr>
              <a:t>ΣΕΠΤΕΜΒΡΙΟΣ 2010-ΜΑΙΟΣ 2011</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sz="1800" dirty="0" smtClean="0">
                <a:solidFill>
                  <a:srgbClr val="FF0000"/>
                </a:solidFill>
              </a:rPr>
              <a:t>ΔΕΚΕΜΒΡΙΟΣ 2010</a:t>
            </a:r>
          </a:p>
          <a:p>
            <a:pPr>
              <a:buNone/>
            </a:pPr>
            <a:r>
              <a:rPr lang="el-GR" sz="1800" dirty="0" smtClean="0">
                <a:solidFill>
                  <a:srgbClr val="92D050"/>
                </a:solidFill>
              </a:rPr>
              <a:t>6/12/2010 Β=46Κ</a:t>
            </a:r>
            <a:r>
              <a:rPr lang="en-US" sz="1800" dirty="0" err="1" smtClean="0">
                <a:solidFill>
                  <a:srgbClr val="92D050"/>
                </a:solidFill>
              </a:rPr>
              <a:t>gr</a:t>
            </a:r>
            <a:endParaRPr lang="en-US" sz="1800" dirty="0" smtClean="0">
              <a:solidFill>
                <a:srgbClr val="92D050"/>
              </a:solidFill>
            </a:endParaRPr>
          </a:p>
          <a:p>
            <a:pPr>
              <a:buNone/>
            </a:pPr>
            <a:r>
              <a:rPr lang="en-US" sz="1800" dirty="0" smtClean="0">
                <a:solidFill>
                  <a:srgbClr val="92D050"/>
                </a:solidFill>
              </a:rPr>
              <a:t>15/12/2010 B=46,5</a:t>
            </a:r>
            <a:r>
              <a:rPr lang="el-GR" sz="1800" dirty="0" smtClean="0">
                <a:solidFill>
                  <a:srgbClr val="92D050"/>
                </a:solidFill>
              </a:rPr>
              <a:t>Κ</a:t>
            </a:r>
            <a:r>
              <a:rPr lang="en-US" sz="1800" dirty="0" err="1" smtClean="0">
                <a:solidFill>
                  <a:srgbClr val="92D050"/>
                </a:solidFill>
              </a:rPr>
              <a:t>gr</a:t>
            </a:r>
            <a:endParaRPr lang="en-US" sz="1800" dirty="0" smtClean="0">
              <a:solidFill>
                <a:srgbClr val="92D050"/>
              </a:solidFill>
            </a:endParaRPr>
          </a:p>
          <a:p>
            <a:pPr>
              <a:buNone/>
            </a:pPr>
            <a:r>
              <a:rPr lang="en-US" sz="1800" dirty="0" smtClean="0">
                <a:solidFill>
                  <a:srgbClr val="92D050"/>
                </a:solidFill>
              </a:rPr>
              <a:t>23/12/2010 B=47</a:t>
            </a:r>
            <a:r>
              <a:rPr lang="el-GR" sz="1800" dirty="0" smtClean="0">
                <a:solidFill>
                  <a:srgbClr val="92D050"/>
                </a:solidFill>
              </a:rPr>
              <a:t>Κ</a:t>
            </a:r>
            <a:r>
              <a:rPr lang="en-US" sz="1800" dirty="0" err="1" smtClean="0">
                <a:solidFill>
                  <a:srgbClr val="92D050"/>
                </a:solidFill>
              </a:rPr>
              <a:t>gr</a:t>
            </a:r>
            <a:endParaRPr lang="en-US" sz="1800" dirty="0" smtClean="0">
              <a:solidFill>
                <a:srgbClr val="92D050"/>
              </a:solidFill>
            </a:endParaRPr>
          </a:p>
          <a:p>
            <a:pPr>
              <a:buNone/>
            </a:pPr>
            <a:r>
              <a:rPr lang="en-US" sz="1800" dirty="0" smtClean="0">
                <a:solidFill>
                  <a:srgbClr val="FF0000"/>
                </a:solidFill>
              </a:rPr>
              <a:t>IANOYA</a:t>
            </a:r>
            <a:r>
              <a:rPr lang="el-GR" sz="1800" dirty="0" smtClean="0">
                <a:solidFill>
                  <a:srgbClr val="FF0000"/>
                </a:solidFill>
              </a:rPr>
              <a:t>ΡΙ</a:t>
            </a:r>
            <a:r>
              <a:rPr lang="en-US" sz="1800" dirty="0" smtClean="0">
                <a:solidFill>
                  <a:srgbClr val="FF0000"/>
                </a:solidFill>
              </a:rPr>
              <a:t>O</a:t>
            </a:r>
            <a:r>
              <a:rPr lang="el-GR" sz="1800" dirty="0" smtClean="0">
                <a:solidFill>
                  <a:srgbClr val="FF0000"/>
                </a:solidFill>
              </a:rPr>
              <a:t>Σ 2011</a:t>
            </a:r>
          </a:p>
          <a:p>
            <a:pPr>
              <a:buNone/>
            </a:pPr>
            <a:r>
              <a:rPr lang="el-GR" sz="1800" dirty="0" smtClean="0">
                <a:solidFill>
                  <a:srgbClr val="92D050"/>
                </a:solidFill>
              </a:rPr>
              <a:t>7/1/2011 Β=48,5Κ</a:t>
            </a:r>
            <a:r>
              <a:rPr lang="en-US" sz="1800" dirty="0" err="1" smtClean="0">
                <a:solidFill>
                  <a:srgbClr val="92D050"/>
                </a:solidFill>
              </a:rPr>
              <a:t>gr</a:t>
            </a:r>
            <a:endParaRPr lang="el-GR" sz="1800" dirty="0" smtClean="0">
              <a:solidFill>
                <a:srgbClr val="92D050"/>
              </a:solidFill>
            </a:endParaRPr>
          </a:p>
          <a:p>
            <a:pPr>
              <a:buNone/>
            </a:pPr>
            <a:r>
              <a:rPr lang="el-GR" sz="1800" dirty="0" smtClean="0">
                <a:solidFill>
                  <a:srgbClr val="92D050"/>
                </a:solidFill>
              </a:rPr>
              <a:t>21/1/2011 Β=48Κ</a:t>
            </a:r>
            <a:r>
              <a:rPr lang="en-US" sz="1800" dirty="0" err="1" smtClean="0">
                <a:solidFill>
                  <a:srgbClr val="92D050"/>
                </a:solidFill>
              </a:rPr>
              <a:t>gr</a:t>
            </a:r>
            <a:endParaRPr lang="el-GR" sz="1800" dirty="0" smtClean="0">
              <a:solidFill>
                <a:srgbClr val="92D050"/>
              </a:solidFill>
            </a:endParaRPr>
          </a:p>
          <a:p>
            <a:pPr>
              <a:buNone/>
            </a:pPr>
            <a:r>
              <a:rPr lang="el-GR" sz="1800" dirty="0" smtClean="0">
                <a:solidFill>
                  <a:srgbClr val="FF0000"/>
                </a:solidFill>
              </a:rPr>
              <a:t>ΦΕΒΡΟΥΑΡΙΟΣ 2011</a:t>
            </a:r>
          </a:p>
          <a:p>
            <a:pPr>
              <a:buNone/>
            </a:pPr>
            <a:r>
              <a:rPr lang="el-GR" sz="1800" dirty="0" smtClean="0">
                <a:solidFill>
                  <a:srgbClr val="92D050"/>
                </a:solidFill>
              </a:rPr>
              <a:t>3/2/2010 Β=48,5</a:t>
            </a:r>
            <a:r>
              <a:rPr lang="en-US" sz="1800" dirty="0" err="1" smtClean="0">
                <a:solidFill>
                  <a:srgbClr val="92D050"/>
                </a:solidFill>
              </a:rPr>
              <a:t>Kgr</a:t>
            </a:r>
            <a:endParaRPr lang="el-GR" sz="1800" dirty="0" smtClean="0">
              <a:solidFill>
                <a:srgbClr val="92D050"/>
              </a:solidFill>
            </a:endParaRPr>
          </a:p>
          <a:p>
            <a:pPr>
              <a:buNone/>
            </a:pPr>
            <a:r>
              <a:rPr lang="el-GR" sz="1800" dirty="0" smtClean="0">
                <a:solidFill>
                  <a:srgbClr val="92D050"/>
                </a:solidFill>
              </a:rPr>
              <a:t>17/2/2010 Β=49</a:t>
            </a:r>
            <a:r>
              <a:rPr lang="en-US" sz="1800" dirty="0" err="1" smtClean="0">
                <a:solidFill>
                  <a:srgbClr val="92D050"/>
                </a:solidFill>
              </a:rPr>
              <a:t>kgr</a:t>
            </a:r>
            <a:endParaRPr lang="el-GR" sz="1800" dirty="0" smtClean="0">
              <a:solidFill>
                <a:srgbClr val="92D050"/>
              </a:solidFill>
            </a:endParaRPr>
          </a:p>
          <a:p>
            <a:pPr>
              <a:buNone/>
            </a:pPr>
            <a:r>
              <a:rPr lang="el-GR" sz="1800" dirty="0" smtClean="0">
                <a:solidFill>
                  <a:srgbClr val="FF0000"/>
                </a:solidFill>
              </a:rPr>
              <a:t>ΜΑΡΤΙΟΣ 2011</a:t>
            </a:r>
          </a:p>
          <a:p>
            <a:pPr>
              <a:buNone/>
            </a:pPr>
            <a:r>
              <a:rPr lang="el-GR" sz="1800" dirty="0" smtClean="0">
                <a:solidFill>
                  <a:srgbClr val="92D050"/>
                </a:solidFill>
              </a:rPr>
              <a:t>8/3/2011 Β=49Κ</a:t>
            </a:r>
            <a:r>
              <a:rPr lang="en-US" sz="1800" dirty="0" err="1" smtClean="0">
                <a:solidFill>
                  <a:srgbClr val="92D050"/>
                </a:solidFill>
              </a:rPr>
              <a:t>gr</a:t>
            </a:r>
            <a:endParaRPr lang="en-US" sz="1800" dirty="0" smtClean="0">
              <a:solidFill>
                <a:srgbClr val="92D050"/>
              </a:solidFill>
            </a:endParaRPr>
          </a:p>
          <a:p>
            <a:pPr>
              <a:buNone/>
            </a:pPr>
            <a:r>
              <a:rPr lang="en-US" sz="1800" dirty="0" smtClean="0">
                <a:solidFill>
                  <a:srgbClr val="92D050"/>
                </a:solidFill>
              </a:rPr>
              <a:t>18/3/2011 B=50Kgr</a:t>
            </a:r>
          </a:p>
          <a:p>
            <a:pPr>
              <a:buNone/>
            </a:pPr>
            <a:r>
              <a:rPr lang="el-GR" sz="1800" dirty="0" smtClean="0">
                <a:solidFill>
                  <a:srgbClr val="FF0000"/>
                </a:solidFill>
              </a:rPr>
              <a:t>ΑΠΡΙΛΙΟΣ 2011</a:t>
            </a:r>
          </a:p>
          <a:p>
            <a:pPr>
              <a:buNone/>
            </a:pPr>
            <a:r>
              <a:rPr lang="el-GR" sz="1800" dirty="0" smtClean="0">
                <a:solidFill>
                  <a:srgbClr val="92D050"/>
                </a:solidFill>
              </a:rPr>
              <a:t>2/4/2011Β=50Κ</a:t>
            </a:r>
            <a:r>
              <a:rPr lang="en-US" sz="1800" dirty="0" err="1" smtClean="0">
                <a:solidFill>
                  <a:srgbClr val="92D050"/>
                </a:solidFill>
              </a:rPr>
              <a:t>gr</a:t>
            </a:r>
            <a:endParaRPr lang="el-GR" sz="1800" dirty="0" smtClean="0">
              <a:solidFill>
                <a:srgbClr val="92D050"/>
              </a:solidFill>
            </a:endParaRPr>
          </a:p>
          <a:p>
            <a:pPr>
              <a:buNone/>
            </a:pPr>
            <a:r>
              <a:rPr lang="el-GR" sz="1800" dirty="0" smtClean="0">
                <a:solidFill>
                  <a:srgbClr val="FF0000"/>
                </a:solidFill>
              </a:rPr>
              <a:t>ΜΑΙΟΣ 2011</a:t>
            </a:r>
            <a:endParaRPr lang="en-US" sz="1800" dirty="0" smtClean="0">
              <a:solidFill>
                <a:srgbClr val="FF0000"/>
              </a:solidFill>
            </a:endParaRPr>
          </a:p>
          <a:p>
            <a:pPr>
              <a:buNone/>
            </a:pPr>
            <a:r>
              <a:rPr lang="el-GR" sz="1800" dirty="0" smtClean="0">
                <a:solidFill>
                  <a:srgbClr val="92D050"/>
                </a:solidFill>
              </a:rPr>
              <a:t> </a:t>
            </a:r>
            <a:r>
              <a:rPr lang="en-US" sz="1800" dirty="0" smtClean="0">
                <a:solidFill>
                  <a:srgbClr val="92D050"/>
                </a:solidFill>
              </a:rPr>
              <a:t>20/5/2011 </a:t>
            </a:r>
            <a:r>
              <a:rPr lang="el-GR" sz="1800" dirty="0" smtClean="0">
                <a:solidFill>
                  <a:srgbClr val="92D050"/>
                </a:solidFill>
              </a:rPr>
              <a:t>Β=50</a:t>
            </a:r>
            <a:r>
              <a:rPr lang="en-US" sz="1800" dirty="0" err="1" smtClean="0">
                <a:solidFill>
                  <a:srgbClr val="92D050"/>
                </a:solidFill>
              </a:rPr>
              <a:t>Kgr</a:t>
            </a:r>
            <a:endParaRPr lang="el-GR" sz="1800" dirty="0" smtClean="0">
              <a:solidFill>
                <a:srgbClr val="92D050"/>
              </a:solidFill>
            </a:endParaRPr>
          </a:p>
          <a:p>
            <a:pPr>
              <a:buNone/>
            </a:pPr>
            <a:endParaRPr lang="en-US" sz="1800" dirty="0" smtClean="0">
              <a:solidFill>
                <a:srgbClr val="92D050"/>
              </a:solidFill>
            </a:endParaRPr>
          </a:p>
          <a:p>
            <a:pPr>
              <a:buNone/>
            </a:pPr>
            <a:endParaRPr lang="en-US" sz="1800" dirty="0" smtClean="0">
              <a:solidFill>
                <a:srgbClr val="92D050"/>
              </a:solidFill>
            </a:endParaRPr>
          </a:p>
          <a:p>
            <a:pPr>
              <a:buNone/>
            </a:pPr>
            <a:endParaRPr lang="el-GR" sz="1800" dirty="0" smtClean="0">
              <a:solidFill>
                <a:srgbClr val="92D050"/>
              </a:solidFill>
            </a:endParaRPr>
          </a:p>
          <a:p>
            <a:pPr>
              <a:buNone/>
            </a:pPr>
            <a:endParaRPr lang="el-GR" sz="1800" dirty="0">
              <a:solidFill>
                <a:srgbClr val="92D050"/>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solidFill>
                  <a:srgbClr val="FF0000"/>
                </a:solidFill>
              </a:rPr>
              <a:t>Διαγνωστικές ερωτήσεις-  1</a:t>
            </a:r>
            <a:endParaRPr lang="el-GR" dirty="0">
              <a:solidFill>
                <a:srgbClr val="FF0000"/>
              </a:solidFill>
            </a:endParaRPr>
          </a:p>
        </p:txBody>
      </p:sp>
      <p:sp>
        <p:nvSpPr>
          <p:cNvPr id="3" name="2 - Θέση περιεχομένου"/>
          <p:cNvSpPr>
            <a:spLocks noGrp="1"/>
          </p:cNvSpPr>
          <p:nvPr>
            <p:ph idx="1"/>
          </p:nvPr>
        </p:nvSpPr>
        <p:spPr>
          <a:xfrm>
            <a:off x="539552" y="908720"/>
            <a:ext cx="8229600" cy="4525963"/>
          </a:xfrm>
        </p:spPr>
        <p:txBody>
          <a:bodyPr>
            <a:noAutofit/>
          </a:bodyPr>
          <a:lstStyle/>
          <a:p>
            <a:pPr>
              <a:buNone/>
            </a:pPr>
            <a:r>
              <a:rPr lang="el-GR" sz="1600" dirty="0" smtClean="0">
                <a:solidFill>
                  <a:srgbClr val="FFFF00"/>
                </a:solidFill>
              </a:rPr>
              <a:t>1.Το νόημα  που έχει το σχήμα του σώματός σου   σε εσένα την ίδια </a:t>
            </a:r>
          </a:p>
          <a:p>
            <a:pPr>
              <a:buNone/>
            </a:pPr>
            <a:r>
              <a:rPr lang="el-GR" sz="1600" dirty="0" smtClean="0">
                <a:solidFill>
                  <a:srgbClr val="FFFF00"/>
                </a:solidFill>
              </a:rPr>
              <a:t>2. Η προέλευση του άγχους σου </a:t>
            </a:r>
          </a:p>
          <a:p>
            <a:pPr>
              <a:buNone/>
            </a:pPr>
            <a:r>
              <a:rPr lang="el-GR" sz="1600" dirty="0" smtClean="0">
                <a:solidFill>
                  <a:srgbClr val="FFFF00"/>
                </a:solidFill>
              </a:rPr>
              <a:t>3. Η αποφυγή  ως συμπεριφορά των άλλων μελών της οικογένειας.</a:t>
            </a:r>
          </a:p>
          <a:p>
            <a:pPr>
              <a:buNone/>
            </a:pPr>
            <a:r>
              <a:rPr lang="el-GR" sz="1600" dirty="0" smtClean="0">
                <a:solidFill>
                  <a:srgbClr val="FFFF00"/>
                </a:solidFill>
              </a:rPr>
              <a:t>4.Πώς προσεγγίζω τους άλλους; Και πώς οργανώνω την επίτευξη ενός σκοπού όταν σε αυτόν συμμετέχουν  και άλλοι;</a:t>
            </a:r>
          </a:p>
          <a:p>
            <a:pPr>
              <a:buNone/>
            </a:pPr>
            <a:r>
              <a:rPr lang="el-GR" sz="1600" dirty="0" smtClean="0">
                <a:solidFill>
                  <a:srgbClr val="FFFF00"/>
                </a:solidFill>
              </a:rPr>
              <a:t>5.Η χρήση της αποφυγής  στη διαχείριση  των συγκρούσεων, εκ μέρους  σου </a:t>
            </a:r>
          </a:p>
          <a:p>
            <a:pPr>
              <a:buNone/>
            </a:pPr>
            <a:r>
              <a:rPr lang="el-GR" sz="1600" dirty="0" smtClean="0">
                <a:solidFill>
                  <a:srgbClr val="FFFF00"/>
                </a:solidFill>
              </a:rPr>
              <a:t>6.Οι σχέσεις σου  και οι στάσεις  σου απέναντι σε  πρόσωπα που εκπροσωπούν  κάποια εξουσία </a:t>
            </a:r>
          </a:p>
          <a:p>
            <a:pPr>
              <a:buNone/>
            </a:pPr>
            <a:r>
              <a:rPr lang="el-GR" sz="1600" dirty="0" smtClean="0">
                <a:solidFill>
                  <a:srgbClr val="FFFF00"/>
                </a:solidFill>
              </a:rPr>
              <a:t>7. Οι δυσκολίες που αφορούν την επιλογή των τροφών </a:t>
            </a:r>
          </a:p>
          <a:p>
            <a:pPr>
              <a:buNone/>
            </a:pPr>
            <a:r>
              <a:rPr lang="el-GR" sz="1600" dirty="0" smtClean="0">
                <a:solidFill>
                  <a:srgbClr val="FFFF00"/>
                </a:solidFill>
              </a:rPr>
              <a:t>8.</a:t>
            </a:r>
            <a:r>
              <a:rPr lang="el-GR" sz="1600" dirty="0" smtClean="0">
                <a:solidFill>
                  <a:srgbClr val="FF0000"/>
                </a:solidFill>
              </a:rPr>
              <a:t> </a:t>
            </a:r>
            <a:r>
              <a:rPr lang="el-GR" sz="1600" dirty="0" smtClean="0">
                <a:solidFill>
                  <a:srgbClr val="FFFF00"/>
                </a:solidFill>
              </a:rPr>
              <a:t>Νέα δεδομένα  για την ανάπτυξη της ανορεκτικής συμπεριφοράς  υπό το φως των πρόσφατων προσεγγίσεων.</a:t>
            </a:r>
          </a:p>
          <a:p>
            <a:pPr>
              <a:buNone/>
            </a:pPr>
            <a:r>
              <a:rPr lang="el-GR" sz="1600" dirty="0" smtClean="0">
                <a:solidFill>
                  <a:srgbClr val="FFFF00"/>
                </a:solidFill>
              </a:rPr>
              <a:t>9.Να σχολιάσεις θέματα που αφορούν τον υπερβολικό έλεγχο  στη συμπεριφορά σου, την τελειομανία σου, θέματα που αφορούν  την  υιοθέτηση  νέων  ή  παλαιών συμπεριφορών , τον εκθειασμό του ριψοκίνδυνου ,  τον καλό σχεδιασμό των κινήσεων, τη στάση σου απέναντι στην επίπτωση που έχει αυτό που κάνεις στους άλλους    και εάν  αισθάνεσαι   τους άλλους.</a:t>
            </a:r>
          </a:p>
          <a:p>
            <a:pPr>
              <a:buNone/>
            </a:pPr>
            <a:r>
              <a:rPr lang="el-GR" sz="1600" dirty="0" smtClean="0">
                <a:solidFill>
                  <a:srgbClr val="FFFF00"/>
                </a:solidFill>
              </a:rPr>
              <a:t>10.Οι παρορμητικές  σου συμπεριφορές, τα ξεσπάσματά σου και  ο τρόπος  που τα διαχειρίζεσαι.</a:t>
            </a:r>
            <a:br>
              <a:rPr lang="el-GR" sz="1600" dirty="0" smtClean="0">
                <a:solidFill>
                  <a:srgbClr val="FFFF00"/>
                </a:solidFill>
              </a:rPr>
            </a:br>
            <a:endParaRPr lang="el-GR" sz="1600" dirty="0">
              <a:solidFill>
                <a:srgbClr val="FFFF00"/>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lstStyle/>
          <a:p>
            <a:r>
              <a:rPr lang="el-GR" dirty="0" smtClean="0">
                <a:solidFill>
                  <a:srgbClr val="FF0000"/>
                </a:solidFill>
              </a:rPr>
              <a:t>Διαγνωστικές ερωτήσεις-2 </a:t>
            </a:r>
            <a:endParaRPr lang="el-GR" dirty="0"/>
          </a:p>
        </p:txBody>
      </p:sp>
      <p:sp>
        <p:nvSpPr>
          <p:cNvPr id="3" name="2 - Θέση περιεχομένου"/>
          <p:cNvSpPr>
            <a:spLocks noGrp="1"/>
          </p:cNvSpPr>
          <p:nvPr>
            <p:ph idx="1"/>
          </p:nvPr>
        </p:nvSpPr>
        <p:spPr>
          <a:xfrm>
            <a:off x="539552" y="908720"/>
            <a:ext cx="8229600" cy="5112568"/>
          </a:xfrm>
        </p:spPr>
        <p:txBody>
          <a:bodyPr>
            <a:normAutofit lnSpcReduction="10000"/>
          </a:bodyPr>
          <a:lstStyle/>
          <a:p>
            <a:pPr>
              <a:buNone/>
            </a:pPr>
            <a:r>
              <a:rPr lang="el-GR" sz="1800" dirty="0" smtClean="0">
                <a:solidFill>
                  <a:srgbClr val="FFFF00"/>
                </a:solidFill>
              </a:rPr>
              <a:t>11. Οι προοπτικές σου και η πορεία της εξέλιξής σου, μετά την ανορεκτική </a:t>
            </a:r>
            <a:r>
              <a:rPr lang="el-GR" sz="1800" dirty="0" err="1" smtClean="0">
                <a:solidFill>
                  <a:srgbClr val="FFFF00"/>
                </a:solidFill>
              </a:rPr>
              <a:t>κρίση.Ποιος</a:t>
            </a:r>
            <a:r>
              <a:rPr lang="el-GR" sz="1800" dirty="0" smtClean="0">
                <a:solidFill>
                  <a:srgbClr val="FFFF00"/>
                </a:solidFill>
              </a:rPr>
              <a:t> είναι ο ρόλος εξελικτικά αυτής της κρίσης στην ψυχολογική σου ωρίμανση και ποια τα σημεία της ψυχοθεραπείας που βοήθησαν;</a:t>
            </a:r>
          </a:p>
          <a:p>
            <a:pPr>
              <a:buNone/>
            </a:pPr>
            <a:r>
              <a:rPr lang="el-GR" sz="1800" dirty="0" smtClean="0">
                <a:solidFill>
                  <a:srgbClr val="FFFF00"/>
                </a:solidFill>
              </a:rPr>
              <a:t>12.</a:t>
            </a:r>
            <a:r>
              <a:rPr lang="el-GR" sz="1800" dirty="0" smtClean="0">
                <a:solidFill>
                  <a:srgbClr val="FF0000"/>
                </a:solidFill>
              </a:rPr>
              <a:t> </a:t>
            </a:r>
            <a:r>
              <a:rPr lang="el-GR" sz="1800" dirty="0" smtClean="0">
                <a:solidFill>
                  <a:srgbClr val="FFFF00"/>
                </a:solidFill>
              </a:rPr>
              <a:t>Οι προσωπικές σου επιδιώξεις  και τα πλάνα επίτευξης  αυτών .</a:t>
            </a:r>
          </a:p>
          <a:p>
            <a:pPr>
              <a:buNone/>
            </a:pPr>
            <a:r>
              <a:rPr lang="el-GR" sz="1800" dirty="0" smtClean="0">
                <a:solidFill>
                  <a:srgbClr val="FFFF00"/>
                </a:solidFill>
              </a:rPr>
              <a:t>13.Πώς  αντιμετωπίζεις καινούρια πράγματα , νέες καταστάσεις , πώς προσπαθείς  να προσαρμοστείς   στο νέο  και ποια στοιχεία της προσωπικότητάς  σου  κινητοποιείς;</a:t>
            </a:r>
          </a:p>
          <a:p>
            <a:pPr>
              <a:buNone/>
            </a:pPr>
            <a:r>
              <a:rPr lang="el-GR" sz="1800" dirty="0" smtClean="0">
                <a:solidFill>
                  <a:srgbClr val="FFFF00"/>
                </a:solidFill>
              </a:rPr>
              <a:t>14.</a:t>
            </a:r>
            <a:r>
              <a:rPr lang="el-GR" sz="1800" dirty="0" smtClean="0">
                <a:solidFill>
                  <a:srgbClr val="FF0000"/>
                </a:solidFill>
              </a:rPr>
              <a:t> </a:t>
            </a:r>
            <a:r>
              <a:rPr lang="el-GR" sz="1800" dirty="0" smtClean="0">
                <a:solidFill>
                  <a:srgbClr val="FFFF00"/>
                </a:solidFill>
              </a:rPr>
              <a:t>Άλλα προβλήματα σχετικά με την  ανορεκτική συμπεριφορά  ή με τη θεραπεία</a:t>
            </a:r>
          </a:p>
          <a:p>
            <a:pPr>
              <a:buNone/>
            </a:pPr>
            <a:r>
              <a:rPr lang="el-GR" sz="1800" dirty="0" smtClean="0">
                <a:solidFill>
                  <a:srgbClr val="FFFF00"/>
                </a:solidFill>
              </a:rPr>
              <a:t>15. Πόσο  σε δυσκολεύει  η αύξηση του βάρους σου  αυτή την περίοδο  που πλησιάζει η ανάκτηση του  φυσιολογικού  σου βάρους;</a:t>
            </a:r>
          </a:p>
          <a:p>
            <a:pPr>
              <a:buNone/>
            </a:pPr>
            <a:r>
              <a:rPr lang="el-GR" sz="1800" dirty="0" smtClean="0">
                <a:solidFill>
                  <a:srgbClr val="FFFF00"/>
                </a:solidFill>
              </a:rPr>
              <a:t>16.Οι προοπτικές  στη ζωή σου σε συνδυασμό με την ανάκαμψη από την ανορεκτική σου συμπεριφορά.</a:t>
            </a:r>
          </a:p>
          <a:p>
            <a:pPr>
              <a:buNone/>
            </a:pPr>
            <a:r>
              <a:rPr lang="el-GR" sz="1800" dirty="0" smtClean="0">
                <a:solidFill>
                  <a:srgbClr val="FFFF00"/>
                </a:solidFill>
              </a:rPr>
              <a:t>17Πώς σκέφτεσαι, πώς αισθάνεσαι, πώς </a:t>
            </a:r>
            <a:r>
              <a:rPr lang="el-GR" sz="1800" dirty="0" err="1" smtClean="0">
                <a:solidFill>
                  <a:srgbClr val="FFFF00"/>
                </a:solidFill>
              </a:rPr>
              <a:t>λειτουργείς;Συνδυάζεται</a:t>
            </a:r>
            <a:r>
              <a:rPr lang="el-GR" sz="1800" dirty="0" smtClean="0">
                <a:solidFill>
                  <a:srgbClr val="FFFF00"/>
                </a:solidFill>
              </a:rPr>
              <a:t> η τελειοθηρία σου   η αλληλεπίδραση και η προσαρμοστικότητα  με τα </a:t>
            </a:r>
            <a:r>
              <a:rPr lang="el-GR" sz="1800" dirty="0" err="1" smtClean="0">
                <a:solidFill>
                  <a:srgbClr val="FFFF00"/>
                </a:solidFill>
              </a:rPr>
              <a:t>όρια,την</a:t>
            </a:r>
            <a:r>
              <a:rPr lang="el-GR" sz="1800" dirty="0" smtClean="0">
                <a:solidFill>
                  <a:srgbClr val="FFFF00"/>
                </a:solidFill>
              </a:rPr>
              <a:t>  ανθρώπινη ελευθερία,  την αξιοπρέπεια του άλλου και   τους  περιορισμούς  που απορρέουν από την   διαπροσωπικής σύνδεση και σχέση;</a:t>
            </a:r>
          </a:p>
          <a:p>
            <a:pPr>
              <a:buNone/>
            </a:pPr>
            <a:r>
              <a:rPr lang="el-GR" sz="1800" dirty="0" smtClean="0">
                <a:solidFill>
                  <a:srgbClr val="FFFF00"/>
                </a:solidFill>
              </a:rPr>
              <a:t>18.Ποια είναι η  διορθωμένη προσέγγιση της τελειοθηρίας  σου;</a:t>
            </a:r>
          </a:p>
          <a:p>
            <a:pPr>
              <a:buNone/>
            </a:pPr>
            <a:r>
              <a:rPr lang="el-GR" sz="1800" dirty="0" smtClean="0">
                <a:solidFill>
                  <a:srgbClr val="FFFF00"/>
                </a:solidFill>
              </a:rPr>
              <a:t>19.Σκέψεις για ένα νέο πιο προσαρμοστικό και πιο λειτουργικό ρόλο στην οικογένεια</a:t>
            </a:r>
            <a:r>
              <a:rPr lang="el-GR" sz="1800" dirty="0" smtClean="0">
                <a:solidFill>
                  <a:srgbClr val="FF0000"/>
                </a:solidFill>
              </a:rPr>
              <a:t>.</a:t>
            </a:r>
            <a:endParaRPr lang="el-GR" sz="1800" dirty="0" smtClean="0">
              <a:solidFill>
                <a:srgbClr val="FFFF00"/>
              </a:solidFill>
            </a:endParaRPr>
          </a:p>
          <a:p>
            <a:pPr>
              <a:buNone/>
            </a:pPr>
            <a:endParaRPr lang="el-GR" sz="1800" dirty="0" smtClean="0">
              <a:solidFill>
                <a:srgbClr val="FFFF00"/>
              </a:solidFill>
            </a:endParaRPr>
          </a:p>
          <a:p>
            <a:pPr>
              <a:buNone/>
            </a:pPr>
            <a:endParaRPr lang="el-GR" sz="1800" dirty="0" smtClean="0">
              <a:solidFill>
                <a:srgbClr val="FFFF00"/>
              </a:solidFill>
            </a:endParaRPr>
          </a:p>
          <a:p>
            <a:pPr>
              <a:buNone/>
            </a:pPr>
            <a:endParaRPr lang="el-GR" sz="1800" dirty="0" smtClean="0">
              <a:solidFill>
                <a:srgbClr val="FFFF00"/>
              </a:solidFill>
            </a:endParaRPr>
          </a:p>
          <a:p>
            <a:pPr>
              <a:buNone/>
            </a:pPr>
            <a:endParaRPr lang="el-GR" sz="1800" dirty="0" smtClean="0">
              <a:solidFill>
                <a:srgbClr val="FFFF00"/>
              </a:solidFill>
            </a:endParaRPr>
          </a:p>
          <a:p>
            <a:pPr>
              <a:buNone/>
            </a:pPr>
            <a:endParaRPr lang="el-GR" sz="1800" dirty="0">
              <a:solidFill>
                <a:srgbClr val="FF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908720"/>
            <a:ext cx="8229600" cy="1143000"/>
          </a:xfrm>
        </p:spPr>
        <p:txBody>
          <a:bodyPr>
            <a:normAutofit fontScale="90000"/>
          </a:bodyPr>
          <a:lstStyle/>
          <a:p>
            <a:pPr algn="just"/>
            <a:r>
              <a:rPr lang="en-US" sz="3100" b="1" dirty="0" smtClean="0">
                <a:solidFill>
                  <a:srgbClr val="C00000"/>
                </a:solidFill>
              </a:rPr>
              <a:t> F50-F59 </a:t>
            </a:r>
            <a:r>
              <a:rPr lang="el-GR" sz="3100" b="1" dirty="0" smtClean="0">
                <a:solidFill>
                  <a:srgbClr val="C00000"/>
                </a:solidFill>
              </a:rPr>
              <a:t>:Σύνδρομα </a:t>
            </a:r>
            <a:r>
              <a:rPr lang="el-GR" sz="3100" b="1" dirty="0" err="1" smtClean="0">
                <a:solidFill>
                  <a:srgbClr val="C00000"/>
                </a:solidFill>
              </a:rPr>
              <a:t>εκδηλούμενα</a:t>
            </a:r>
            <a:r>
              <a:rPr lang="el-GR" sz="3100" b="1" dirty="0" smtClean="0">
                <a:solidFill>
                  <a:srgbClr val="C00000"/>
                </a:solidFill>
              </a:rPr>
              <a:t> στη συμπεριφορά και συνδεόμενα με διαταραχές των φυσιολογικών λειτουργιών και σωματικούς παράγοντες</a:t>
            </a:r>
            <a:r>
              <a:rPr lang="el-GR" dirty="0" smtClean="0">
                <a:solidFill>
                  <a:srgbClr val="C00000"/>
                </a:solidFill>
              </a:rPr>
              <a:t/>
            </a:r>
            <a:br>
              <a:rPr lang="el-GR" dirty="0" smtClean="0">
                <a:solidFill>
                  <a:srgbClr val="C00000"/>
                </a:solidFill>
              </a:rPr>
            </a:br>
            <a:r>
              <a:rPr lang="el-GR" dirty="0" smtClean="0">
                <a:solidFill>
                  <a:srgbClr val="C00000"/>
                </a:solidFill>
              </a:rPr>
              <a:t> </a:t>
            </a:r>
            <a:r>
              <a:rPr lang="el-GR" dirty="0" smtClean="0"/>
              <a:t/>
            </a:r>
            <a:br>
              <a:rPr lang="el-GR" dirty="0" smtClean="0"/>
            </a:br>
            <a:endParaRPr lang="el-GR" dirty="0"/>
          </a:p>
        </p:txBody>
      </p:sp>
      <p:sp>
        <p:nvSpPr>
          <p:cNvPr id="3" name="2 - Θέση περιεχομένου"/>
          <p:cNvSpPr>
            <a:spLocks noGrp="1"/>
          </p:cNvSpPr>
          <p:nvPr>
            <p:ph idx="1"/>
          </p:nvPr>
        </p:nvSpPr>
        <p:spPr>
          <a:xfrm>
            <a:off x="467544" y="1772816"/>
            <a:ext cx="8229600" cy="4525963"/>
          </a:xfrm>
        </p:spPr>
        <p:txBody>
          <a:bodyPr>
            <a:normAutofit fontScale="85000" lnSpcReduction="20000"/>
          </a:bodyPr>
          <a:lstStyle/>
          <a:p>
            <a:r>
              <a:rPr lang="en-US" dirty="0" smtClean="0">
                <a:solidFill>
                  <a:srgbClr val="FFFF66"/>
                </a:solidFill>
              </a:rPr>
              <a:t>F</a:t>
            </a:r>
            <a:r>
              <a:rPr lang="el-GR" dirty="0" smtClean="0">
                <a:solidFill>
                  <a:srgbClr val="FFFF66"/>
                </a:solidFill>
              </a:rPr>
              <a:t>50 Διαταραχές στη λήψη τροφής</a:t>
            </a:r>
          </a:p>
          <a:p>
            <a:r>
              <a:rPr lang="en-US" dirty="0" smtClean="0">
                <a:solidFill>
                  <a:srgbClr val="FFFF66"/>
                </a:solidFill>
              </a:rPr>
              <a:t>F</a:t>
            </a:r>
            <a:r>
              <a:rPr lang="el-GR" dirty="0" smtClean="0">
                <a:solidFill>
                  <a:srgbClr val="FFFF66"/>
                </a:solidFill>
              </a:rPr>
              <a:t>50.0 Ψυχογενής ανορεξία</a:t>
            </a:r>
            <a:endParaRPr lang="en-US" dirty="0" smtClean="0">
              <a:solidFill>
                <a:srgbClr val="FFFF66"/>
              </a:solidFill>
            </a:endParaRPr>
          </a:p>
          <a:p>
            <a:r>
              <a:rPr lang="en-US" dirty="0" smtClean="0">
                <a:solidFill>
                  <a:srgbClr val="FFFF66"/>
                </a:solidFill>
              </a:rPr>
              <a:t>F</a:t>
            </a:r>
            <a:r>
              <a:rPr lang="el-GR" dirty="0" smtClean="0">
                <a:solidFill>
                  <a:srgbClr val="FFFF66"/>
                </a:solidFill>
              </a:rPr>
              <a:t>50.1 Άτυπη ψυχογενής ανορεξία</a:t>
            </a:r>
            <a:endParaRPr lang="en-US" dirty="0" smtClean="0">
              <a:solidFill>
                <a:srgbClr val="FFFF66"/>
              </a:solidFill>
            </a:endParaRPr>
          </a:p>
          <a:p>
            <a:r>
              <a:rPr lang="en-US" dirty="0" smtClean="0">
                <a:solidFill>
                  <a:srgbClr val="FFFF66"/>
                </a:solidFill>
              </a:rPr>
              <a:t>F</a:t>
            </a:r>
            <a:r>
              <a:rPr lang="el-GR" dirty="0" smtClean="0">
                <a:solidFill>
                  <a:srgbClr val="FFFF66"/>
                </a:solidFill>
              </a:rPr>
              <a:t>50.2 Ψυχογενής βουλιμία </a:t>
            </a:r>
            <a:endParaRPr lang="en-US" dirty="0" smtClean="0">
              <a:solidFill>
                <a:srgbClr val="FFFF66"/>
              </a:solidFill>
            </a:endParaRPr>
          </a:p>
          <a:p>
            <a:r>
              <a:rPr lang="en-US" dirty="0" smtClean="0">
                <a:solidFill>
                  <a:srgbClr val="FFFF66"/>
                </a:solidFill>
              </a:rPr>
              <a:t>F</a:t>
            </a:r>
            <a:r>
              <a:rPr lang="el-GR" dirty="0" smtClean="0">
                <a:solidFill>
                  <a:srgbClr val="FFFF66"/>
                </a:solidFill>
              </a:rPr>
              <a:t>50.3 Άτυπη ψυχογενής βουλιμία</a:t>
            </a:r>
          </a:p>
          <a:p>
            <a:r>
              <a:rPr lang="en-US" dirty="0" smtClean="0">
                <a:solidFill>
                  <a:srgbClr val="FFFF66"/>
                </a:solidFill>
              </a:rPr>
              <a:t>F</a:t>
            </a:r>
            <a:r>
              <a:rPr lang="el-GR" dirty="0" smtClean="0">
                <a:solidFill>
                  <a:srgbClr val="FFFF66"/>
                </a:solidFill>
              </a:rPr>
              <a:t>50.4 </a:t>
            </a:r>
            <a:r>
              <a:rPr lang="el-GR" dirty="0" err="1" smtClean="0">
                <a:solidFill>
                  <a:srgbClr val="FFFF66"/>
                </a:solidFill>
              </a:rPr>
              <a:t>Υπερφαγία</a:t>
            </a:r>
            <a:r>
              <a:rPr lang="el-GR" dirty="0" smtClean="0">
                <a:solidFill>
                  <a:srgbClr val="FFFF66"/>
                </a:solidFill>
              </a:rPr>
              <a:t> συνδυαζόμενη με άλλες ψυχολογικές διαταραχές </a:t>
            </a:r>
            <a:endParaRPr lang="en-US" dirty="0" smtClean="0">
              <a:solidFill>
                <a:srgbClr val="FFFF66"/>
              </a:solidFill>
            </a:endParaRPr>
          </a:p>
          <a:p>
            <a:r>
              <a:rPr lang="en-US" dirty="0" smtClean="0">
                <a:solidFill>
                  <a:srgbClr val="FFFF66"/>
                </a:solidFill>
              </a:rPr>
              <a:t>F</a:t>
            </a:r>
            <a:r>
              <a:rPr lang="el-GR" dirty="0" smtClean="0">
                <a:solidFill>
                  <a:srgbClr val="FFFF66"/>
                </a:solidFill>
              </a:rPr>
              <a:t>50.5 Έμετοι συνδεόμενοι με άλλες ψυχολογικές διαταραχές </a:t>
            </a:r>
            <a:endParaRPr lang="en-US" dirty="0" smtClean="0">
              <a:solidFill>
                <a:srgbClr val="FFFF66"/>
              </a:solidFill>
            </a:endParaRPr>
          </a:p>
          <a:p>
            <a:r>
              <a:rPr lang="en-US" dirty="0" smtClean="0">
                <a:solidFill>
                  <a:srgbClr val="FFFF66"/>
                </a:solidFill>
              </a:rPr>
              <a:t>F</a:t>
            </a:r>
            <a:r>
              <a:rPr lang="el-GR" dirty="0" smtClean="0">
                <a:solidFill>
                  <a:srgbClr val="FFFF66"/>
                </a:solidFill>
              </a:rPr>
              <a:t>50.8 Άλλες διαταραχές στη λήψη τροφής </a:t>
            </a:r>
            <a:endParaRPr lang="en-US" dirty="0" smtClean="0">
              <a:solidFill>
                <a:srgbClr val="FFFF66"/>
              </a:solidFill>
            </a:endParaRPr>
          </a:p>
          <a:p>
            <a:r>
              <a:rPr lang="en-US" dirty="0" smtClean="0">
                <a:solidFill>
                  <a:srgbClr val="FFFF66"/>
                </a:solidFill>
              </a:rPr>
              <a:t>F</a:t>
            </a:r>
            <a:r>
              <a:rPr lang="el-GR" dirty="0" smtClean="0">
                <a:solidFill>
                  <a:srgbClr val="FFFF66"/>
                </a:solidFill>
              </a:rPr>
              <a:t>50.9 Διαταραχή στη λήψη τροφής, μη καθοριζόμενη</a:t>
            </a:r>
          </a:p>
          <a:p>
            <a:pPr>
              <a:buNone/>
            </a:pPr>
            <a:endParaRPr lang="el-GR" dirty="0">
              <a:solidFill>
                <a:srgbClr val="FFFF66"/>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NHS </a:t>
            </a:r>
            <a:endParaRPr lang="el-GR" dirty="0"/>
          </a:p>
        </p:txBody>
      </p:sp>
      <p:pic>
        <p:nvPicPr>
          <p:cNvPr id="4" name="3 - Θέση περιεχομένου" descr="eating diostders 001.jpg"/>
          <p:cNvPicPr>
            <a:picLocks noGrp="1" noChangeAspect="1"/>
          </p:cNvPicPr>
          <p:nvPr>
            <p:ph idx="1"/>
          </p:nvPr>
        </p:nvPicPr>
        <p:blipFill>
          <a:blip r:embed="rId2" cstate="print"/>
          <a:stretch>
            <a:fillRect/>
          </a:stretch>
        </p:blipFill>
        <p:spPr>
          <a:xfrm>
            <a:off x="2324562" y="1600200"/>
            <a:ext cx="4494876" cy="4525963"/>
          </a:xfr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CD-10 002.jpg"/>
          <p:cNvPicPr>
            <a:picLocks noChangeAspect="1"/>
          </p:cNvPicPr>
          <p:nvPr/>
        </p:nvPicPr>
        <p:blipFill>
          <a:blip r:embed="rId2" cstate="print"/>
          <a:stretch>
            <a:fillRect/>
          </a:stretch>
        </p:blipFill>
        <p:spPr>
          <a:xfrm>
            <a:off x="2015636" y="0"/>
            <a:ext cx="5112727" cy="6858000"/>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404664"/>
            <a:ext cx="8229600" cy="1143000"/>
          </a:xfrm>
        </p:spPr>
        <p:txBody>
          <a:bodyPr>
            <a:noAutofit/>
          </a:bodyPr>
          <a:lstStyle/>
          <a:p>
            <a:r>
              <a:rPr lang="el-GR" sz="3600" dirty="0" smtClean="0">
                <a:solidFill>
                  <a:srgbClr val="FF0000"/>
                </a:solidFill>
              </a:rPr>
              <a:t>Διαταραχές στην πρόσληψη τροφής  </a:t>
            </a:r>
            <a:r>
              <a:rPr lang="en-US" sz="3600" dirty="0" smtClean="0">
                <a:solidFill>
                  <a:srgbClr val="FF0000"/>
                </a:solidFill>
              </a:rPr>
              <a:t>F </a:t>
            </a:r>
            <a:r>
              <a:rPr lang="el-GR" sz="3600" dirty="0" smtClean="0">
                <a:solidFill>
                  <a:srgbClr val="FF0000"/>
                </a:solidFill>
              </a:rPr>
              <a:t>50</a:t>
            </a:r>
            <a:r>
              <a:rPr lang="en-US" sz="3600" dirty="0" smtClean="0">
                <a:solidFill>
                  <a:srgbClr val="FF0000"/>
                </a:solidFill>
              </a:rPr>
              <a:t>  1   </a:t>
            </a:r>
            <a:r>
              <a:rPr lang="el-GR" sz="3600" dirty="0" smtClean="0"/>
              <a:t/>
            </a:r>
            <a:br>
              <a:rPr lang="el-GR" sz="3600" dirty="0" smtClean="0"/>
            </a:br>
            <a:endParaRPr lang="el-GR" sz="3600" dirty="0"/>
          </a:p>
        </p:txBody>
      </p:sp>
      <p:sp>
        <p:nvSpPr>
          <p:cNvPr id="3" name="2 - Θέση περιεχομένου"/>
          <p:cNvSpPr>
            <a:spLocks noGrp="1"/>
          </p:cNvSpPr>
          <p:nvPr>
            <p:ph idx="1"/>
          </p:nvPr>
        </p:nvSpPr>
        <p:spPr/>
        <p:txBody>
          <a:bodyPr>
            <a:normAutofit fontScale="92500" lnSpcReduction="10000"/>
          </a:bodyPr>
          <a:lstStyle/>
          <a:p>
            <a:pPr algn="just">
              <a:buNone/>
            </a:pPr>
            <a:r>
              <a:rPr lang="en-US" b="1" dirty="0" smtClean="0">
                <a:solidFill>
                  <a:srgbClr val="66FF66"/>
                </a:solidFill>
              </a:rPr>
              <a:t>  </a:t>
            </a:r>
            <a:r>
              <a:rPr lang="el-GR" b="1" dirty="0" smtClean="0">
                <a:solidFill>
                  <a:srgbClr val="66FF66"/>
                </a:solidFill>
              </a:rPr>
              <a:t>Κύρια ενοχλήματα:</a:t>
            </a:r>
            <a:endParaRPr lang="el-GR" dirty="0" smtClean="0">
              <a:solidFill>
                <a:srgbClr val="66FF66"/>
              </a:solidFill>
            </a:endParaRPr>
          </a:p>
          <a:p>
            <a:pPr algn="just">
              <a:buNone/>
            </a:pPr>
            <a:r>
              <a:rPr lang="en-US" dirty="0" smtClean="0"/>
              <a:t>    </a:t>
            </a:r>
            <a:r>
              <a:rPr lang="el-GR" dirty="0" smtClean="0">
                <a:solidFill>
                  <a:srgbClr val="FFFF00"/>
                </a:solidFill>
              </a:rPr>
              <a:t>Ο ασθενής συνήθως ζητά βοήθεια </a:t>
            </a:r>
            <a:r>
              <a:rPr lang="el-GR" u="sng" dirty="0" smtClean="0">
                <a:solidFill>
                  <a:srgbClr val="FFFF00"/>
                </a:solidFill>
              </a:rPr>
              <a:t>λόγω επεισοδίων </a:t>
            </a:r>
            <a:r>
              <a:rPr lang="el-GR" u="sng" dirty="0" err="1" smtClean="0">
                <a:solidFill>
                  <a:srgbClr val="FFFF00"/>
                </a:solidFill>
              </a:rPr>
              <a:t>υπερφαγίας</a:t>
            </a:r>
            <a:r>
              <a:rPr lang="el-GR" u="sng" dirty="0" smtClean="0">
                <a:solidFill>
                  <a:srgbClr val="FFFF00"/>
                </a:solidFill>
              </a:rPr>
              <a:t> ή λήψης υπερβολικών μέτρων ελέγχου του βάρους του, όπως </a:t>
            </a:r>
            <a:r>
              <a:rPr lang="el-GR" u="sng" dirty="0" err="1" smtClean="0">
                <a:solidFill>
                  <a:srgbClr val="FFFF00"/>
                </a:solidFill>
              </a:rPr>
              <a:t>προκλητών</a:t>
            </a:r>
            <a:r>
              <a:rPr lang="el-GR" u="sng" dirty="0" smtClean="0">
                <a:solidFill>
                  <a:srgbClr val="FFFF00"/>
                </a:solidFill>
              </a:rPr>
              <a:t> εμέτων, υπερβολικής χρήσης χαπιών δίαιτας και κατάχρησης υπακτικών.</a:t>
            </a:r>
          </a:p>
          <a:p>
            <a:pPr algn="just">
              <a:buNone/>
            </a:pPr>
            <a:r>
              <a:rPr lang="en-US" dirty="0" smtClean="0">
                <a:solidFill>
                  <a:srgbClr val="FFFF00"/>
                </a:solidFill>
              </a:rPr>
              <a:t>    </a:t>
            </a:r>
            <a:r>
              <a:rPr lang="el-GR" dirty="0" smtClean="0">
                <a:solidFill>
                  <a:srgbClr val="FFFF00"/>
                </a:solidFill>
              </a:rPr>
              <a:t>Η οικογένεια συνήθως ζητά βοήθεια λόγω της </a:t>
            </a:r>
            <a:r>
              <a:rPr lang="el-GR" u="sng" dirty="0" smtClean="0">
                <a:solidFill>
                  <a:srgbClr val="FFFF00"/>
                </a:solidFill>
              </a:rPr>
              <a:t>απώλειας βάρους του ασθενούς, της άρνησης του να φάει, των εμέτων ή της αμηνόρροιας</a:t>
            </a:r>
            <a:r>
              <a:rPr lang="el-GR" dirty="0" smtClean="0">
                <a:solidFill>
                  <a:srgbClr val="FFFF00"/>
                </a:solidFill>
              </a:rPr>
              <a:t>.</a:t>
            </a:r>
          </a:p>
          <a:p>
            <a:pPr algn="just">
              <a:buNone/>
            </a:pPr>
            <a:r>
              <a:rPr lang="el-GR" dirty="0" smtClean="0">
                <a:solidFill>
                  <a:srgbClr val="FFFF00"/>
                </a:solidFill>
              </a:rPr>
              <a:t>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solidFill>
                  <a:srgbClr val="FF0000"/>
                </a:solidFill>
              </a:rPr>
              <a:t>Διαταραχές στην πρόσληψη τροφής  </a:t>
            </a:r>
            <a:r>
              <a:rPr lang="en-US" sz="3600" dirty="0" smtClean="0">
                <a:solidFill>
                  <a:srgbClr val="FF0000"/>
                </a:solidFill>
              </a:rPr>
              <a:t>F </a:t>
            </a:r>
            <a:r>
              <a:rPr lang="el-GR" sz="3600" dirty="0" smtClean="0">
                <a:solidFill>
                  <a:srgbClr val="FF0000"/>
                </a:solidFill>
              </a:rPr>
              <a:t>50</a:t>
            </a:r>
            <a:r>
              <a:rPr lang="en-US" sz="3600" dirty="0" smtClean="0">
                <a:solidFill>
                  <a:srgbClr val="FF0000"/>
                </a:solidFill>
              </a:rPr>
              <a:t>  </a:t>
            </a:r>
            <a:r>
              <a:rPr lang="el-GR" sz="3600" dirty="0" smtClean="0">
                <a:solidFill>
                  <a:srgbClr val="FF0000"/>
                </a:solidFill>
              </a:rPr>
              <a:t>2</a:t>
            </a:r>
            <a:endParaRPr lang="el-GR" sz="3600" dirty="0"/>
          </a:p>
        </p:txBody>
      </p:sp>
      <p:sp>
        <p:nvSpPr>
          <p:cNvPr id="3" name="2 - Θέση περιεχομένου"/>
          <p:cNvSpPr>
            <a:spLocks noGrp="1"/>
          </p:cNvSpPr>
          <p:nvPr>
            <p:ph idx="1"/>
          </p:nvPr>
        </p:nvSpPr>
        <p:spPr>
          <a:xfrm>
            <a:off x="539552" y="1340768"/>
            <a:ext cx="8229600" cy="4525963"/>
          </a:xfrm>
        </p:spPr>
        <p:txBody>
          <a:bodyPr>
            <a:noAutofit/>
          </a:bodyPr>
          <a:lstStyle/>
          <a:p>
            <a:r>
              <a:rPr lang="el-GR" sz="1600" b="1" dirty="0" smtClean="0">
                <a:solidFill>
                  <a:srgbClr val="66FF66"/>
                </a:solidFill>
              </a:rPr>
              <a:t>Διαγνωστικά γνωρίσματα</a:t>
            </a:r>
            <a:r>
              <a:rPr lang="el-GR" sz="1600" dirty="0" smtClean="0">
                <a:solidFill>
                  <a:srgbClr val="66FF66"/>
                </a:solidFill>
              </a:rPr>
              <a:t>-</a:t>
            </a:r>
            <a:r>
              <a:rPr lang="el-GR" sz="1600" dirty="0" smtClean="0">
                <a:solidFill>
                  <a:srgbClr val="FFFF00"/>
                </a:solidFill>
              </a:rPr>
              <a:t>Συνήθη συμπτώματα:</a:t>
            </a:r>
          </a:p>
          <a:p>
            <a:pPr lvl="0"/>
            <a:r>
              <a:rPr lang="el-GR" sz="1600" dirty="0" smtClean="0">
                <a:solidFill>
                  <a:srgbClr val="FFFF00"/>
                </a:solidFill>
              </a:rPr>
              <a:t>Παράλογος φόβος του ατόμου ότι θα παχύνει ή ότι θα αυξηθεί το σωματικό βάρος του</a:t>
            </a:r>
          </a:p>
          <a:p>
            <a:pPr lvl="0"/>
            <a:r>
              <a:rPr lang="el-GR" sz="1600" dirty="0" smtClean="0">
                <a:solidFill>
                  <a:srgbClr val="FFFF00"/>
                </a:solidFill>
              </a:rPr>
              <a:t>Έντονες προσπάθειες ελέγχου του βάρους (αυστηρή δίαιτα, έμετοι, χρήση καθαρτικών, υπερβολική άσκηση) </a:t>
            </a:r>
          </a:p>
          <a:p>
            <a:pPr lvl="0"/>
            <a:r>
              <a:rPr lang="el-GR" sz="1600" dirty="0" smtClean="0">
                <a:solidFill>
                  <a:srgbClr val="FFFF00"/>
                </a:solidFill>
              </a:rPr>
              <a:t>Άρνηση ότι το βάρος ή ο τρόπος διατροφής αποτελούν πρόβλημα. Οι ασθενείς με ψυχογενή ανορεξία τυπικά εμφανίζουν:</a:t>
            </a:r>
          </a:p>
          <a:p>
            <a:pPr lvl="0"/>
            <a:r>
              <a:rPr lang="el-GR" sz="1600" dirty="0" smtClean="0">
                <a:solidFill>
                  <a:srgbClr val="FFFF00"/>
                </a:solidFill>
              </a:rPr>
              <a:t>Έντονη δίαιτα παρά το χαμηλό σωματικό βάρος</a:t>
            </a:r>
          </a:p>
          <a:p>
            <a:pPr lvl="0"/>
            <a:r>
              <a:rPr lang="el-GR" sz="1600" dirty="0" smtClean="0">
                <a:solidFill>
                  <a:srgbClr val="FFFF00"/>
                </a:solidFill>
              </a:rPr>
              <a:t>Διαστρεβλωμένη εικόνα του σώματος (παράλογη πεποίθηση ότι έχουν αυξημένο βάρος)</a:t>
            </a:r>
          </a:p>
          <a:p>
            <a:pPr lvl="0"/>
            <a:r>
              <a:rPr lang="el-GR" sz="1600" dirty="0" smtClean="0">
                <a:solidFill>
                  <a:srgbClr val="FFFF00"/>
                </a:solidFill>
              </a:rPr>
              <a:t>Αμηνόρροια.</a:t>
            </a:r>
          </a:p>
          <a:p>
            <a:pPr lvl="0"/>
            <a:r>
              <a:rPr lang="el-GR" sz="1600" dirty="0" smtClean="0">
                <a:solidFill>
                  <a:srgbClr val="FFFF00"/>
                </a:solidFill>
              </a:rPr>
              <a:t>Οι ασθενείς με βουλιμία τυπικά εμφανίζουν:</a:t>
            </a:r>
          </a:p>
          <a:p>
            <a:r>
              <a:rPr lang="el-GR" sz="1600" dirty="0" smtClean="0">
                <a:solidFill>
                  <a:srgbClr val="FFFF00"/>
                </a:solidFill>
              </a:rPr>
              <a:t>Επεισόδια </a:t>
            </a:r>
            <a:r>
              <a:rPr lang="el-GR" sz="1600" dirty="0" err="1" smtClean="0">
                <a:solidFill>
                  <a:srgbClr val="FFFF00"/>
                </a:solidFill>
              </a:rPr>
              <a:t>υπερφαγίας</a:t>
            </a:r>
            <a:r>
              <a:rPr lang="el-GR" sz="1600" dirty="0" smtClean="0">
                <a:solidFill>
                  <a:srgbClr val="FFFF00"/>
                </a:solidFill>
              </a:rPr>
              <a:t> (κατανάλωση μεγάλων ποσοτήτων τροφής σε λίγες ώρες)</a:t>
            </a:r>
          </a:p>
          <a:p>
            <a:r>
              <a:rPr lang="el-GR" sz="1600" dirty="0" smtClean="0">
                <a:solidFill>
                  <a:srgbClr val="FFFF00"/>
                </a:solidFill>
              </a:rPr>
              <a:t>Χρήση «καθαρτικών» μεθόδων (προσπάθειες εξουδετέρωσης της τροφής μέσω </a:t>
            </a:r>
            <a:r>
              <a:rPr lang="el-GR" sz="1600" dirty="0" err="1" smtClean="0">
                <a:solidFill>
                  <a:srgbClr val="FFFF00"/>
                </a:solidFill>
              </a:rPr>
              <a:t>προκλητών</a:t>
            </a:r>
            <a:r>
              <a:rPr lang="el-GR" sz="1600" dirty="0" smtClean="0">
                <a:solidFill>
                  <a:srgbClr val="FFFF00"/>
                </a:solidFill>
              </a:rPr>
              <a:t> εμέτων, χρήσης διουρητικών ή υπακτικών).</a:t>
            </a:r>
          </a:p>
          <a:p>
            <a:r>
              <a:rPr lang="el-GR" sz="1600" dirty="0" smtClean="0">
                <a:solidFill>
                  <a:srgbClr val="FFFF00"/>
                </a:solidFill>
              </a:rPr>
              <a:t>Ο ίδιος ασθενής μπορεί να εμφανίζει τόσο ανορεκτικά όσο και </a:t>
            </a:r>
            <a:r>
              <a:rPr lang="el-GR" sz="1600" dirty="0" err="1" smtClean="0">
                <a:solidFill>
                  <a:srgbClr val="FFFF00"/>
                </a:solidFill>
              </a:rPr>
              <a:t>βουλιμικά</a:t>
            </a:r>
            <a:r>
              <a:rPr lang="el-GR" sz="1600" dirty="0" smtClean="0">
                <a:solidFill>
                  <a:srgbClr val="FFFF00"/>
                </a:solidFill>
              </a:rPr>
              <a:t> επεισόδια σε διαφορετικά χρονικά διαστήματα.</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solidFill>
                  <a:srgbClr val="FF0000"/>
                </a:solidFill>
              </a:rPr>
              <a:t>Διαταραχές στην πρόσληψη τροφής  </a:t>
            </a:r>
            <a:r>
              <a:rPr lang="en-US" sz="3600" dirty="0" smtClean="0">
                <a:solidFill>
                  <a:srgbClr val="FF0000"/>
                </a:solidFill>
              </a:rPr>
              <a:t>F </a:t>
            </a:r>
            <a:r>
              <a:rPr lang="el-GR" sz="3600" dirty="0" smtClean="0">
                <a:solidFill>
                  <a:srgbClr val="FF0000"/>
                </a:solidFill>
              </a:rPr>
              <a:t>50</a:t>
            </a:r>
            <a:r>
              <a:rPr lang="en-US" sz="3600" dirty="0" smtClean="0">
                <a:solidFill>
                  <a:srgbClr val="FF0000"/>
                </a:solidFill>
              </a:rPr>
              <a:t>  </a:t>
            </a:r>
            <a:r>
              <a:rPr lang="el-GR" sz="3600" dirty="0" smtClean="0">
                <a:solidFill>
                  <a:srgbClr val="FF0000"/>
                </a:solidFill>
              </a:rPr>
              <a:t>3</a:t>
            </a:r>
            <a:endParaRPr lang="el-GR" sz="3600" dirty="0"/>
          </a:p>
        </p:txBody>
      </p:sp>
      <p:sp>
        <p:nvSpPr>
          <p:cNvPr id="3" name="2 - Θέση περιεχομένου"/>
          <p:cNvSpPr>
            <a:spLocks noGrp="1"/>
          </p:cNvSpPr>
          <p:nvPr>
            <p:ph idx="1"/>
          </p:nvPr>
        </p:nvSpPr>
        <p:spPr/>
        <p:txBody>
          <a:bodyPr>
            <a:normAutofit/>
          </a:bodyPr>
          <a:lstStyle/>
          <a:p>
            <a:pPr>
              <a:buNone/>
            </a:pPr>
            <a:r>
              <a:rPr lang="el-GR" b="1" dirty="0" smtClean="0">
                <a:solidFill>
                  <a:srgbClr val="66FF66"/>
                </a:solidFill>
              </a:rPr>
              <a:t> Διαφορική διάγνωση</a:t>
            </a:r>
            <a:endParaRPr lang="el-GR" dirty="0" smtClean="0">
              <a:solidFill>
                <a:srgbClr val="66FF66"/>
              </a:solidFill>
            </a:endParaRPr>
          </a:p>
          <a:p>
            <a:pPr algn="just"/>
            <a:r>
              <a:rPr lang="el-GR" dirty="0" smtClean="0">
                <a:solidFill>
                  <a:srgbClr val="FFFF00"/>
                </a:solidFill>
              </a:rPr>
              <a:t>Η κατάθλιψη μπορεί να συνυπάρχει με τη βουλιμία ή την ανορεξία. </a:t>
            </a:r>
          </a:p>
          <a:p>
            <a:pPr algn="just"/>
            <a:r>
              <a:rPr lang="el-GR" dirty="0" smtClean="0">
                <a:solidFill>
                  <a:srgbClr val="FFFF00"/>
                </a:solidFill>
              </a:rPr>
              <a:t>Τόσο η ανορεξία όσο και η βουλιμία μπορεί να προκαλέσουν σωματικές διαταραχές (αμηνόρροια, </a:t>
            </a:r>
            <a:r>
              <a:rPr lang="el-GR" dirty="0" err="1" smtClean="0">
                <a:solidFill>
                  <a:srgbClr val="FFFF00"/>
                </a:solidFill>
              </a:rPr>
              <a:t>υποκαλιαιμία</a:t>
            </a:r>
            <a:r>
              <a:rPr lang="el-GR" dirty="0" smtClean="0">
                <a:solidFill>
                  <a:srgbClr val="FFFF00"/>
                </a:solidFill>
              </a:rPr>
              <a:t>, επιληπτικούς σπασμούς, καρδιακές αρρυθμίες), οι οποίες απαιτούν παρακολούθηση ή θεραπεία.</a:t>
            </a:r>
          </a:p>
          <a:p>
            <a:pPr algn="just"/>
            <a:endParaRPr lang="el-GR" dirty="0" smtClean="0">
              <a:solidFill>
                <a:srgbClr val="FFFF00"/>
              </a:solidFill>
            </a:endParaRPr>
          </a:p>
          <a:p>
            <a:pPr algn="just"/>
            <a:endParaRPr lang="el-GR" dirty="0">
              <a:solidFill>
                <a:srgbClr val="FFFF00"/>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solidFill>
                  <a:srgbClr val="FF0000"/>
                </a:solidFill>
              </a:rPr>
              <a:t>Διαταραχές στην πρόσληψη τροφής  </a:t>
            </a:r>
            <a:r>
              <a:rPr lang="en-US" sz="3600" dirty="0" smtClean="0">
                <a:solidFill>
                  <a:srgbClr val="FF0000"/>
                </a:solidFill>
              </a:rPr>
              <a:t>F </a:t>
            </a:r>
            <a:r>
              <a:rPr lang="el-GR" sz="3600" dirty="0" smtClean="0">
                <a:solidFill>
                  <a:srgbClr val="FF0000"/>
                </a:solidFill>
              </a:rPr>
              <a:t>50</a:t>
            </a:r>
            <a:r>
              <a:rPr lang="en-US" sz="3600" dirty="0" smtClean="0">
                <a:solidFill>
                  <a:srgbClr val="FF0000"/>
                </a:solidFill>
              </a:rPr>
              <a:t>  </a:t>
            </a:r>
            <a:r>
              <a:rPr lang="el-GR" sz="3600" dirty="0" smtClean="0">
                <a:solidFill>
                  <a:srgbClr val="FF0000"/>
                </a:solidFill>
              </a:rPr>
              <a:t>4</a:t>
            </a:r>
            <a:endParaRPr lang="el-GR" sz="3600" dirty="0"/>
          </a:p>
        </p:txBody>
      </p:sp>
      <p:sp>
        <p:nvSpPr>
          <p:cNvPr id="3" name="2 - Θέση περιεχομένου"/>
          <p:cNvSpPr>
            <a:spLocks noGrp="1"/>
          </p:cNvSpPr>
          <p:nvPr>
            <p:ph idx="1"/>
          </p:nvPr>
        </p:nvSpPr>
        <p:spPr/>
        <p:txBody>
          <a:bodyPr>
            <a:normAutofit fontScale="85000" lnSpcReduction="20000"/>
          </a:bodyPr>
          <a:lstStyle/>
          <a:p>
            <a:pPr>
              <a:buNone/>
            </a:pPr>
            <a:r>
              <a:rPr lang="el-GR" b="1" dirty="0" smtClean="0">
                <a:solidFill>
                  <a:srgbClr val="66FF66"/>
                </a:solidFill>
              </a:rPr>
              <a:t> Βασικές πληροφορίες για τον ασθενή και την οικογένεια:</a:t>
            </a:r>
            <a:endParaRPr lang="el-GR" dirty="0" smtClean="0">
              <a:solidFill>
                <a:srgbClr val="66FF66"/>
              </a:solidFill>
            </a:endParaRPr>
          </a:p>
          <a:p>
            <a:r>
              <a:rPr lang="el-GR" dirty="0" smtClean="0">
                <a:solidFill>
                  <a:srgbClr val="FFFF00"/>
                </a:solidFill>
              </a:rPr>
              <a:t>Η χρήση καθαρτικών μεθόδων και η έντονη δίαιτα μπορεί να προκαλέσουν σοβαρή σωματική βλάβη.</a:t>
            </a:r>
          </a:p>
          <a:p>
            <a:r>
              <a:rPr lang="el-GR" dirty="0" smtClean="0">
                <a:solidFill>
                  <a:srgbClr val="FFFF00"/>
                </a:solidFill>
              </a:rPr>
              <a:t> Η ψυχογενής ανορεξία μπορεί να θέσει σε κίνδυνο τη ζωή.</a:t>
            </a:r>
          </a:p>
          <a:p>
            <a:r>
              <a:rPr lang="el-GR" dirty="0" smtClean="0">
                <a:solidFill>
                  <a:srgbClr val="FFFF00"/>
                </a:solidFill>
              </a:rPr>
              <a:t>Η υιοθέτηση πιο φυσιολογικών τρόπων διατροφής δίνει στους ασθενείς μεγαλύτερη αίσθηση ελέγχου των συνηθειών διατροφής τους και του βάρους τους.</a:t>
            </a:r>
          </a:p>
          <a:p>
            <a:r>
              <a:rPr lang="el-GR" dirty="0" smtClean="0">
                <a:solidFill>
                  <a:srgbClr val="FFFF00"/>
                </a:solidFill>
              </a:rPr>
              <a:t> Η χρήση καθαρτικών μεθόδων και η έντονη δίαιτα αποτελούν μη αποτελεσματικούς τρόπους ελέγχου του βάρους σε μακροχρόνια βάση.</a:t>
            </a:r>
          </a:p>
          <a:p>
            <a:pPr>
              <a:buNone/>
            </a:pPr>
            <a:endParaRPr lang="el-GR" dirty="0">
              <a:solidFill>
                <a:srgbClr val="FFFF00"/>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noAutofit/>
          </a:bodyPr>
          <a:lstStyle/>
          <a:p>
            <a:r>
              <a:rPr lang="el-GR" sz="3600" dirty="0" smtClean="0">
                <a:solidFill>
                  <a:srgbClr val="FF0000"/>
                </a:solidFill>
              </a:rPr>
              <a:t>Διαταραχές στην πρόσληψη τροφής  </a:t>
            </a:r>
            <a:r>
              <a:rPr lang="en-US" sz="3600" dirty="0" smtClean="0">
                <a:solidFill>
                  <a:srgbClr val="FF0000"/>
                </a:solidFill>
              </a:rPr>
              <a:t>F </a:t>
            </a:r>
            <a:r>
              <a:rPr lang="el-GR" sz="3600" dirty="0" smtClean="0">
                <a:solidFill>
                  <a:srgbClr val="FF0000"/>
                </a:solidFill>
              </a:rPr>
              <a:t>50</a:t>
            </a:r>
            <a:r>
              <a:rPr lang="en-US" sz="3600" dirty="0" smtClean="0">
                <a:solidFill>
                  <a:srgbClr val="FF0000"/>
                </a:solidFill>
              </a:rPr>
              <a:t>  </a:t>
            </a:r>
            <a:r>
              <a:rPr lang="el-GR" sz="3600" dirty="0" smtClean="0">
                <a:solidFill>
                  <a:srgbClr val="FF0000"/>
                </a:solidFill>
              </a:rPr>
              <a:t>5</a:t>
            </a:r>
            <a:endParaRPr lang="el-GR" sz="3600" dirty="0"/>
          </a:p>
        </p:txBody>
      </p:sp>
      <p:sp>
        <p:nvSpPr>
          <p:cNvPr id="3" name="2 - Θέση περιεχομένου"/>
          <p:cNvSpPr>
            <a:spLocks noGrp="1"/>
          </p:cNvSpPr>
          <p:nvPr>
            <p:ph idx="1"/>
          </p:nvPr>
        </p:nvSpPr>
        <p:spPr>
          <a:xfrm>
            <a:off x="539552" y="1196752"/>
            <a:ext cx="8229600" cy="4525963"/>
          </a:xfrm>
        </p:spPr>
        <p:txBody>
          <a:bodyPr>
            <a:normAutofit fontScale="25000" lnSpcReduction="20000"/>
          </a:bodyPr>
          <a:lstStyle/>
          <a:p>
            <a:pPr algn="just"/>
            <a:r>
              <a:rPr lang="el-GR" sz="7200" b="1" dirty="0" smtClean="0">
                <a:solidFill>
                  <a:srgbClr val="66FF66"/>
                </a:solidFill>
              </a:rPr>
              <a:t>Ειδικές συμβουλές για τον ασθενή και την οικογένεια</a:t>
            </a:r>
            <a:endParaRPr lang="el-GR" sz="7200" dirty="0" smtClean="0">
              <a:solidFill>
                <a:srgbClr val="66FF66"/>
              </a:solidFill>
            </a:endParaRPr>
          </a:p>
          <a:p>
            <a:pPr algn="just"/>
            <a:endParaRPr lang="el-GR" sz="3800" dirty="0" smtClean="0"/>
          </a:p>
          <a:p>
            <a:pPr algn="just"/>
            <a:r>
              <a:rPr lang="el-GR" sz="7200" dirty="0" smtClean="0">
                <a:solidFill>
                  <a:srgbClr val="FFFF00"/>
                </a:solidFill>
              </a:rPr>
              <a:t>Δημιουργήστε σχέση συνεργασίας με τον ασθενή και διερευνήστε αν έχει αμφιθυμία σχετικά με τη μεταβολή του τρόπου διατροφής του και την αύξηση του βάρους του.</a:t>
            </a:r>
          </a:p>
          <a:p>
            <a:pPr algn="just"/>
            <a:r>
              <a:rPr lang="el-GR" sz="7200" dirty="0" smtClean="0">
                <a:solidFill>
                  <a:srgbClr val="FFFF00"/>
                </a:solidFill>
              </a:rPr>
              <a:t>Ρωτήστε τον αν έχει ανησυχίες για την εργασία του και την τωρινή ή μελλοντική κατάσταση της υγείας του (π.χ. γέννηση παιδιού) λόγω των προβλημάτων στην πρόσληψη τροφής.</a:t>
            </a:r>
          </a:p>
          <a:p>
            <a:pPr algn="just"/>
            <a:r>
              <a:rPr lang="el-GR" sz="7200" dirty="0" smtClean="0">
                <a:solidFill>
                  <a:srgbClr val="FFFF00"/>
                </a:solidFill>
              </a:rPr>
              <a:t>Σχεδιάστε καθημερινά γεύματα που βασίζονται σε φυσιολογική πρόσληψη θερμίδων και θρεπτικών συστατικών. </a:t>
            </a:r>
          </a:p>
          <a:p>
            <a:pPr algn="just"/>
            <a:r>
              <a:rPr lang="el-GR" sz="7200" dirty="0" smtClean="0">
                <a:solidFill>
                  <a:srgbClr val="FFFF00"/>
                </a:solidFill>
              </a:rPr>
              <a:t>Η παραπομπή σε διαιτολόγο μπορεί να βοηθήσει. </a:t>
            </a:r>
          </a:p>
          <a:p>
            <a:pPr algn="just"/>
            <a:r>
              <a:rPr lang="el-GR" sz="7200" dirty="0" smtClean="0">
                <a:solidFill>
                  <a:srgbClr val="FFFF00"/>
                </a:solidFill>
              </a:rPr>
              <a:t>Επικεντρώστε τις προσπάθειες σας στη δημιουργία φυσιολογικού τρόπου διατροφής και βοηθήστε τους ασθενείς να αποκτήσουν πιο ρεαλιστικές αντιλήψεις για το φαγητό.</a:t>
            </a:r>
          </a:p>
          <a:p>
            <a:pPr lvl="0" algn="just"/>
            <a:r>
              <a:rPr lang="el-GR" sz="7200" dirty="0" smtClean="0">
                <a:solidFill>
                  <a:srgbClr val="FFFF00"/>
                </a:solidFill>
              </a:rPr>
              <a:t>Αμφισβητήστε τις ισχυρές πεποιθήσεις του ασθενούς για το βάρος, το σχήμα του σώματος του και τη διατροφή (π.χ. ότι οι υδατάνθρακες παχαίνουν). </a:t>
            </a:r>
          </a:p>
          <a:p>
            <a:pPr lvl="0" algn="just">
              <a:buNone/>
            </a:pPr>
            <a:r>
              <a:rPr lang="el-GR" sz="7200" dirty="0" smtClean="0">
                <a:solidFill>
                  <a:srgbClr val="FFFF00"/>
                </a:solidFill>
              </a:rPr>
              <a:t>       Αμφισβητήστε τις άκαμπτες απόψεις του σχετικά με την εικόνα του σώματος του (π.χ. η ασθενής πιστεύει ότι δεν θα αρέσει σε κανέναν, αν δεν είναι πολύ λεπτή).</a:t>
            </a:r>
          </a:p>
          <a:p>
            <a:pPr lvl="0" algn="just"/>
            <a:r>
              <a:rPr lang="el-GR" sz="7200" dirty="0" smtClean="0">
                <a:solidFill>
                  <a:srgbClr val="FFFF00"/>
                </a:solidFill>
              </a:rPr>
              <a:t>Στην περίπτωση ασθενών με βουλιμία, προσδιορίστε τις συνθήκες κάτω από τις οποίες συμβαίνουν τα επεισόδια </a:t>
            </a:r>
            <a:r>
              <a:rPr lang="el-GR" sz="7200" dirty="0" err="1" smtClean="0">
                <a:solidFill>
                  <a:srgbClr val="FFFF00"/>
                </a:solidFill>
              </a:rPr>
              <a:t>υπερφαγίας</a:t>
            </a:r>
            <a:r>
              <a:rPr lang="el-GR" sz="7200" dirty="0" smtClean="0">
                <a:solidFill>
                  <a:srgbClr val="FFFF00"/>
                </a:solidFill>
              </a:rPr>
              <a:t> και καταστρώστε σαφή σχέδια για την πιο αποτελεσματική αντιμετώπιση των γεγονότων που συνδέονται με την </a:t>
            </a:r>
            <a:r>
              <a:rPr lang="el-GR" sz="7200" dirty="0" err="1" smtClean="0">
                <a:solidFill>
                  <a:srgbClr val="FFFF00"/>
                </a:solidFill>
              </a:rPr>
              <a:t>υπερφαγία</a:t>
            </a:r>
            <a:r>
              <a:rPr lang="el-GR" sz="7200" dirty="0" smtClean="0">
                <a:solidFill>
                  <a:srgbClr val="FFFF00"/>
                </a:solidFill>
              </a:rPr>
              <a:t>.</a:t>
            </a:r>
          </a:p>
          <a:p>
            <a:pPr lvl="0" algn="just"/>
            <a:r>
              <a:rPr lang="el-GR" sz="7200" dirty="0" smtClean="0">
                <a:solidFill>
                  <a:srgbClr val="FFFF00"/>
                </a:solidFill>
              </a:rPr>
              <a:t>Η νοσηλεία μπορεί να είναι αναγκαία, αν υπάρχουν σωματικές επιπλοκές λόγω της δίαιτας ή εμέτων</a:t>
            </a:r>
            <a:r>
              <a:rPr lang="el-GR" sz="4500" dirty="0" smtClean="0">
                <a:solidFill>
                  <a:srgbClr val="FFFF00"/>
                </a:solidFill>
              </a:rPr>
              <a:t>.</a:t>
            </a:r>
          </a:p>
          <a:p>
            <a:pPr>
              <a:buNone/>
            </a:pPr>
            <a:r>
              <a:rPr lang="el-GR" sz="4500" dirty="0" smtClean="0">
                <a:solidFill>
                  <a:srgbClr val="FFFF00"/>
                </a:solidFill>
              </a:rPr>
              <a:t> </a:t>
            </a:r>
          </a:p>
          <a:p>
            <a:pPr>
              <a:buNone/>
            </a:pPr>
            <a:endParaRPr lang="el-GR"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solidFill>
                  <a:srgbClr val="FF0000"/>
                </a:solidFill>
              </a:rPr>
              <a:t>Διαταραχές στην πρόσληψη τροφής  </a:t>
            </a:r>
            <a:r>
              <a:rPr lang="en-US" sz="3600" dirty="0" smtClean="0">
                <a:solidFill>
                  <a:srgbClr val="FF0000"/>
                </a:solidFill>
              </a:rPr>
              <a:t>F </a:t>
            </a:r>
            <a:r>
              <a:rPr lang="el-GR" sz="3600" dirty="0" smtClean="0">
                <a:solidFill>
                  <a:srgbClr val="FF0000"/>
                </a:solidFill>
              </a:rPr>
              <a:t>50</a:t>
            </a:r>
            <a:r>
              <a:rPr lang="en-US" sz="3600" dirty="0" smtClean="0">
                <a:solidFill>
                  <a:srgbClr val="FF0000"/>
                </a:solidFill>
              </a:rPr>
              <a:t>  </a:t>
            </a:r>
            <a:r>
              <a:rPr lang="el-GR" sz="3600" dirty="0" smtClean="0">
                <a:solidFill>
                  <a:srgbClr val="FF0000"/>
                </a:solidFill>
              </a:rPr>
              <a:t>5</a:t>
            </a:r>
            <a:endParaRPr lang="el-GR" sz="3600" dirty="0"/>
          </a:p>
        </p:txBody>
      </p:sp>
      <p:sp>
        <p:nvSpPr>
          <p:cNvPr id="3" name="2 - Θέση περιεχομένου"/>
          <p:cNvSpPr>
            <a:spLocks noGrp="1"/>
          </p:cNvSpPr>
          <p:nvPr>
            <p:ph idx="1"/>
          </p:nvPr>
        </p:nvSpPr>
        <p:spPr/>
        <p:txBody>
          <a:bodyPr>
            <a:normAutofit fontScale="77500" lnSpcReduction="20000"/>
          </a:bodyPr>
          <a:lstStyle/>
          <a:p>
            <a:r>
              <a:rPr lang="el-GR" b="1" dirty="0" smtClean="0">
                <a:solidFill>
                  <a:srgbClr val="66FF66"/>
                </a:solidFill>
              </a:rPr>
              <a:t>Φαρμακευτική αγωγή</a:t>
            </a:r>
            <a:endParaRPr lang="el-GR" dirty="0" smtClean="0">
              <a:solidFill>
                <a:srgbClr val="66FF66"/>
              </a:solidFill>
            </a:endParaRPr>
          </a:p>
          <a:p>
            <a:r>
              <a:rPr lang="el-GR" dirty="0" smtClean="0">
                <a:solidFill>
                  <a:srgbClr val="FFFF00"/>
                </a:solidFill>
              </a:rPr>
              <a:t>Τα αντικαταθλιπτικά φάρμακα μπορεί μερικές φορές να βοηθήσουν στον έλεγχο των επεισοδίων </a:t>
            </a:r>
            <a:r>
              <a:rPr lang="el-GR" dirty="0" err="1" smtClean="0">
                <a:solidFill>
                  <a:srgbClr val="FFFF00"/>
                </a:solidFill>
              </a:rPr>
              <a:t>υπερφαγίας</a:t>
            </a:r>
            <a:r>
              <a:rPr lang="el-GR" dirty="0" smtClean="0">
                <a:solidFill>
                  <a:srgbClr val="FFFF00"/>
                </a:solidFill>
              </a:rPr>
              <a:t> </a:t>
            </a:r>
          </a:p>
          <a:p>
            <a:pPr>
              <a:buNone/>
            </a:pPr>
            <a:r>
              <a:rPr lang="el-GR" dirty="0" smtClean="0">
                <a:solidFill>
                  <a:srgbClr val="FFFF00"/>
                </a:solidFill>
              </a:rPr>
              <a:t> </a:t>
            </a:r>
          </a:p>
          <a:p>
            <a:r>
              <a:rPr lang="el-GR" b="1" dirty="0" smtClean="0">
                <a:solidFill>
                  <a:srgbClr val="66FF66"/>
                </a:solidFill>
              </a:rPr>
              <a:t>Παραπομπή σε ειδικό</a:t>
            </a:r>
            <a:endParaRPr lang="el-GR" dirty="0" smtClean="0">
              <a:solidFill>
                <a:srgbClr val="66FF66"/>
              </a:solidFill>
            </a:endParaRPr>
          </a:p>
          <a:p>
            <a:pPr algn="just"/>
            <a:r>
              <a:rPr lang="el-GR" dirty="0" smtClean="0">
                <a:solidFill>
                  <a:srgbClr val="FFFF00"/>
                </a:solidFill>
              </a:rPr>
              <a:t>Σκεφθείτε την παραπομπή, αν εξακολουθούν να υπάρχουν σοβαρά ή επικίνδυνα συμπτώματα για τη σωματική υγεία, παρά τη λήψη των παραπάνω μέτρων.</a:t>
            </a:r>
          </a:p>
          <a:p>
            <a:pPr algn="just"/>
            <a:r>
              <a:rPr lang="el-GR" dirty="0" smtClean="0">
                <a:solidFill>
                  <a:srgbClr val="FFFF00"/>
                </a:solidFill>
              </a:rPr>
              <a:t>Οι οικογενειακές συγκρούσεις μπορεί να προκαλούν προβλήματα στην πρόσληψη τροφής ή και να προκύ­πτουν από αυτά. Σκεφθείτε την παραπομπή για οικογενειακή συμβουλευτική, αν υπάρχει αυτή η δυνατότητα.</a:t>
            </a:r>
          </a:p>
          <a:p>
            <a:pPr algn="just">
              <a:buNone/>
            </a:pPr>
            <a:endParaRPr lang="el-GR" dirty="0">
              <a:solidFill>
                <a:srgbClr val="FFFF00"/>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C:\DOCUME~1\user\LOCALS~1\Temp\\msotw9_temp0.jpg"/>
          <p:cNvPicPr>
            <a:picLocks noChangeAspect="1" noChangeArrowheads="1"/>
          </p:cNvPicPr>
          <p:nvPr/>
        </p:nvPicPr>
        <p:blipFill>
          <a:blip r:embed="rId2" cstate="print"/>
          <a:srcRect/>
          <a:stretch>
            <a:fillRect/>
          </a:stretch>
        </p:blipFill>
        <p:spPr bwMode="auto">
          <a:xfrm>
            <a:off x="2209800" y="0"/>
            <a:ext cx="4922838" cy="6954838"/>
          </a:xfrm>
          <a:prstGeom prst="rect">
            <a:avLst/>
          </a:prstGeom>
          <a:noFill/>
          <a:ln w="9525">
            <a:noFill/>
            <a:miter lim="800000"/>
            <a:headEnd/>
            <a:tailEnd/>
          </a:ln>
          <a:effec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descr="C:\DOCUME~1\user\LOCALS~1\Temp\\msotw9_temp0.jpg"/>
          <p:cNvPicPr>
            <a:picLocks noChangeAspect="1" noChangeArrowheads="1"/>
          </p:cNvPicPr>
          <p:nvPr/>
        </p:nvPicPr>
        <p:blipFill>
          <a:blip r:embed="rId2" cstate="print"/>
          <a:srcRect/>
          <a:stretch>
            <a:fillRect/>
          </a:stretch>
        </p:blipFill>
        <p:spPr bwMode="auto">
          <a:xfrm>
            <a:off x="2133600" y="149225"/>
            <a:ext cx="4706938" cy="6708775"/>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
            </a:r>
            <a:br>
              <a:rPr lang="el-GR" dirty="0" smtClean="0"/>
            </a:br>
            <a:r>
              <a:rPr lang="el-GR" b="1" dirty="0" smtClean="0"/>
              <a:t/>
            </a:r>
            <a:br>
              <a:rPr lang="el-GR" b="1" dirty="0" smtClean="0"/>
            </a:br>
            <a:r>
              <a:rPr lang="en-US" b="1" dirty="0" smtClean="0"/>
              <a:t> </a:t>
            </a:r>
            <a:r>
              <a:rPr lang="en-US" b="1" dirty="0" smtClean="0">
                <a:solidFill>
                  <a:srgbClr val="C00000"/>
                </a:solidFill>
              </a:rPr>
              <a:t>F50 </a:t>
            </a:r>
            <a:r>
              <a:rPr lang="el-GR" b="1" dirty="0" smtClean="0">
                <a:solidFill>
                  <a:srgbClr val="C00000"/>
                </a:solidFill>
              </a:rPr>
              <a:t>Διαταραχές στη λήψη τροφής </a:t>
            </a:r>
            <a:r>
              <a:rPr lang="el-GR" dirty="0" smtClean="0"/>
              <a:t/>
            </a:r>
            <a:br>
              <a:rPr lang="el-GR" dirty="0" smtClean="0"/>
            </a:br>
            <a:r>
              <a:rPr lang="el-GR" dirty="0" smtClean="0"/>
              <a:t/>
            </a:r>
            <a:br>
              <a:rPr lang="el-GR" dirty="0" smtClean="0"/>
            </a:br>
            <a:endParaRPr lang="el-GR" dirty="0"/>
          </a:p>
        </p:txBody>
      </p:sp>
      <p:sp>
        <p:nvSpPr>
          <p:cNvPr id="3" name="2 - Θέση περιεχομένου"/>
          <p:cNvSpPr>
            <a:spLocks noGrp="1"/>
          </p:cNvSpPr>
          <p:nvPr>
            <p:ph idx="1"/>
          </p:nvPr>
        </p:nvSpPr>
        <p:spPr/>
        <p:txBody>
          <a:bodyPr>
            <a:normAutofit fontScale="55000" lnSpcReduction="20000"/>
          </a:bodyPr>
          <a:lstStyle/>
          <a:p>
            <a:endParaRPr lang="el-GR" dirty="0" smtClean="0"/>
          </a:p>
          <a:p>
            <a:pPr>
              <a:buNone/>
            </a:pPr>
            <a:r>
              <a:rPr lang="en-US" dirty="0" smtClean="0">
                <a:solidFill>
                  <a:srgbClr val="FFFF00"/>
                </a:solidFill>
              </a:rPr>
              <a:t>     </a:t>
            </a:r>
            <a:r>
              <a:rPr lang="el-GR" dirty="0" smtClean="0">
                <a:solidFill>
                  <a:srgbClr val="FFFF00"/>
                </a:solidFill>
              </a:rPr>
              <a:t>Υπό τον τίτλο διαταραχές στη λήψη τροφής, περιγράφονται: </a:t>
            </a:r>
          </a:p>
          <a:p>
            <a:pPr>
              <a:buNone/>
            </a:pPr>
            <a:r>
              <a:rPr lang="el-GR" dirty="0" smtClean="0">
                <a:solidFill>
                  <a:srgbClr val="FFFF00"/>
                </a:solidFill>
              </a:rPr>
              <a:t>     Δύο σημαντικά και σαφώς καθοριζόμενα σύνδρομα: </a:t>
            </a:r>
          </a:p>
          <a:p>
            <a:pPr>
              <a:buFont typeface="Wingdings" pitchFamily="2" charset="2"/>
              <a:buChar char="v"/>
            </a:pPr>
            <a:r>
              <a:rPr lang="el-GR" dirty="0" smtClean="0">
                <a:solidFill>
                  <a:srgbClr val="FFFF00"/>
                </a:solidFill>
              </a:rPr>
              <a:t> </a:t>
            </a:r>
            <a:r>
              <a:rPr lang="el-GR" dirty="0" smtClean="0">
                <a:solidFill>
                  <a:srgbClr val="00B050"/>
                </a:solidFill>
              </a:rPr>
              <a:t>Η ψυχογενής ανορεξία</a:t>
            </a:r>
          </a:p>
          <a:p>
            <a:pPr>
              <a:buFont typeface="Wingdings" pitchFamily="2" charset="2"/>
              <a:buChar char="v"/>
            </a:pPr>
            <a:r>
              <a:rPr lang="el-GR" dirty="0" smtClean="0">
                <a:solidFill>
                  <a:srgbClr val="00B050"/>
                </a:solidFill>
              </a:rPr>
              <a:t> και η ψυχογενής βουλιμία</a:t>
            </a:r>
            <a:r>
              <a:rPr lang="el-GR" dirty="0" smtClean="0">
                <a:solidFill>
                  <a:srgbClr val="FFFF00"/>
                </a:solidFill>
              </a:rPr>
              <a:t>. </a:t>
            </a:r>
          </a:p>
          <a:p>
            <a:pPr>
              <a:buNone/>
            </a:pPr>
            <a:r>
              <a:rPr lang="el-GR" dirty="0" smtClean="0">
                <a:solidFill>
                  <a:srgbClr val="FFFF00"/>
                </a:solidFill>
              </a:rPr>
              <a:t>       </a:t>
            </a:r>
          </a:p>
          <a:p>
            <a:pPr>
              <a:buNone/>
            </a:pPr>
            <a:r>
              <a:rPr lang="el-GR" dirty="0" smtClean="0">
                <a:solidFill>
                  <a:srgbClr val="FFFF00"/>
                </a:solidFill>
              </a:rPr>
              <a:t>     Επίσης, πρέπει να συμπεριληφθούν οι λιγότερο ειδικές </a:t>
            </a:r>
            <a:r>
              <a:rPr lang="el-GR" dirty="0" err="1" smtClean="0">
                <a:solidFill>
                  <a:srgbClr val="FFFF00"/>
                </a:solidFill>
              </a:rPr>
              <a:t>βουλιμικές</a:t>
            </a:r>
            <a:r>
              <a:rPr lang="el-GR" dirty="0" smtClean="0">
                <a:solidFill>
                  <a:srgbClr val="FFFF00"/>
                </a:solidFill>
              </a:rPr>
              <a:t> διαταραχές, όπως επίσης και η υπερβολική λήψη τροφής, όταν συνδέεται με ψυχολογικές διαταραχές. </a:t>
            </a:r>
          </a:p>
          <a:p>
            <a:pPr>
              <a:buNone/>
            </a:pPr>
            <a:r>
              <a:rPr lang="el-GR" dirty="0" smtClean="0">
                <a:solidFill>
                  <a:srgbClr val="FFFF00"/>
                </a:solidFill>
              </a:rPr>
              <a:t>   Εξάλλου, γίνεται βραχεία μνεία των εμέτων, οι οποίοι συνδέονται με ψυχολογικές διαταραχές. </a:t>
            </a:r>
            <a:endParaRPr lang="en-US" dirty="0" smtClean="0">
              <a:solidFill>
                <a:srgbClr val="FFFF00"/>
              </a:solidFill>
            </a:endParaRPr>
          </a:p>
          <a:p>
            <a:pPr>
              <a:buNone/>
            </a:pPr>
            <a:r>
              <a:rPr lang="en-US" i="1" dirty="0" smtClean="0">
                <a:solidFill>
                  <a:srgbClr val="FFFF00"/>
                </a:solidFill>
              </a:rPr>
              <a:t>    </a:t>
            </a:r>
          </a:p>
          <a:p>
            <a:pPr>
              <a:buNone/>
            </a:pPr>
            <a:r>
              <a:rPr lang="en-US" i="1" dirty="0" smtClean="0">
                <a:solidFill>
                  <a:srgbClr val="FFFF00"/>
                </a:solidFill>
              </a:rPr>
              <a:t> </a:t>
            </a:r>
            <a:r>
              <a:rPr lang="el-GR" i="1" dirty="0" smtClean="0">
                <a:solidFill>
                  <a:srgbClr val="FFFF00"/>
                </a:solidFill>
              </a:rPr>
              <a:t>Αποκλείονται:   </a:t>
            </a:r>
            <a:r>
              <a:rPr lang="el-GR" dirty="0" smtClean="0">
                <a:solidFill>
                  <a:srgbClr val="FFFF00"/>
                </a:solidFill>
              </a:rPr>
              <a:t>Ανορεξία ή απώλεια της όρεξης ΜΑΚ </a:t>
            </a:r>
          </a:p>
          <a:p>
            <a:pPr>
              <a:buNone/>
            </a:pPr>
            <a:r>
              <a:rPr lang="el-GR" dirty="0" smtClean="0">
                <a:solidFill>
                  <a:srgbClr val="FFFF00"/>
                </a:solidFill>
              </a:rPr>
              <a:t>  </a:t>
            </a:r>
            <a:r>
              <a:rPr lang="en-US" dirty="0" smtClean="0">
                <a:solidFill>
                  <a:srgbClr val="FFFF00"/>
                </a:solidFill>
              </a:rPr>
              <a:t>                               </a:t>
            </a:r>
            <a:r>
              <a:rPr lang="el-GR" dirty="0" smtClean="0">
                <a:solidFill>
                  <a:srgbClr val="FFFF00"/>
                </a:solidFill>
              </a:rPr>
              <a:t>Δυσκολίες διατροφής και κακοί χειρισμοί σε σχέση με τη διατροφή </a:t>
            </a:r>
            <a:r>
              <a:rPr lang="en-US" dirty="0" smtClean="0">
                <a:solidFill>
                  <a:srgbClr val="FFFF00"/>
                </a:solidFill>
              </a:rPr>
              <a:t> </a:t>
            </a:r>
            <a:r>
              <a:rPr lang="el-GR" dirty="0" smtClean="0">
                <a:solidFill>
                  <a:srgbClr val="FFFF00"/>
                </a:solidFill>
              </a:rPr>
              <a:t>Διαταραχή διατροφής στη βρεφική και την παιδική ηλικία</a:t>
            </a:r>
          </a:p>
          <a:p>
            <a:pPr>
              <a:buNone/>
            </a:pPr>
            <a:r>
              <a:rPr lang="en-US" dirty="0" smtClean="0">
                <a:solidFill>
                  <a:srgbClr val="FFFF00"/>
                </a:solidFill>
              </a:rPr>
              <a:t>                              </a:t>
            </a:r>
            <a:r>
              <a:rPr lang="el-GR" dirty="0" smtClean="0">
                <a:solidFill>
                  <a:srgbClr val="FFFF00"/>
                </a:solidFill>
              </a:rPr>
              <a:t>   Βρώση μη τροφικών ουσιών στα παιδιά (</a:t>
            </a:r>
            <a:r>
              <a:rPr lang="en-US" dirty="0" smtClean="0">
                <a:solidFill>
                  <a:srgbClr val="FFFF00"/>
                </a:solidFill>
              </a:rPr>
              <a:t>pica</a:t>
            </a:r>
            <a:r>
              <a:rPr lang="el-GR" dirty="0" smtClean="0">
                <a:solidFill>
                  <a:srgbClr val="FFFF00"/>
                </a:solidFill>
              </a:rPr>
              <a:t>) </a:t>
            </a:r>
            <a:endParaRPr lang="el-GR" dirty="0">
              <a:solidFill>
                <a:srgbClr val="FFFF00"/>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ATING DISORDERS BOOKS LOUTRAKI 2011 002.jpg"/>
          <p:cNvPicPr>
            <a:picLocks noChangeAspect="1"/>
          </p:cNvPicPr>
          <p:nvPr/>
        </p:nvPicPr>
        <p:blipFill>
          <a:blip r:embed="rId2" cstate="print"/>
          <a:stretch>
            <a:fillRect/>
          </a:stretch>
        </p:blipFill>
        <p:spPr>
          <a:xfrm>
            <a:off x="2120282" y="0"/>
            <a:ext cx="4903436" cy="685800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ating disorders books loutraki 2011 001.jpg"/>
          <p:cNvPicPr>
            <a:picLocks noChangeAspect="1"/>
          </p:cNvPicPr>
          <p:nvPr/>
        </p:nvPicPr>
        <p:blipFill>
          <a:blip r:embed="rId2" cstate="print"/>
          <a:stretch>
            <a:fillRect/>
          </a:stretch>
        </p:blipFill>
        <p:spPr>
          <a:xfrm>
            <a:off x="2302393" y="0"/>
            <a:ext cx="4539214" cy="685800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NOREXIA 001.jpg"/>
          <p:cNvPicPr>
            <a:picLocks noChangeAspect="1"/>
          </p:cNvPicPr>
          <p:nvPr/>
        </p:nvPicPr>
        <p:blipFill>
          <a:blip r:embed="rId2" cstate="print"/>
          <a:stretch>
            <a:fillRect/>
          </a:stretch>
        </p:blipFill>
        <p:spPr>
          <a:xfrm>
            <a:off x="2055058" y="0"/>
            <a:ext cx="5033883" cy="685800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 name="2 - Εικόνα" descr="ΕΛΛΗΝΙΚΟ ΜΟΥΣΕΙΟ ΠΑΠΑΓΙΑΝΝΗ 004.JPG"/>
          <p:cNvPicPr>
            <a:picLocks noChangeAspect="1"/>
          </p:cNvPicPr>
          <p:nvPr/>
        </p:nvPicPr>
        <p:blipFill>
          <a:blip r:embed="rId2" cstate="print"/>
          <a:stretch>
            <a:fillRect/>
          </a:stretch>
        </p:blipFill>
        <p:spPr>
          <a:xfrm>
            <a:off x="99011" y="74258"/>
            <a:ext cx="8945977" cy="6709483"/>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mylos.jpg"/>
          <p:cNvPicPr>
            <a:picLocks noChangeAspect="1"/>
          </p:cNvPicPr>
          <p:nvPr/>
        </p:nvPicPr>
        <p:blipFill>
          <a:blip r:embed="rId2" cstate="print"/>
          <a:stretch>
            <a:fillRect/>
          </a:stretch>
        </p:blipFill>
        <p:spPr>
          <a:xfrm>
            <a:off x="1115616" y="0"/>
            <a:ext cx="6858000" cy="6858000"/>
          </a:xfrm>
          <a:prstGeom prst="rect">
            <a:avLst/>
          </a:prstGeom>
        </p:spPr>
      </p:pic>
      <p:sp>
        <p:nvSpPr>
          <p:cNvPr id="2" name="1 - Τίτλος"/>
          <p:cNvSpPr>
            <a:spLocks noGrp="1"/>
          </p:cNvSpPr>
          <p:nvPr>
            <p:ph type="title"/>
          </p:nvPr>
        </p:nvSpPr>
        <p:spPr>
          <a:xfrm>
            <a:off x="683568" y="5301208"/>
            <a:ext cx="8229600" cy="1143000"/>
          </a:xfrm>
        </p:spPr>
        <p:txBody>
          <a:bodyPr>
            <a:normAutofit fontScale="90000"/>
          </a:bodyPr>
          <a:lstStyle/>
          <a:p>
            <a:r>
              <a:rPr lang="el-GR" sz="2400" i="1" dirty="0" smtClean="0"/>
              <a:t>ΕΥΧΑΡΙΣΤΩ ΓΙΑ ΤΗΝ ΠΡΟΣΟΧΗ ΣΑΣ</a:t>
            </a:r>
            <a:r>
              <a:rPr lang="en-US" sz="2400" i="1" dirty="0" smtClean="0"/>
              <a:t/>
            </a:r>
            <a:br>
              <a:rPr lang="en-US" sz="2400" i="1" dirty="0" smtClean="0"/>
            </a:br>
            <a:r>
              <a:rPr lang="el-GR" sz="2400" dirty="0" smtClean="0"/>
              <a:t> </a:t>
            </a:r>
            <a:r>
              <a:rPr lang="en-US" sz="2400" dirty="0" smtClean="0">
                <a:hlinkClick r:id="rId3"/>
              </a:rPr>
              <a:t>www.morogiannis.gr</a:t>
            </a:r>
            <a:r>
              <a:rPr lang="en-US" sz="2400" dirty="0" smtClean="0"/>
              <a:t/>
            </a:r>
            <a:br>
              <a:rPr lang="en-US" sz="2400" dirty="0" smtClean="0"/>
            </a:br>
            <a:r>
              <a:rPr lang="en-US" sz="2400" dirty="0" smtClean="0">
                <a:solidFill>
                  <a:srgbClr val="0070C0"/>
                </a:solidFill>
              </a:rPr>
              <a:t>www.neromylos-morogianni.gr</a:t>
            </a:r>
            <a:endParaRPr lang="el-GR" sz="2400" dirty="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100" b="1" dirty="0" smtClean="0"/>
              <a:t/>
            </a:r>
            <a:br>
              <a:rPr lang="en-US" sz="3100" b="1" dirty="0" smtClean="0"/>
            </a:br>
            <a:r>
              <a:rPr lang="en-US" sz="2800" dirty="0" smtClean="0"/>
              <a:t> </a:t>
            </a:r>
            <a:r>
              <a:rPr lang="en-US" sz="2800" dirty="0" smtClean="0">
                <a:solidFill>
                  <a:srgbClr val="FF0000"/>
                </a:solidFill>
              </a:rPr>
              <a:t>F50 </a:t>
            </a:r>
            <a:r>
              <a:rPr lang="el-GR" sz="2800" dirty="0" smtClean="0">
                <a:solidFill>
                  <a:srgbClr val="FF0000"/>
                </a:solidFill>
              </a:rPr>
              <a:t>Διαταραχές στη λήψη τροφής </a:t>
            </a:r>
            <a:r>
              <a:rPr lang="en-US" sz="3100" dirty="0" smtClean="0">
                <a:solidFill>
                  <a:srgbClr val="FF0000"/>
                </a:solidFill>
              </a:rPr>
              <a:t/>
            </a:r>
            <a:br>
              <a:rPr lang="en-US" sz="3100" dirty="0" smtClean="0">
                <a:solidFill>
                  <a:srgbClr val="FF0000"/>
                </a:solidFill>
              </a:rPr>
            </a:br>
            <a:r>
              <a:rPr lang="el-GR" sz="3100" dirty="0" smtClean="0">
                <a:solidFill>
                  <a:srgbClr val="FF0000"/>
                </a:solidFill>
              </a:rPr>
              <a:t>Ψυχογενής ανορεξία -1</a:t>
            </a:r>
            <a:r>
              <a:rPr lang="el-GR" dirty="0" smtClean="0">
                <a:solidFill>
                  <a:srgbClr val="FF0000"/>
                </a:solidFill>
              </a:rPr>
              <a:t/>
            </a:r>
            <a:br>
              <a:rPr lang="el-GR" dirty="0" smtClean="0">
                <a:solidFill>
                  <a:srgbClr val="FF0000"/>
                </a:solidFill>
              </a:rPr>
            </a:br>
            <a:endParaRPr lang="el-GR" dirty="0">
              <a:solidFill>
                <a:srgbClr val="FF0000"/>
              </a:solidFill>
            </a:endParaRPr>
          </a:p>
        </p:txBody>
      </p:sp>
      <p:sp>
        <p:nvSpPr>
          <p:cNvPr id="3" name="2 - Θέση περιεχομένου"/>
          <p:cNvSpPr>
            <a:spLocks noGrp="1"/>
          </p:cNvSpPr>
          <p:nvPr>
            <p:ph idx="1"/>
          </p:nvPr>
        </p:nvSpPr>
        <p:spPr/>
        <p:txBody>
          <a:bodyPr>
            <a:normAutofit fontScale="85000" lnSpcReduction="20000"/>
          </a:bodyPr>
          <a:lstStyle/>
          <a:p>
            <a:pPr algn="just">
              <a:buNone/>
            </a:pPr>
            <a:r>
              <a:rPr lang="en-US" dirty="0" smtClean="0"/>
              <a:t>   </a:t>
            </a:r>
            <a:r>
              <a:rPr lang="el-GR" dirty="0" smtClean="0">
                <a:solidFill>
                  <a:srgbClr val="FFFF00"/>
                </a:solidFill>
              </a:rPr>
              <a:t>Η ψυχογενής ανορεξία είναι διαταραχή, η οποία χαρακτηρίζεται από:</a:t>
            </a:r>
          </a:p>
          <a:p>
            <a:pPr algn="just">
              <a:buNone/>
            </a:pPr>
            <a:r>
              <a:rPr lang="el-GR" dirty="0" smtClean="0">
                <a:solidFill>
                  <a:srgbClr val="FFFF00"/>
                </a:solidFill>
              </a:rPr>
              <a:t>   εκούσια απώλεια σωματικού βάρους, προκαλούμενη </a:t>
            </a:r>
          </a:p>
          <a:p>
            <a:pPr algn="just">
              <a:buNone/>
            </a:pPr>
            <a:r>
              <a:rPr lang="el-GR" dirty="0" smtClean="0">
                <a:solidFill>
                  <a:srgbClr val="FFFF00"/>
                </a:solidFill>
              </a:rPr>
              <a:t>ή/και συντηρούμενη από τον ίδιο τον ασθενή. </a:t>
            </a:r>
          </a:p>
          <a:p>
            <a:pPr algn="just">
              <a:buNone/>
            </a:pPr>
            <a:endParaRPr lang="el-GR" dirty="0" smtClean="0">
              <a:solidFill>
                <a:srgbClr val="FFFF00"/>
              </a:solidFill>
            </a:endParaRPr>
          </a:p>
          <a:p>
            <a:pPr algn="just">
              <a:buNone/>
            </a:pPr>
            <a:r>
              <a:rPr lang="el-GR" dirty="0" smtClean="0">
                <a:solidFill>
                  <a:srgbClr val="FFFF00"/>
                </a:solidFill>
              </a:rPr>
              <a:t>  Η διαταραχή επισυμβαίνει συνηθέστατα </a:t>
            </a:r>
            <a:r>
              <a:rPr lang="el-GR" dirty="0" smtClean="0">
                <a:solidFill>
                  <a:srgbClr val="FF0000"/>
                </a:solidFill>
              </a:rPr>
              <a:t>σε κορίτσια της εφηβικής ηλικίας ή σε νεαρές γυναίκες</a:t>
            </a:r>
            <a:r>
              <a:rPr lang="el-GR" dirty="0" smtClean="0">
                <a:solidFill>
                  <a:srgbClr val="FFFF00"/>
                </a:solidFill>
              </a:rPr>
              <a:t>. </a:t>
            </a:r>
          </a:p>
          <a:p>
            <a:pPr algn="just">
              <a:buNone/>
            </a:pPr>
            <a:r>
              <a:rPr lang="el-GR" dirty="0" smtClean="0">
                <a:solidFill>
                  <a:srgbClr val="FFFF00"/>
                </a:solidFill>
              </a:rPr>
              <a:t>  Όμως, </a:t>
            </a:r>
            <a:r>
              <a:rPr lang="el-GR" u="sng" dirty="0" smtClean="0">
                <a:solidFill>
                  <a:srgbClr val="FFFF00"/>
                </a:solidFill>
              </a:rPr>
              <a:t>σπανιότερα, </a:t>
            </a:r>
            <a:r>
              <a:rPr lang="el-GR" dirty="0" smtClean="0">
                <a:solidFill>
                  <a:srgbClr val="FFFF00"/>
                </a:solidFill>
              </a:rPr>
              <a:t>προσβάλλονται από ψυχογενή ανορεξία </a:t>
            </a:r>
            <a:r>
              <a:rPr lang="el-GR" u="sng" dirty="0" smtClean="0">
                <a:solidFill>
                  <a:srgbClr val="FFFF00"/>
                </a:solidFill>
              </a:rPr>
              <a:t>αγόρια στην εφηβική ηλικία </a:t>
            </a:r>
            <a:r>
              <a:rPr lang="el-GR" dirty="0" smtClean="0">
                <a:solidFill>
                  <a:srgbClr val="FFFF00"/>
                </a:solidFill>
              </a:rPr>
              <a:t>και </a:t>
            </a:r>
            <a:r>
              <a:rPr lang="el-GR" u="sng" dirty="0" smtClean="0">
                <a:solidFill>
                  <a:srgbClr val="FFFF00"/>
                </a:solidFill>
              </a:rPr>
              <a:t>νεαροί άνδρες, όπως και νεαρά παιδιά</a:t>
            </a:r>
            <a:r>
              <a:rPr lang="el-GR" dirty="0" smtClean="0">
                <a:solidFill>
                  <a:srgbClr val="FFFF00"/>
                </a:solidFill>
              </a:rPr>
              <a:t> στην προεφηβική ηλικία και </a:t>
            </a:r>
            <a:r>
              <a:rPr lang="el-GR" u="sng" dirty="0" smtClean="0">
                <a:solidFill>
                  <a:srgbClr val="FFFF00"/>
                </a:solidFill>
              </a:rPr>
              <a:t>γυναίκες μεγαλύτερης ηλικίας,</a:t>
            </a:r>
            <a:r>
              <a:rPr lang="el-GR" dirty="0" smtClean="0">
                <a:solidFill>
                  <a:srgbClr val="FFFF00"/>
                </a:solidFill>
              </a:rPr>
              <a:t> μέχρι και την εμμηνόπαυση. </a:t>
            </a:r>
          </a:p>
          <a:p>
            <a:pPr algn="just">
              <a:buNone/>
            </a:pP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συνεδριο 001.jpg"/>
          <p:cNvPicPr>
            <a:picLocks noChangeAspect="1"/>
          </p:cNvPicPr>
          <p:nvPr/>
        </p:nvPicPr>
        <p:blipFill>
          <a:blip r:embed="rId2" cstate="print"/>
          <a:stretch>
            <a:fillRect/>
          </a:stretch>
        </p:blipFill>
        <p:spPr>
          <a:xfrm>
            <a:off x="1403648" y="0"/>
            <a:ext cx="6858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0648"/>
            <a:ext cx="8229600" cy="1143000"/>
          </a:xfrm>
        </p:spPr>
        <p:txBody>
          <a:bodyPr>
            <a:normAutofit fontScale="90000"/>
          </a:bodyPr>
          <a:lstStyle/>
          <a:p>
            <a:r>
              <a:rPr lang="en-US" b="1" dirty="0" smtClean="0">
                <a:solidFill>
                  <a:srgbClr val="FF0000"/>
                </a:solidFill>
              </a:rPr>
              <a:t/>
            </a:r>
            <a:br>
              <a:rPr lang="en-US" b="1" dirty="0" smtClean="0">
                <a:solidFill>
                  <a:srgbClr val="FF0000"/>
                </a:solidFill>
              </a:rPr>
            </a:br>
            <a:r>
              <a:rPr lang="en-US" dirty="0" smtClean="0">
                <a:solidFill>
                  <a:srgbClr val="FF0000"/>
                </a:solidFill>
              </a:rPr>
              <a:t>F50 </a:t>
            </a:r>
            <a:r>
              <a:rPr lang="el-GR" dirty="0" smtClean="0">
                <a:solidFill>
                  <a:srgbClr val="FF0000"/>
                </a:solidFill>
              </a:rPr>
              <a:t>Διαταραχές στη λήψη τροφής</a:t>
            </a:r>
            <a:r>
              <a:rPr lang="en-US" sz="4800" dirty="0" smtClean="0">
                <a:solidFill>
                  <a:srgbClr val="FF0000"/>
                </a:solidFill>
              </a:rPr>
              <a:t/>
            </a:r>
            <a:br>
              <a:rPr lang="en-US" sz="4800" dirty="0" smtClean="0">
                <a:solidFill>
                  <a:srgbClr val="FF0000"/>
                </a:solidFill>
              </a:rPr>
            </a:br>
            <a:r>
              <a:rPr lang="el-GR" sz="4800" dirty="0" smtClean="0">
                <a:solidFill>
                  <a:srgbClr val="FF0000"/>
                </a:solidFill>
              </a:rPr>
              <a:t>Ψυχογενής ανορεξία-2</a:t>
            </a:r>
            <a:r>
              <a:rPr lang="el-GR" dirty="0" smtClean="0">
                <a:solidFill>
                  <a:srgbClr val="FF0000"/>
                </a:solidFill>
              </a:rPr>
              <a:t/>
            </a:r>
            <a:br>
              <a:rPr lang="el-GR" dirty="0" smtClean="0">
                <a:solidFill>
                  <a:srgbClr val="FF0000"/>
                </a:solidFill>
              </a:rPr>
            </a:br>
            <a:endParaRPr lang="el-GR" dirty="0"/>
          </a:p>
        </p:txBody>
      </p:sp>
      <p:sp>
        <p:nvSpPr>
          <p:cNvPr id="3" name="2 - Θέση περιεχομένου"/>
          <p:cNvSpPr>
            <a:spLocks noGrp="1"/>
          </p:cNvSpPr>
          <p:nvPr>
            <p:ph idx="1"/>
          </p:nvPr>
        </p:nvSpPr>
        <p:spPr/>
        <p:txBody>
          <a:bodyPr>
            <a:normAutofit fontScale="62500" lnSpcReduction="20000"/>
          </a:bodyPr>
          <a:lstStyle/>
          <a:p>
            <a:pPr algn="just">
              <a:buNone/>
            </a:pPr>
            <a:r>
              <a:rPr lang="en-US" dirty="0" smtClean="0">
                <a:solidFill>
                  <a:srgbClr val="FFFF00"/>
                </a:solidFill>
              </a:rPr>
              <a:t> </a:t>
            </a:r>
            <a:r>
              <a:rPr lang="el-GR" dirty="0" smtClean="0">
                <a:solidFill>
                  <a:srgbClr val="FFFF00"/>
                </a:solidFill>
              </a:rPr>
              <a:t> Η ψυχογενής ανορεξία αποτελεί ανεξάρτητο σύνδρομο, υπό την έννοια ότι:</a:t>
            </a:r>
            <a:r>
              <a:rPr lang="en-US" dirty="0" smtClean="0">
                <a:solidFill>
                  <a:srgbClr val="FFFF00"/>
                </a:solidFill>
              </a:rPr>
              <a:t>  </a:t>
            </a:r>
            <a:endParaRPr lang="el-GR" dirty="0" smtClean="0">
              <a:solidFill>
                <a:srgbClr val="FFFF00"/>
              </a:solidFill>
            </a:endParaRPr>
          </a:p>
          <a:p>
            <a:pPr algn="just">
              <a:buNone/>
            </a:pPr>
            <a:endParaRPr lang="el-GR" dirty="0" smtClean="0">
              <a:solidFill>
                <a:srgbClr val="FFFF00"/>
              </a:solidFill>
            </a:endParaRPr>
          </a:p>
          <a:p>
            <a:pPr algn="just">
              <a:buNone/>
            </a:pPr>
            <a:r>
              <a:rPr lang="en-US" dirty="0" smtClean="0">
                <a:solidFill>
                  <a:srgbClr val="FFFF00"/>
                </a:solidFill>
              </a:rPr>
              <a:t>  </a:t>
            </a:r>
            <a:r>
              <a:rPr lang="el-GR" dirty="0" smtClean="0">
                <a:solidFill>
                  <a:srgbClr val="FFFF00"/>
                </a:solidFill>
              </a:rPr>
              <a:t>(α) Τα κλινικά χαρακτηριστικά του συνδρόμου είναι ευκόλως αναγνωρίσιμα έτσι, ώστε η διάγνωση να είναι αξιόπιστη με μεγάλο βαθμό συμφωνίας μεταξύ των κλινικών,</a:t>
            </a:r>
            <a:endParaRPr lang="en-US" dirty="0" smtClean="0">
              <a:solidFill>
                <a:srgbClr val="FFFF00"/>
              </a:solidFill>
            </a:endParaRPr>
          </a:p>
          <a:p>
            <a:pPr algn="just">
              <a:buNone/>
            </a:pPr>
            <a:r>
              <a:rPr lang="en-US" dirty="0" smtClean="0">
                <a:solidFill>
                  <a:srgbClr val="FFFF00"/>
                </a:solidFill>
              </a:rPr>
              <a:t>   </a:t>
            </a:r>
            <a:r>
              <a:rPr lang="el-GR" dirty="0" smtClean="0">
                <a:solidFill>
                  <a:srgbClr val="FFFF00"/>
                </a:solidFill>
              </a:rPr>
              <a:t> (β) Μελέτες κλινικής παρακολούθησης έχουν δείξει ότι μεταξύ ασθενών, οι οποίοι δεν αναρρώνουν, αρκετοί συνεχίζουν να εμφανίζουν τα ίδια κύρια χαρακτηριστικά της ψυχογενούς ανορεξίας σε χρόνια μορφή.</a:t>
            </a:r>
          </a:p>
          <a:p>
            <a:pPr algn="just">
              <a:buNone/>
            </a:pPr>
            <a:endParaRPr lang="el-GR" dirty="0" smtClean="0">
              <a:solidFill>
                <a:srgbClr val="FFFF00"/>
              </a:solidFill>
            </a:endParaRPr>
          </a:p>
          <a:p>
            <a:pPr algn="just">
              <a:buNone/>
            </a:pPr>
            <a:r>
              <a:rPr lang="el-GR" dirty="0" smtClean="0">
                <a:solidFill>
                  <a:srgbClr val="FFFF00"/>
                </a:solidFill>
              </a:rPr>
              <a:t>   Μολονότι τα βασικά αίτια της ψυχογενούς ανορεξίας μάς διαφεύγουν ακόμη, υπάρχει αυξανόμενος αριθμός ενδείξεων ότι </a:t>
            </a:r>
            <a:r>
              <a:rPr lang="el-GR" dirty="0" smtClean="0">
                <a:solidFill>
                  <a:srgbClr val="FF0000"/>
                </a:solidFill>
              </a:rPr>
              <a:t>αλληλεπιδρώντες </a:t>
            </a:r>
            <a:r>
              <a:rPr lang="el-GR" dirty="0" err="1" smtClean="0">
                <a:solidFill>
                  <a:srgbClr val="FF0000"/>
                </a:solidFill>
              </a:rPr>
              <a:t>κοινωνικοπολιτισμικοί</a:t>
            </a:r>
            <a:r>
              <a:rPr lang="el-GR" dirty="0" smtClean="0">
                <a:solidFill>
                  <a:srgbClr val="FF0000"/>
                </a:solidFill>
              </a:rPr>
              <a:t> και βιολογικοί παράγοντες </a:t>
            </a:r>
            <a:r>
              <a:rPr lang="el-GR" dirty="0" smtClean="0">
                <a:solidFill>
                  <a:srgbClr val="FFFF00"/>
                </a:solidFill>
              </a:rPr>
              <a:t>συμβάλλουν στην </a:t>
            </a:r>
            <a:r>
              <a:rPr lang="el-GR" dirty="0" err="1" smtClean="0">
                <a:solidFill>
                  <a:srgbClr val="FFFF00"/>
                </a:solidFill>
              </a:rPr>
              <a:t>αιτιοπαθογένεια</a:t>
            </a:r>
            <a:r>
              <a:rPr lang="el-GR" dirty="0" smtClean="0">
                <a:solidFill>
                  <a:srgbClr val="FFFF00"/>
                </a:solidFill>
              </a:rPr>
              <a:t> της νόσου, όπως επίσης και λιγότερο</a:t>
            </a:r>
            <a:r>
              <a:rPr lang="en-US" dirty="0" smtClean="0">
                <a:solidFill>
                  <a:srgbClr val="FFFF00"/>
                </a:solidFill>
              </a:rPr>
              <a:t> </a:t>
            </a:r>
            <a:endParaRPr lang="el-GR" dirty="0" smtClean="0">
              <a:solidFill>
                <a:srgbClr val="FFFF00"/>
              </a:solidFill>
            </a:endParaRPr>
          </a:p>
          <a:p>
            <a:pPr algn="just">
              <a:buNone/>
            </a:pPr>
            <a:r>
              <a:rPr lang="el-GR" dirty="0" smtClean="0">
                <a:solidFill>
                  <a:srgbClr val="FFFF00"/>
                </a:solidFill>
              </a:rPr>
              <a:t>   </a:t>
            </a:r>
            <a:r>
              <a:rPr lang="el-GR" dirty="0" smtClean="0">
                <a:solidFill>
                  <a:srgbClr val="FF0000"/>
                </a:solidFill>
              </a:rPr>
              <a:t>ειδικοί  ψυχολογικοί μηχανισμοί </a:t>
            </a:r>
          </a:p>
          <a:p>
            <a:pPr algn="just">
              <a:buNone/>
            </a:pPr>
            <a:r>
              <a:rPr lang="el-GR" dirty="0" smtClean="0">
                <a:solidFill>
                  <a:srgbClr val="FF0000"/>
                </a:solidFill>
              </a:rPr>
              <a:t>  </a:t>
            </a:r>
            <a:r>
              <a:rPr lang="el-GR" dirty="0" smtClean="0">
                <a:solidFill>
                  <a:srgbClr val="FFFF00"/>
                </a:solidFill>
              </a:rPr>
              <a:t>και </a:t>
            </a:r>
            <a:r>
              <a:rPr lang="el-GR" dirty="0" smtClean="0">
                <a:solidFill>
                  <a:srgbClr val="FF0000"/>
                </a:solidFill>
              </a:rPr>
              <a:t>η επιρρέπεια  της προσωπικότητας του πάσχοντος.</a:t>
            </a:r>
          </a:p>
          <a:p>
            <a:pPr algn="just"/>
            <a:endParaRPr lang="en-US" dirty="0" smtClean="0"/>
          </a:p>
          <a:p>
            <a:pPr algn="just">
              <a:buNone/>
            </a:pP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0648"/>
            <a:ext cx="8229600" cy="1143000"/>
          </a:xfrm>
        </p:spPr>
        <p:txBody>
          <a:bodyPr>
            <a:noAutofit/>
          </a:bodyPr>
          <a:lstStyle/>
          <a:p>
            <a:r>
              <a:rPr lang="en-US" sz="3600" dirty="0" smtClean="0">
                <a:solidFill>
                  <a:srgbClr val="FF0000"/>
                </a:solidFill>
              </a:rPr>
              <a:t>F50 </a:t>
            </a:r>
            <a:r>
              <a:rPr lang="el-GR" sz="3600" dirty="0" smtClean="0">
                <a:solidFill>
                  <a:srgbClr val="FF0000"/>
                </a:solidFill>
              </a:rPr>
              <a:t>Διαταραχές στη λήψη τροφής</a:t>
            </a:r>
            <a:r>
              <a:rPr lang="en-US" sz="3600" dirty="0" smtClean="0">
                <a:solidFill>
                  <a:srgbClr val="FF0000"/>
                </a:solidFill>
              </a:rPr>
              <a:t/>
            </a:r>
            <a:br>
              <a:rPr lang="en-US" sz="3600" dirty="0" smtClean="0">
                <a:solidFill>
                  <a:srgbClr val="FF0000"/>
                </a:solidFill>
              </a:rPr>
            </a:br>
            <a:r>
              <a:rPr lang="el-GR" sz="3600" dirty="0" smtClean="0">
                <a:solidFill>
                  <a:srgbClr val="FF0000"/>
                </a:solidFill>
              </a:rPr>
              <a:t>Ψυχογενής ανορεξία-3</a:t>
            </a:r>
            <a:br>
              <a:rPr lang="el-GR" sz="3600" dirty="0" smtClean="0">
                <a:solidFill>
                  <a:srgbClr val="FF0000"/>
                </a:solidFill>
              </a:rPr>
            </a:br>
            <a:endParaRPr lang="el-GR" sz="3600" dirty="0"/>
          </a:p>
        </p:txBody>
      </p:sp>
      <p:sp>
        <p:nvSpPr>
          <p:cNvPr id="3" name="2 - Θέση περιεχομένου"/>
          <p:cNvSpPr>
            <a:spLocks noGrp="1"/>
          </p:cNvSpPr>
          <p:nvPr>
            <p:ph idx="1"/>
          </p:nvPr>
        </p:nvSpPr>
        <p:spPr/>
        <p:txBody>
          <a:bodyPr>
            <a:normAutofit fontScale="77500" lnSpcReduction="20000"/>
          </a:bodyPr>
          <a:lstStyle/>
          <a:p>
            <a:pPr algn="just">
              <a:buNone/>
            </a:pPr>
            <a:r>
              <a:rPr lang="el-GR" dirty="0" smtClean="0"/>
              <a:t>     </a:t>
            </a:r>
            <a:r>
              <a:rPr lang="el-GR" dirty="0" smtClean="0">
                <a:solidFill>
                  <a:srgbClr val="FFFF00"/>
                </a:solidFill>
              </a:rPr>
              <a:t>Η διαταραχή συνοδεύεται από:</a:t>
            </a:r>
          </a:p>
          <a:p>
            <a:pPr algn="just">
              <a:buNone/>
            </a:pPr>
            <a:r>
              <a:rPr lang="el-GR" dirty="0" smtClean="0">
                <a:solidFill>
                  <a:srgbClr val="FFFF00"/>
                </a:solidFill>
              </a:rPr>
              <a:t>     </a:t>
            </a:r>
            <a:r>
              <a:rPr lang="el-GR" dirty="0" err="1" smtClean="0">
                <a:solidFill>
                  <a:srgbClr val="FF0000"/>
                </a:solidFill>
              </a:rPr>
              <a:t>υποθρεψία</a:t>
            </a:r>
            <a:r>
              <a:rPr lang="el-GR" dirty="0" smtClean="0">
                <a:solidFill>
                  <a:srgbClr val="FF0000"/>
                </a:solidFill>
              </a:rPr>
              <a:t> ποικίλης βαρύτητας, η οποία καταλήγει σε δευτερογενείς ενδοκρινικές και μεταβολικές αλλαγές και διαταραχές των σωματικών λειτουργιών.</a:t>
            </a:r>
          </a:p>
          <a:p>
            <a:pPr algn="just">
              <a:buNone/>
            </a:pPr>
            <a:r>
              <a:rPr lang="el-GR" dirty="0" smtClean="0">
                <a:solidFill>
                  <a:srgbClr val="FFFF00"/>
                </a:solidFill>
              </a:rPr>
              <a:t>       Παραμένει κάποιος βαθμός αμφιβολίας ως προς το εάν η χαρακτηριστική ενδοκρινική διαταραχή οφείλεται εξ ολοκλήρου στην </a:t>
            </a:r>
            <a:r>
              <a:rPr lang="el-GR" dirty="0" err="1" smtClean="0">
                <a:solidFill>
                  <a:srgbClr val="FFFF00"/>
                </a:solidFill>
              </a:rPr>
              <a:t>υποθρεψία</a:t>
            </a:r>
            <a:r>
              <a:rPr lang="el-GR" dirty="0" smtClean="0">
                <a:solidFill>
                  <a:srgbClr val="FFFF00"/>
                </a:solidFill>
              </a:rPr>
              <a:t> και είναι άμεσο αποτέλεσμα των διαφόρων συμπεριφορών οι οποίες την έχουν προκαλέσει (</a:t>
            </a:r>
            <a:r>
              <a:rPr lang="el-GR" u="sng" dirty="0" smtClean="0">
                <a:solidFill>
                  <a:srgbClr val="FFFF00"/>
                </a:solidFill>
              </a:rPr>
              <a:t>π.χ. μειωμένη διαιτητική επιλογή, υπερβολική άσκηση και μεταβολές των συστατικών του σώματος, </a:t>
            </a:r>
            <a:r>
              <a:rPr lang="el-GR" u="sng" dirty="0" err="1" smtClean="0">
                <a:solidFill>
                  <a:srgbClr val="FFFF00"/>
                </a:solidFill>
              </a:rPr>
              <a:t>προκλητοί</a:t>
            </a:r>
            <a:r>
              <a:rPr lang="el-GR" u="sng" dirty="0" smtClean="0">
                <a:solidFill>
                  <a:srgbClr val="FFFF00"/>
                </a:solidFill>
              </a:rPr>
              <a:t> έμετοι και κενώσεις και οι επακολουθούσες ηλεκτρολυτικές διαταραχές</a:t>
            </a:r>
            <a:r>
              <a:rPr lang="el-GR" dirty="0" smtClean="0">
                <a:solidFill>
                  <a:srgbClr val="FFFF00"/>
                </a:solidFill>
              </a:rPr>
              <a:t>) ή εάν εμπλέκονται επίσης κάποιοι μη σαφώς καθοριζόμενοι παράγοντες.</a:t>
            </a:r>
          </a:p>
          <a:p>
            <a:pPr>
              <a:buNone/>
            </a:pPr>
            <a:endParaRPr lang="el-GR"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476672"/>
            <a:ext cx="8229600" cy="1143000"/>
          </a:xfrm>
        </p:spPr>
        <p:txBody>
          <a:bodyPr>
            <a:normAutofit fontScale="90000"/>
          </a:bodyPr>
          <a:lstStyle/>
          <a:p>
            <a:r>
              <a:rPr lang="el-GR" b="1" dirty="0" smtClean="0">
                <a:solidFill>
                  <a:srgbClr val="FF0000"/>
                </a:solidFill>
              </a:rPr>
              <a:t/>
            </a:r>
            <a:br>
              <a:rPr lang="el-GR" b="1" dirty="0" smtClean="0">
                <a:solidFill>
                  <a:srgbClr val="FF0000"/>
                </a:solidFill>
              </a:rPr>
            </a:br>
            <a:r>
              <a:rPr lang="en-US" sz="3600" dirty="0" smtClean="0">
                <a:solidFill>
                  <a:srgbClr val="FF0000"/>
                </a:solidFill>
              </a:rPr>
              <a:t>F50 </a:t>
            </a:r>
            <a:r>
              <a:rPr lang="el-GR" sz="3600" dirty="0" smtClean="0">
                <a:solidFill>
                  <a:srgbClr val="FF0000"/>
                </a:solidFill>
              </a:rPr>
              <a:t>Διαταραχές στη λήψη τροφής</a:t>
            </a:r>
            <a:r>
              <a:rPr lang="en-US" sz="3600" dirty="0" smtClean="0">
                <a:solidFill>
                  <a:srgbClr val="FF0000"/>
                </a:solidFill>
              </a:rPr>
              <a:t/>
            </a:r>
            <a:br>
              <a:rPr lang="en-US" sz="3600" dirty="0" smtClean="0">
                <a:solidFill>
                  <a:srgbClr val="FF0000"/>
                </a:solidFill>
              </a:rPr>
            </a:br>
            <a:r>
              <a:rPr lang="el-GR" sz="3600" dirty="0" smtClean="0">
                <a:solidFill>
                  <a:srgbClr val="FF0000"/>
                </a:solidFill>
              </a:rPr>
              <a:t>Ψυχογενής ανορεξία</a:t>
            </a:r>
            <a:br>
              <a:rPr lang="el-GR" sz="3600" dirty="0" smtClean="0">
                <a:solidFill>
                  <a:srgbClr val="FF0000"/>
                </a:solidFill>
              </a:rPr>
            </a:br>
            <a:r>
              <a:rPr lang="el-GR" sz="3600" i="1" dirty="0" smtClean="0">
                <a:solidFill>
                  <a:srgbClr val="FF0000"/>
                </a:solidFill>
              </a:rPr>
              <a:t>Οδηγίες για τη διάγνωση</a:t>
            </a:r>
            <a:r>
              <a:rPr lang="en-US" sz="3600" i="1" dirty="0" smtClean="0">
                <a:solidFill>
                  <a:srgbClr val="FF0000"/>
                </a:solidFill>
              </a:rPr>
              <a:t> -1</a:t>
            </a:r>
            <a:r>
              <a:rPr lang="el-GR" dirty="0" smtClean="0">
                <a:solidFill>
                  <a:srgbClr val="FF0000"/>
                </a:solidFill>
              </a:rPr>
              <a:t/>
            </a:r>
            <a:br>
              <a:rPr lang="el-GR" dirty="0" smtClean="0">
                <a:solidFill>
                  <a:srgbClr val="FF0000"/>
                </a:solidFill>
              </a:rPr>
            </a:br>
            <a:r>
              <a:rPr lang="el-GR" dirty="0" smtClean="0">
                <a:solidFill>
                  <a:srgbClr val="FF0000"/>
                </a:solidFill>
              </a:rPr>
              <a:t/>
            </a:r>
            <a:br>
              <a:rPr lang="el-GR" dirty="0" smtClean="0">
                <a:solidFill>
                  <a:srgbClr val="FF0000"/>
                </a:solidFill>
              </a:rPr>
            </a:br>
            <a:endParaRPr lang="el-GR" dirty="0">
              <a:solidFill>
                <a:srgbClr val="FF0000"/>
              </a:solidFill>
            </a:endParaRPr>
          </a:p>
        </p:txBody>
      </p:sp>
      <p:sp>
        <p:nvSpPr>
          <p:cNvPr id="3" name="2 - Θέση περιεχομένου"/>
          <p:cNvSpPr>
            <a:spLocks noGrp="1"/>
          </p:cNvSpPr>
          <p:nvPr>
            <p:ph idx="1"/>
          </p:nvPr>
        </p:nvSpPr>
        <p:spPr>
          <a:xfrm>
            <a:off x="611560" y="1556792"/>
            <a:ext cx="8229600" cy="4525963"/>
          </a:xfrm>
        </p:spPr>
        <p:txBody>
          <a:bodyPr>
            <a:normAutofit fontScale="62500" lnSpcReduction="20000"/>
          </a:bodyPr>
          <a:lstStyle/>
          <a:p>
            <a:pPr>
              <a:buNone/>
            </a:pPr>
            <a:r>
              <a:rPr lang="el-GR" dirty="0" smtClean="0">
                <a:solidFill>
                  <a:srgbClr val="FFFF00"/>
                </a:solidFill>
              </a:rPr>
              <a:t>Για την οριστική διάγνωση, απαιτούνται όλα τα ακόλουθα κριτήρια:</a:t>
            </a:r>
          </a:p>
          <a:p>
            <a:pPr algn="just"/>
            <a:r>
              <a:rPr lang="el-GR" dirty="0" smtClean="0">
                <a:solidFill>
                  <a:srgbClr val="FFFF00"/>
                </a:solidFill>
              </a:rPr>
              <a:t>(α) </a:t>
            </a:r>
            <a:r>
              <a:rPr lang="el-GR" u="sng" dirty="0" smtClean="0">
                <a:solidFill>
                  <a:srgbClr val="FFFF00"/>
                </a:solidFill>
              </a:rPr>
              <a:t>Το σωματικό βάρος παραμένει τουλάχιστον 15% κάτω από το αναμενόμενο </a:t>
            </a:r>
            <a:r>
              <a:rPr lang="el-GR" dirty="0" smtClean="0">
                <a:solidFill>
                  <a:srgbClr val="FFFF00"/>
                </a:solidFill>
              </a:rPr>
              <a:t>(είτε λόγω απώλειας είτε επειδή ποτέ δεν επιτεύχθηκε) ή </a:t>
            </a:r>
            <a:r>
              <a:rPr lang="el-GR" u="sng" dirty="0" smtClean="0">
                <a:solidFill>
                  <a:srgbClr val="FFFF00"/>
                </a:solidFill>
              </a:rPr>
              <a:t>ο δείκτης της σωματικής μάζας κατά (</a:t>
            </a:r>
            <a:r>
              <a:rPr lang="en-US" u="sng" dirty="0" smtClean="0">
                <a:solidFill>
                  <a:srgbClr val="FFFF00"/>
                </a:solidFill>
              </a:rPr>
              <a:t> </a:t>
            </a:r>
            <a:r>
              <a:rPr lang="en-US" u="sng" dirty="0" err="1" smtClean="0">
                <a:solidFill>
                  <a:srgbClr val="FFFF00"/>
                </a:solidFill>
              </a:rPr>
              <a:t>Quetelet</a:t>
            </a:r>
            <a:r>
              <a:rPr lang="en-US" u="sng" dirty="0" smtClean="0">
                <a:solidFill>
                  <a:srgbClr val="FFFF00"/>
                </a:solidFill>
              </a:rPr>
              <a:t> </a:t>
            </a:r>
            <a:r>
              <a:rPr lang="el-GR" u="sng" dirty="0" smtClean="0">
                <a:solidFill>
                  <a:srgbClr val="FFFF00"/>
                </a:solidFill>
              </a:rPr>
              <a:t>είναι 17,5 ή λιγότερο</a:t>
            </a:r>
            <a:r>
              <a:rPr lang="el-GR" dirty="0" smtClean="0">
                <a:solidFill>
                  <a:srgbClr val="FFFF00"/>
                </a:solidFill>
              </a:rPr>
              <a:t>. Σε ασθενείς προεφηβικής ηλικίας, μπορεί να παρατηρείται αδυναμία να επιτευχθεί η προσδοκώμενη για την ηλικία αύξηση του σωματικού βάρους,</a:t>
            </a:r>
          </a:p>
          <a:p>
            <a:pPr algn="just">
              <a:buNone/>
            </a:pPr>
            <a:r>
              <a:rPr lang="el-GR" dirty="0" smtClean="0">
                <a:solidFill>
                  <a:srgbClr val="FFFF00"/>
                </a:solidFill>
              </a:rPr>
              <a:t>        (β) Η απώλεια βάρους </a:t>
            </a:r>
            <a:r>
              <a:rPr lang="el-GR" dirty="0" err="1" smtClean="0">
                <a:solidFill>
                  <a:srgbClr val="FFFF00"/>
                </a:solidFill>
              </a:rPr>
              <a:t>αυτοπροκαλείται</a:t>
            </a:r>
            <a:r>
              <a:rPr lang="el-GR" dirty="0" smtClean="0">
                <a:solidFill>
                  <a:srgbClr val="FFFF00"/>
                </a:solidFill>
              </a:rPr>
              <a:t> με την αποφυγή «παχυντικών τροφών». Είναι δυνατόν επίσης να υπάρχουν ένα ή περισ­σότερα από τα επόμενα: </a:t>
            </a:r>
            <a:r>
              <a:rPr lang="el-GR" u="sng" dirty="0" err="1" smtClean="0">
                <a:solidFill>
                  <a:srgbClr val="FFFF00"/>
                </a:solidFill>
              </a:rPr>
              <a:t>αυτοπροκαλούμενοι</a:t>
            </a:r>
            <a:r>
              <a:rPr lang="el-GR" u="sng" dirty="0" smtClean="0">
                <a:solidFill>
                  <a:srgbClr val="FFFF00"/>
                </a:solidFill>
              </a:rPr>
              <a:t> έμετο</a:t>
            </a:r>
            <a:r>
              <a:rPr lang="el-GR" dirty="0" smtClean="0">
                <a:solidFill>
                  <a:srgbClr val="FFFF00"/>
                </a:solidFill>
              </a:rPr>
              <a:t>ι, </a:t>
            </a:r>
            <a:r>
              <a:rPr lang="el-GR" u="sng" dirty="0" err="1" smtClean="0">
                <a:solidFill>
                  <a:srgbClr val="FFFF00"/>
                </a:solidFill>
              </a:rPr>
              <a:t>αυτοπροκα</a:t>
            </a:r>
            <a:r>
              <a:rPr lang="el-GR" dirty="0" err="1" smtClean="0">
                <a:solidFill>
                  <a:srgbClr val="FFFF00"/>
                </a:solidFill>
              </a:rPr>
              <a:t>λούμενες</a:t>
            </a:r>
            <a:r>
              <a:rPr lang="el-GR" dirty="0" smtClean="0">
                <a:solidFill>
                  <a:srgbClr val="FFFF00"/>
                </a:solidFill>
              </a:rPr>
              <a:t> κενώσεις με καθαρτικές ουσίες, </a:t>
            </a:r>
            <a:r>
              <a:rPr lang="el-GR" u="sng" dirty="0" smtClean="0">
                <a:solidFill>
                  <a:srgbClr val="FFFF00"/>
                </a:solidFill>
              </a:rPr>
              <a:t>υπερβολική σωματική </a:t>
            </a:r>
            <a:r>
              <a:rPr lang="el-GR" dirty="0" smtClean="0">
                <a:solidFill>
                  <a:srgbClr val="FFFF00"/>
                </a:solidFill>
              </a:rPr>
              <a:t>άσκηση, χρήση φαρμάκων κατασταλτικών της όρεξης ή/και</a:t>
            </a:r>
            <a:r>
              <a:rPr lang="en-US" dirty="0" smtClean="0">
                <a:solidFill>
                  <a:srgbClr val="FFFF00"/>
                </a:solidFill>
              </a:rPr>
              <a:t>    </a:t>
            </a:r>
            <a:r>
              <a:rPr lang="el-GR" u="sng" dirty="0" smtClean="0">
                <a:solidFill>
                  <a:srgbClr val="FFFF00"/>
                </a:solidFill>
              </a:rPr>
              <a:t>διουρητικών.</a:t>
            </a:r>
            <a:endParaRPr lang="el-GR" dirty="0" smtClean="0">
              <a:solidFill>
                <a:srgbClr val="FFFF00"/>
              </a:solidFill>
            </a:endParaRPr>
          </a:p>
          <a:p>
            <a:pPr algn="just">
              <a:buNone/>
            </a:pPr>
            <a:endParaRPr lang="en-US" sz="2600" dirty="0" smtClean="0">
              <a:solidFill>
                <a:srgbClr val="FFFF00"/>
              </a:solidFill>
            </a:endParaRPr>
          </a:p>
          <a:p>
            <a:pPr algn="just">
              <a:buNone/>
            </a:pPr>
            <a:endParaRPr lang="en-US" sz="2600" dirty="0" smtClean="0">
              <a:solidFill>
                <a:srgbClr val="FFFF00"/>
              </a:solidFill>
            </a:endParaRPr>
          </a:p>
          <a:p>
            <a:pPr algn="just">
              <a:buNone/>
            </a:pPr>
            <a:r>
              <a:rPr lang="el-GR" sz="2600" dirty="0" smtClean="0">
                <a:solidFill>
                  <a:srgbClr val="92D050"/>
                </a:solidFill>
              </a:rPr>
              <a:t>Δείκτης σωματικής μάζας</a:t>
            </a:r>
            <a:r>
              <a:rPr lang="en-US" sz="2600" u="sng" dirty="0" smtClean="0">
                <a:solidFill>
                  <a:srgbClr val="92D050"/>
                </a:solidFill>
              </a:rPr>
              <a:t> </a:t>
            </a:r>
            <a:r>
              <a:rPr lang="en-US" sz="2600" u="sng" dirty="0" err="1" smtClean="0">
                <a:solidFill>
                  <a:srgbClr val="92D050"/>
                </a:solidFill>
              </a:rPr>
              <a:t>Quetelet</a:t>
            </a:r>
            <a:r>
              <a:rPr lang="el-GR" sz="2600" dirty="0" smtClean="0">
                <a:solidFill>
                  <a:srgbClr val="92D050"/>
                </a:solidFill>
              </a:rPr>
              <a:t> =</a:t>
            </a:r>
            <a:r>
              <a:rPr lang="el-GR" sz="2600" u="sng" dirty="0" smtClean="0">
                <a:solidFill>
                  <a:srgbClr val="92D050"/>
                </a:solidFill>
              </a:rPr>
              <a:t>Βάρος</a:t>
            </a:r>
            <a:r>
              <a:rPr lang="el-GR" sz="2600" dirty="0" smtClean="0">
                <a:solidFill>
                  <a:srgbClr val="92D050"/>
                </a:solidFill>
              </a:rPr>
              <a:t> </a:t>
            </a:r>
            <a:r>
              <a:rPr lang="el-GR" sz="2600" cap="small" dirty="0" smtClean="0">
                <a:solidFill>
                  <a:srgbClr val="92D050"/>
                </a:solidFill>
              </a:rPr>
              <a:t>  </a:t>
            </a:r>
            <a:r>
              <a:rPr lang="en-US" sz="2600" cap="small" dirty="0" smtClean="0">
                <a:solidFill>
                  <a:srgbClr val="92D050"/>
                </a:solidFill>
              </a:rPr>
              <a:t>(</a:t>
            </a:r>
            <a:r>
              <a:rPr lang="en-US" sz="2600" cap="small" dirty="0" err="1" smtClean="0">
                <a:solidFill>
                  <a:srgbClr val="92D050"/>
                </a:solidFill>
              </a:rPr>
              <a:t>Kgr</a:t>
            </a:r>
            <a:r>
              <a:rPr lang="en-US" sz="2600" cap="small" dirty="0" smtClean="0">
                <a:solidFill>
                  <a:srgbClr val="92D050"/>
                </a:solidFill>
              </a:rPr>
              <a:t>)</a:t>
            </a:r>
            <a:r>
              <a:rPr lang="el-GR" sz="2600" cap="small" dirty="0" smtClean="0">
                <a:solidFill>
                  <a:srgbClr val="92D050"/>
                </a:solidFill>
              </a:rPr>
              <a:t>    </a:t>
            </a:r>
            <a:endParaRPr lang="el-GR" sz="2600" dirty="0" smtClean="0">
              <a:solidFill>
                <a:srgbClr val="92D050"/>
              </a:solidFill>
            </a:endParaRPr>
          </a:p>
          <a:p>
            <a:pPr algn="just">
              <a:buNone/>
            </a:pPr>
            <a:r>
              <a:rPr lang="el-GR" sz="2600" dirty="0" smtClean="0">
                <a:solidFill>
                  <a:srgbClr val="92D050"/>
                </a:solidFill>
              </a:rPr>
              <a:t>                                                         </a:t>
            </a:r>
            <a:r>
              <a:rPr lang="en-US" sz="2600" dirty="0" smtClean="0">
                <a:solidFill>
                  <a:srgbClr val="92D050"/>
                </a:solidFill>
              </a:rPr>
              <a:t>[</a:t>
            </a:r>
            <a:r>
              <a:rPr lang="el-GR" sz="2600" dirty="0" smtClean="0">
                <a:solidFill>
                  <a:srgbClr val="92D050"/>
                </a:solidFill>
              </a:rPr>
              <a:t> Ύψος (</a:t>
            </a:r>
            <a:r>
              <a:rPr lang="en-US" sz="2600" b="1" cap="small" dirty="0" smtClean="0">
                <a:solidFill>
                  <a:srgbClr val="92D050"/>
                </a:solidFill>
              </a:rPr>
              <a:t>m)</a:t>
            </a:r>
            <a:r>
              <a:rPr lang="en-US" sz="2600" dirty="0" smtClean="0">
                <a:solidFill>
                  <a:srgbClr val="92D050"/>
                </a:solidFill>
              </a:rPr>
              <a:t>]2</a:t>
            </a:r>
            <a:r>
              <a:rPr lang="el-GR" sz="2600" dirty="0" smtClean="0">
                <a:solidFill>
                  <a:srgbClr val="92D050"/>
                </a:solidFill>
              </a:rPr>
              <a:t>   </a:t>
            </a:r>
            <a:r>
              <a:rPr lang="el-GR" sz="2600" u="sng" dirty="0" smtClean="0">
                <a:solidFill>
                  <a:srgbClr val="92D050"/>
                </a:solidFill>
              </a:rPr>
              <a:t>μετά την ηλικία των 16 ετών)</a:t>
            </a:r>
          </a:p>
          <a:p>
            <a:endParaRPr lang="el-GR" dirty="0">
              <a:solidFill>
                <a:srgbClr val="FF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noAutofit/>
          </a:bodyPr>
          <a:lstStyle/>
          <a:p>
            <a:r>
              <a:rPr lang="en-US" sz="2400" dirty="0" smtClean="0">
                <a:solidFill>
                  <a:srgbClr val="FF0000"/>
                </a:solidFill>
              </a:rPr>
              <a:t>F50 </a:t>
            </a:r>
            <a:r>
              <a:rPr lang="el-GR" sz="2400" dirty="0" smtClean="0">
                <a:solidFill>
                  <a:srgbClr val="FF0000"/>
                </a:solidFill>
              </a:rPr>
              <a:t>Διαταραχές στη λήψη τροφής</a:t>
            </a:r>
            <a:r>
              <a:rPr lang="en-US" sz="2400" dirty="0" smtClean="0">
                <a:solidFill>
                  <a:srgbClr val="FF0000"/>
                </a:solidFill>
              </a:rPr>
              <a:t/>
            </a:r>
            <a:br>
              <a:rPr lang="en-US" sz="2400" dirty="0" smtClean="0">
                <a:solidFill>
                  <a:srgbClr val="FF0000"/>
                </a:solidFill>
              </a:rPr>
            </a:br>
            <a:r>
              <a:rPr lang="el-GR" sz="2400" dirty="0" smtClean="0">
                <a:solidFill>
                  <a:srgbClr val="FF0000"/>
                </a:solidFill>
              </a:rPr>
              <a:t>Ψυχογενής ανορεξία</a:t>
            </a:r>
            <a:br>
              <a:rPr lang="el-GR" sz="2400" dirty="0" smtClean="0">
                <a:solidFill>
                  <a:srgbClr val="FF0000"/>
                </a:solidFill>
              </a:rPr>
            </a:br>
            <a:r>
              <a:rPr lang="el-GR" sz="2400" i="1" dirty="0" smtClean="0">
                <a:solidFill>
                  <a:srgbClr val="FF0000"/>
                </a:solidFill>
              </a:rPr>
              <a:t>Οδηγίες για τη διάγνωση</a:t>
            </a:r>
            <a:r>
              <a:rPr lang="en-US" sz="2400" i="1" dirty="0" smtClean="0">
                <a:solidFill>
                  <a:srgbClr val="FF0000"/>
                </a:solidFill>
              </a:rPr>
              <a:t>-2</a:t>
            </a:r>
            <a:endParaRPr lang="el-GR" sz="2400" dirty="0"/>
          </a:p>
        </p:txBody>
      </p:sp>
      <p:sp>
        <p:nvSpPr>
          <p:cNvPr id="3" name="2 - Θέση περιεχομένου"/>
          <p:cNvSpPr>
            <a:spLocks noGrp="1"/>
          </p:cNvSpPr>
          <p:nvPr>
            <p:ph idx="1"/>
          </p:nvPr>
        </p:nvSpPr>
        <p:spPr>
          <a:xfrm>
            <a:off x="539552" y="1196752"/>
            <a:ext cx="8229600" cy="4525963"/>
          </a:xfrm>
        </p:spPr>
        <p:txBody>
          <a:bodyPr>
            <a:normAutofit fontScale="62500" lnSpcReduction="20000"/>
          </a:bodyPr>
          <a:lstStyle/>
          <a:p>
            <a:pPr algn="just">
              <a:buNone/>
            </a:pPr>
            <a:r>
              <a:rPr lang="en-US" dirty="0" smtClean="0">
                <a:solidFill>
                  <a:srgbClr val="FFFF00"/>
                </a:solidFill>
              </a:rPr>
              <a:t>    </a:t>
            </a:r>
            <a:r>
              <a:rPr lang="el-GR" dirty="0" smtClean="0">
                <a:solidFill>
                  <a:srgbClr val="FFFF00"/>
                </a:solidFill>
              </a:rPr>
              <a:t>(γ) Υπάρχει παραμόρφωση της εικόνας του σωματικού εγώ υπό τη μορφή ειδικής ψυχοπαθολογίας, κατά την οποία ο φόβος του πάχους </a:t>
            </a:r>
            <a:r>
              <a:rPr lang="el-GR" dirty="0" err="1" smtClean="0">
                <a:solidFill>
                  <a:srgbClr val="FF0000"/>
                </a:solidFill>
              </a:rPr>
              <a:t>επιδιαρκεί</a:t>
            </a:r>
            <a:r>
              <a:rPr lang="el-GR" dirty="0" smtClean="0">
                <a:solidFill>
                  <a:srgbClr val="FF0000"/>
                </a:solidFill>
              </a:rPr>
              <a:t> ως </a:t>
            </a:r>
            <a:r>
              <a:rPr lang="el-GR" dirty="0" err="1" smtClean="0">
                <a:solidFill>
                  <a:srgbClr val="FF0000"/>
                </a:solidFill>
              </a:rPr>
              <a:t>παρέμβλητη</a:t>
            </a:r>
            <a:r>
              <a:rPr lang="el-GR" dirty="0" smtClean="0">
                <a:solidFill>
                  <a:srgbClr val="FF0000"/>
                </a:solidFill>
              </a:rPr>
              <a:t>, </a:t>
            </a:r>
            <a:r>
              <a:rPr lang="el-GR" dirty="0" err="1" smtClean="0">
                <a:solidFill>
                  <a:srgbClr val="FF0000"/>
                </a:solidFill>
              </a:rPr>
              <a:t>υπεραξιολογούμενη</a:t>
            </a:r>
            <a:r>
              <a:rPr lang="el-GR" dirty="0" smtClean="0">
                <a:solidFill>
                  <a:srgbClr val="FF0000"/>
                </a:solidFill>
              </a:rPr>
              <a:t> ιδέα</a:t>
            </a:r>
            <a:r>
              <a:rPr lang="en-US" dirty="0" smtClean="0">
                <a:solidFill>
                  <a:srgbClr val="FF0000"/>
                </a:solidFill>
              </a:rPr>
              <a:t> </a:t>
            </a:r>
            <a:r>
              <a:rPr lang="el-GR" dirty="0" smtClean="0">
                <a:solidFill>
                  <a:srgbClr val="FFFF00"/>
                </a:solidFill>
              </a:rPr>
              <a:t>και ο ασθενής επιβάλλει στον εαυτό του χαμηλό επίπεδο σωμα</a:t>
            </a:r>
            <a:r>
              <a:rPr lang="el-GR" u="sng" dirty="0" smtClean="0">
                <a:solidFill>
                  <a:srgbClr val="FFFF00"/>
                </a:solidFill>
              </a:rPr>
              <a:t>τικού βάρους.</a:t>
            </a:r>
            <a:endParaRPr lang="el-GR" dirty="0" smtClean="0">
              <a:solidFill>
                <a:srgbClr val="FFFF00"/>
              </a:solidFill>
            </a:endParaRPr>
          </a:p>
          <a:p>
            <a:pPr algn="just">
              <a:buNone/>
            </a:pPr>
            <a:r>
              <a:rPr lang="en-US" dirty="0" smtClean="0">
                <a:solidFill>
                  <a:srgbClr val="FFFF00"/>
                </a:solidFill>
              </a:rPr>
              <a:t>    </a:t>
            </a:r>
            <a:r>
              <a:rPr lang="el-GR" dirty="0" smtClean="0">
                <a:solidFill>
                  <a:srgbClr val="FFFF00"/>
                </a:solidFill>
              </a:rPr>
              <a:t>(δ) </a:t>
            </a:r>
            <a:r>
              <a:rPr lang="el-GR" u="sng" dirty="0" smtClean="0">
                <a:solidFill>
                  <a:srgbClr val="FF0000"/>
                </a:solidFill>
              </a:rPr>
              <a:t>Υπάρχει εκτεταμένη ενδοκρινική διαταραχή</a:t>
            </a:r>
            <a:r>
              <a:rPr lang="el-GR" dirty="0" smtClean="0">
                <a:solidFill>
                  <a:srgbClr val="FF0000"/>
                </a:solidFill>
              </a:rPr>
              <a:t>, του </a:t>
            </a:r>
            <a:r>
              <a:rPr lang="el-GR" dirty="0" err="1" smtClean="0">
                <a:solidFill>
                  <a:srgbClr val="FF0000"/>
                </a:solidFill>
              </a:rPr>
              <a:t>υποθαλαμο</a:t>
            </a:r>
            <a:r>
              <a:rPr lang="el-GR" dirty="0" smtClean="0">
                <a:solidFill>
                  <a:srgbClr val="FF0000"/>
                </a:solidFill>
              </a:rPr>
              <a:t>-</a:t>
            </a:r>
            <a:r>
              <a:rPr lang="el-GR" dirty="0" err="1" smtClean="0">
                <a:solidFill>
                  <a:srgbClr val="FF0000"/>
                </a:solidFill>
              </a:rPr>
              <a:t>υποφυσιογοναδικού</a:t>
            </a:r>
            <a:r>
              <a:rPr lang="el-GR" dirty="0" smtClean="0">
                <a:solidFill>
                  <a:srgbClr val="FF0000"/>
                </a:solidFill>
              </a:rPr>
              <a:t> άξονα </a:t>
            </a:r>
            <a:r>
              <a:rPr lang="el-GR" dirty="0" err="1" smtClean="0">
                <a:solidFill>
                  <a:srgbClr val="FF0000"/>
                </a:solidFill>
              </a:rPr>
              <a:t>εκδηλούμενη</a:t>
            </a:r>
            <a:r>
              <a:rPr lang="el-GR" dirty="0" smtClean="0">
                <a:solidFill>
                  <a:srgbClr val="FF0000"/>
                </a:solidFill>
              </a:rPr>
              <a:t> στις γυναίκες </a:t>
            </a:r>
            <a:r>
              <a:rPr lang="el-GR" u="sng" dirty="0" smtClean="0">
                <a:solidFill>
                  <a:srgbClr val="FF0000"/>
                </a:solidFill>
              </a:rPr>
              <a:t>ως αμηνόρροια και στους άνδρες ως απώλεια του σεξουαλικού ενδια</a:t>
            </a:r>
            <a:r>
              <a:rPr lang="el-GR" dirty="0" smtClean="0">
                <a:solidFill>
                  <a:srgbClr val="FF0000"/>
                </a:solidFill>
              </a:rPr>
              <a:t>φέροντος και της ικανότητας</a:t>
            </a:r>
            <a:r>
              <a:rPr lang="el-GR" dirty="0" smtClean="0">
                <a:solidFill>
                  <a:srgbClr val="FFFF00"/>
                </a:solidFill>
              </a:rPr>
              <a:t>. (Προφανή εξαίρεση αποτελεί η</a:t>
            </a:r>
            <a:r>
              <a:rPr lang="el-GR" dirty="0" smtClean="0"/>
              <a:t> </a:t>
            </a:r>
            <a:r>
              <a:rPr lang="el-GR" dirty="0" smtClean="0">
                <a:solidFill>
                  <a:srgbClr val="FFFF00"/>
                </a:solidFill>
              </a:rPr>
              <a:t>ιδέα επίμονη κολπική αιμορραγία σε ανορεκτικές γυναίκες, οι οποίες λαμβάνουν ορμονική θεραπεία υποκατάστασης, συνηθέστατα υπό τη μορφή του αντισυλληπτικού χαπιού).</a:t>
            </a:r>
          </a:p>
          <a:p>
            <a:pPr algn="just">
              <a:buNone/>
            </a:pPr>
            <a:r>
              <a:rPr lang="el-GR" dirty="0" smtClean="0">
                <a:solidFill>
                  <a:srgbClr val="FFFF00"/>
                </a:solidFill>
              </a:rPr>
              <a:t>    Δυνατόν επίσης να υπάρχουν:</a:t>
            </a:r>
          </a:p>
          <a:p>
            <a:pPr algn="just"/>
            <a:r>
              <a:rPr lang="el-GR" dirty="0" smtClean="0">
                <a:solidFill>
                  <a:srgbClr val="FFFF00"/>
                </a:solidFill>
              </a:rPr>
              <a:t>   αυξημένα επίπεδα αυξητικής ορμόνης και </a:t>
            </a:r>
            <a:r>
              <a:rPr lang="el-GR" dirty="0" err="1" smtClean="0">
                <a:solidFill>
                  <a:srgbClr val="FFFF00"/>
                </a:solidFill>
              </a:rPr>
              <a:t>κορτιζόλης</a:t>
            </a:r>
            <a:r>
              <a:rPr lang="el-GR" dirty="0" smtClean="0">
                <a:solidFill>
                  <a:srgbClr val="FFFF00"/>
                </a:solidFill>
              </a:rPr>
              <a:t>,</a:t>
            </a:r>
          </a:p>
          <a:p>
            <a:pPr algn="just"/>
            <a:r>
              <a:rPr lang="el-GR" dirty="0" smtClean="0">
                <a:solidFill>
                  <a:srgbClr val="FFFF00"/>
                </a:solidFill>
              </a:rPr>
              <a:t>  μεταβολές στον περιφερικό μεταβολισμό των </a:t>
            </a:r>
            <a:r>
              <a:rPr lang="el-GR" dirty="0" err="1" smtClean="0">
                <a:solidFill>
                  <a:srgbClr val="FFFF00"/>
                </a:solidFill>
              </a:rPr>
              <a:t>θυρεοειδικών</a:t>
            </a:r>
            <a:r>
              <a:rPr lang="el-GR" dirty="0" smtClean="0">
                <a:solidFill>
                  <a:srgbClr val="FFFF00"/>
                </a:solidFill>
              </a:rPr>
              <a:t> ορμονών </a:t>
            </a:r>
          </a:p>
          <a:p>
            <a:pPr algn="just"/>
            <a:r>
              <a:rPr lang="el-GR" dirty="0" smtClean="0">
                <a:solidFill>
                  <a:srgbClr val="FFFF00"/>
                </a:solidFill>
              </a:rPr>
              <a:t>   και ανωμαλίες στην έκκριση ινσουλίνης</a:t>
            </a:r>
            <a:r>
              <a:rPr lang="en-US" dirty="0" smtClean="0">
                <a:solidFill>
                  <a:srgbClr val="FFFF00"/>
                </a:solidFill>
              </a:rPr>
              <a:t>.</a:t>
            </a:r>
            <a:endParaRPr lang="el-GR" dirty="0" smtClean="0">
              <a:solidFill>
                <a:srgbClr val="FFFF00"/>
              </a:solidFill>
            </a:endParaRPr>
          </a:p>
          <a:p>
            <a:pPr algn="just"/>
            <a:endParaRPr lang="el-GR" dirty="0" smtClean="0">
              <a:solidFill>
                <a:srgbClr val="FFFF00"/>
              </a:solidFill>
            </a:endParaRPr>
          </a:p>
          <a:p>
            <a:pPr algn="just"/>
            <a:endParaRPr lang="el-GR" dirty="0">
              <a:solidFill>
                <a:srgbClr val="FF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2800" dirty="0" smtClean="0">
                <a:solidFill>
                  <a:srgbClr val="FF0000"/>
                </a:solidFill>
              </a:rPr>
              <a:t>F50 </a:t>
            </a:r>
            <a:r>
              <a:rPr lang="el-GR" sz="2800" dirty="0" smtClean="0">
                <a:solidFill>
                  <a:srgbClr val="FF0000"/>
                </a:solidFill>
              </a:rPr>
              <a:t>Διαταραχές στη λήψη τροφής</a:t>
            </a:r>
            <a:r>
              <a:rPr lang="en-US" sz="2800" dirty="0" smtClean="0">
                <a:solidFill>
                  <a:srgbClr val="FF0000"/>
                </a:solidFill>
              </a:rPr>
              <a:t/>
            </a:r>
            <a:br>
              <a:rPr lang="en-US" sz="2800" dirty="0" smtClean="0">
                <a:solidFill>
                  <a:srgbClr val="FF0000"/>
                </a:solidFill>
              </a:rPr>
            </a:br>
            <a:r>
              <a:rPr lang="el-GR" sz="2800" dirty="0" smtClean="0">
                <a:solidFill>
                  <a:srgbClr val="FF0000"/>
                </a:solidFill>
              </a:rPr>
              <a:t>Ψυχογενής ανορεξία</a:t>
            </a:r>
            <a:br>
              <a:rPr lang="el-GR" sz="2800" dirty="0" smtClean="0">
                <a:solidFill>
                  <a:srgbClr val="FF0000"/>
                </a:solidFill>
              </a:rPr>
            </a:br>
            <a:r>
              <a:rPr lang="el-GR" sz="2800" i="1" dirty="0" smtClean="0">
                <a:solidFill>
                  <a:srgbClr val="FF0000"/>
                </a:solidFill>
              </a:rPr>
              <a:t>Οδηγίες για τη διάγνωση</a:t>
            </a:r>
            <a:r>
              <a:rPr lang="en-US" sz="2800" i="1" dirty="0" smtClean="0">
                <a:solidFill>
                  <a:srgbClr val="FF0000"/>
                </a:solidFill>
              </a:rPr>
              <a:t>-</a:t>
            </a:r>
            <a:r>
              <a:rPr lang="el-GR" sz="2800" i="1" dirty="0" smtClean="0">
                <a:solidFill>
                  <a:srgbClr val="FF0000"/>
                </a:solidFill>
              </a:rPr>
              <a:t>3</a:t>
            </a:r>
            <a:endParaRPr lang="el-GR" sz="2800" dirty="0"/>
          </a:p>
        </p:txBody>
      </p:sp>
      <p:sp>
        <p:nvSpPr>
          <p:cNvPr id="3" name="2 - Θέση περιεχομένου"/>
          <p:cNvSpPr>
            <a:spLocks noGrp="1"/>
          </p:cNvSpPr>
          <p:nvPr>
            <p:ph idx="1"/>
          </p:nvPr>
        </p:nvSpPr>
        <p:spPr/>
        <p:txBody>
          <a:bodyPr>
            <a:normAutofit fontScale="92500" lnSpcReduction="20000"/>
          </a:bodyPr>
          <a:lstStyle/>
          <a:p>
            <a:pPr algn="just">
              <a:buNone/>
            </a:pPr>
            <a:r>
              <a:rPr lang="en-US" dirty="0" smtClean="0">
                <a:solidFill>
                  <a:srgbClr val="FFFF00"/>
                </a:solidFill>
              </a:rPr>
              <a:t>     </a:t>
            </a:r>
            <a:r>
              <a:rPr lang="el-GR" dirty="0" smtClean="0">
                <a:solidFill>
                  <a:srgbClr val="FFFF00"/>
                </a:solidFill>
              </a:rPr>
              <a:t>(ε) Εάν η έναρξη της ψυχογενούς ανορεξίας τοποθετείται στην προεφηβική ηλικία, η διαδοχή των διαφόρων γεγονότων της ήβης καθυστερεί ή αναστέλλεται :</a:t>
            </a:r>
            <a:endParaRPr lang="el-GR" dirty="0" smtClean="0">
              <a:solidFill>
                <a:srgbClr val="66FF66"/>
              </a:solidFill>
            </a:endParaRPr>
          </a:p>
          <a:p>
            <a:pPr algn="just"/>
            <a:r>
              <a:rPr lang="el-GR" dirty="0" smtClean="0">
                <a:solidFill>
                  <a:srgbClr val="66FF66"/>
                </a:solidFill>
              </a:rPr>
              <a:t> Η  ανάπτυξη του ατόμου σταματά</a:t>
            </a:r>
            <a:r>
              <a:rPr lang="en-US" dirty="0" smtClean="0">
                <a:solidFill>
                  <a:srgbClr val="66FF66"/>
                </a:solidFill>
              </a:rPr>
              <a:t>, </a:t>
            </a:r>
            <a:endParaRPr lang="el-GR" dirty="0" smtClean="0">
              <a:solidFill>
                <a:srgbClr val="66FF66"/>
              </a:solidFill>
            </a:endParaRPr>
          </a:p>
          <a:p>
            <a:pPr algn="just"/>
            <a:r>
              <a:rPr lang="el-GR" dirty="0" smtClean="0">
                <a:solidFill>
                  <a:srgbClr val="66FF66"/>
                </a:solidFill>
              </a:rPr>
              <a:t> στα κορίτσια οι μαστοί δεν αναπτύσσονται</a:t>
            </a:r>
            <a:r>
              <a:rPr lang="en-US" dirty="0" smtClean="0">
                <a:solidFill>
                  <a:srgbClr val="66FF66"/>
                </a:solidFill>
              </a:rPr>
              <a:t> </a:t>
            </a:r>
            <a:r>
              <a:rPr lang="el-GR" dirty="0" smtClean="0">
                <a:solidFill>
                  <a:srgbClr val="66FF66"/>
                </a:solidFill>
              </a:rPr>
              <a:t>και υπάρχει πρωτογενής αμηνόρροια,</a:t>
            </a:r>
          </a:p>
          <a:p>
            <a:pPr algn="just"/>
            <a:r>
              <a:rPr lang="el-GR" dirty="0" smtClean="0">
                <a:solidFill>
                  <a:srgbClr val="66FF66"/>
                </a:solidFill>
              </a:rPr>
              <a:t> στα αγόρια τα γεννητικά όργανα παραμένουν </a:t>
            </a:r>
            <a:r>
              <a:rPr lang="en-US" dirty="0" smtClean="0">
                <a:solidFill>
                  <a:srgbClr val="66FF66"/>
                </a:solidFill>
              </a:rPr>
              <a:t>(</a:t>
            </a:r>
            <a:r>
              <a:rPr lang="el-GR" dirty="0" smtClean="0">
                <a:solidFill>
                  <a:srgbClr val="66FF66"/>
                </a:solidFill>
              </a:rPr>
              <a:t>παιδικά). </a:t>
            </a:r>
          </a:p>
          <a:p>
            <a:pPr algn="just"/>
            <a:r>
              <a:rPr lang="el-GR" dirty="0" smtClean="0">
                <a:solidFill>
                  <a:srgbClr val="66FF66"/>
                </a:solidFill>
              </a:rPr>
              <a:t>Με την ανάρρωση, η ήβη συχνά συμπληρώνεται φυσιολογικά, αλλά η </a:t>
            </a:r>
            <a:r>
              <a:rPr lang="el-GR" dirty="0" err="1" smtClean="0">
                <a:solidFill>
                  <a:srgbClr val="66FF66"/>
                </a:solidFill>
              </a:rPr>
              <a:t>εμμηναρχή</a:t>
            </a:r>
            <a:r>
              <a:rPr lang="el-GR" dirty="0" smtClean="0">
                <a:solidFill>
                  <a:srgbClr val="66FF66"/>
                </a:solidFill>
              </a:rPr>
              <a:t> καθυστερεί.</a:t>
            </a:r>
          </a:p>
          <a:p>
            <a:pPr algn="just">
              <a:buNone/>
            </a:pPr>
            <a:endParaRPr lang="el-GR" dirty="0">
              <a:solidFill>
                <a:srgbClr val="FF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2800" dirty="0" smtClean="0">
                <a:solidFill>
                  <a:srgbClr val="FF0000"/>
                </a:solidFill>
              </a:rPr>
              <a:t>F50 </a:t>
            </a:r>
            <a:r>
              <a:rPr lang="el-GR" sz="2800" dirty="0" smtClean="0">
                <a:solidFill>
                  <a:srgbClr val="FF0000"/>
                </a:solidFill>
              </a:rPr>
              <a:t>Διαταραχές στη λήψη τροφής</a:t>
            </a:r>
            <a:r>
              <a:rPr lang="en-US" sz="2800" dirty="0" smtClean="0">
                <a:solidFill>
                  <a:srgbClr val="FF0000"/>
                </a:solidFill>
              </a:rPr>
              <a:t/>
            </a:r>
            <a:br>
              <a:rPr lang="en-US" sz="2800" dirty="0" smtClean="0">
                <a:solidFill>
                  <a:srgbClr val="FF0000"/>
                </a:solidFill>
              </a:rPr>
            </a:br>
            <a:r>
              <a:rPr lang="el-GR" sz="2800" dirty="0" smtClean="0">
                <a:solidFill>
                  <a:srgbClr val="FF0000"/>
                </a:solidFill>
              </a:rPr>
              <a:t>Ψυχογενής ανορεξία</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a:xfrm>
            <a:off x="539552" y="1556792"/>
            <a:ext cx="8229600" cy="4525963"/>
          </a:xfrm>
        </p:spPr>
        <p:txBody>
          <a:bodyPr>
            <a:normAutofit fontScale="62500" lnSpcReduction="20000"/>
          </a:bodyPr>
          <a:lstStyle/>
          <a:p>
            <a:pPr algn="just">
              <a:buNone/>
            </a:pPr>
            <a:r>
              <a:rPr lang="en-US" sz="2800" i="1" dirty="0" smtClean="0"/>
              <a:t>  </a:t>
            </a:r>
            <a:r>
              <a:rPr lang="el-GR" sz="2800" i="1" dirty="0" smtClean="0"/>
              <a:t>  </a:t>
            </a:r>
            <a:r>
              <a:rPr lang="en-US" sz="2800" i="1" dirty="0" smtClean="0"/>
              <a:t> </a:t>
            </a:r>
            <a:r>
              <a:rPr lang="el-GR" sz="2800" i="1" dirty="0" smtClean="0">
                <a:solidFill>
                  <a:srgbClr val="66FF66"/>
                </a:solidFill>
              </a:rPr>
              <a:t>Διαφορική διάγνωση. </a:t>
            </a:r>
          </a:p>
          <a:p>
            <a:pPr algn="just">
              <a:buNone/>
            </a:pPr>
            <a:r>
              <a:rPr lang="el-GR" sz="2800" dirty="0" smtClean="0">
                <a:solidFill>
                  <a:srgbClr val="FFFF00"/>
                </a:solidFill>
              </a:rPr>
              <a:t>Δυνατόν να υπάρχουν:</a:t>
            </a:r>
          </a:p>
          <a:p>
            <a:pPr algn="just"/>
            <a:r>
              <a:rPr lang="el-GR" sz="2800" dirty="0" smtClean="0">
                <a:solidFill>
                  <a:srgbClr val="FFFF00"/>
                </a:solidFill>
              </a:rPr>
              <a:t>    </a:t>
            </a:r>
            <a:r>
              <a:rPr lang="el-GR" sz="2800" dirty="0" err="1" smtClean="0">
                <a:solidFill>
                  <a:srgbClr val="FFFF00"/>
                </a:solidFill>
              </a:rPr>
              <a:t>Συνοδά</a:t>
            </a:r>
            <a:r>
              <a:rPr lang="el-GR" sz="2800" dirty="0" smtClean="0">
                <a:solidFill>
                  <a:srgbClr val="FFFF00"/>
                </a:solidFill>
              </a:rPr>
              <a:t> καταθλιπτικά ή </a:t>
            </a:r>
            <a:r>
              <a:rPr lang="el-GR" sz="2800" dirty="0" err="1" smtClean="0">
                <a:solidFill>
                  <a:srgbClr val="FFFF00"/>
                </a:solidFill>
              </a:rPr>
              <a:t>ιδεοψυχαναγκαστικά</a:t>
            </a:r>
            <a:r>
              <a:rPr lang="el-GR" sz="2800" dirty="0" smtClean="0">
                <a:solidFill>
                  <a:srgbClr val="FFFF00"/>
                </a:solidFill>
              </a:rPr>
              <a:t> συμπτώματα,</a:t>
            </a:r>
          </a:p>
          <a:p>
            <a:pPr algn="just"/>
            <a:r>
              <a:rPr lang="el-GR" sz="2800" dirty="0" smtClean="0">
                <a:solidFill>
                  <a:srgbClr val="FFFF00"/>
                </a:solidFill>
              </a:rPr>
              <a:t>   Χαρακτηριστικά κάποιας διαταραχής προσωπικότητας, τα οποία δυσχεραίνουν τη διαφορική διάγνωση</a:t>
            </a:r>
          </a:p>
          <a:p>
            <a:pPr algn="just"/>
            <a:r>
              <a:rPr lang="el-GR" sz="2800" dirty="0" smtClean="0">
                <a:solidFill>
                  <a:srgbClr val="FFFF00"/>
                </a:solidFill>
              </a:rPr>
              <a:t> ή/και επιβάλλουν τη χρήση περισσότερων του ενός διαγνωστικών κωδικών.</a:t>
            </a:r>
          </a:p>
          <a:p>
            <a:pPr algn="just">
              <a:buNone/>
            </a:pPr>
            <a:endParaRPr lang="el-GR" sz="2800" dirty="0" smtClean="0">
              <a:solidFill>
                <a:srgbClr val="FFFF00"/>
              </a:solidFill>
            </a:endParaRPr>
          </a:p>
          <a:p>
            <a:pPr algn="just">
              <a:buNone/>
            </a:pPr>
            <a:r>
              <a:rPr lang="el-GR" sz="2800" dirty="0" smtClean="0">
                <a:solidFill>
                  <a:srgbClr val="FFFF00"/>
                </a:solidFill>
              </a:rPr>
              <a:t> Τα υπό </a:t>
            </a:r>
            <a:r>
              <a:rPr lang="el-GR" sz="2800" dirty="0" err="1" smtClean="0">
                <a:solidFill>
                  <a:srgbClr val="FFFF00"/>
                </a:solidFill>
              </a:rPr>
              <a:t>διαφοροδιάγνωση</a:t>
            </a:r>
            <a:r>
              <a:rPr lang="el-GR" sz="2800" dirty="0" smtClean="0">
                <a:solidFill>
                  <a:srgbClr val="FFFF00"/>
                </a:solidFill>
              </a:rPr>
              <a:t> σωματικά αίτια της απώλειας βάρους σε νεαρές ασθενείς περιλαμβάνουν:</a:t>
            </a:r>
          </a:p>
          <a:p>
            <a:pPr algn="just"/>
            <a:r>
              <a:rPr lang="el-GR" sz="2800" dirty="0" smtClean="0">
                <a:solidFill>
                  <a:srgbClr val="FF0000"/>
                </a:solidFill>
              </a:rPr>
              <a:t>  χρόνιες νόσους που προκαλούν σωματική έκπτωση</a:t>
            </a:r>
            <a:r>
              <a:rPr lang="en-US" sz="2800" dirty="0" smtClean="0">
                <a:solidFill>
                  <a:srgbClr val="FF0000"/>
                </a:solidFill>
              </a:rPr>
              <a:t>, </a:t>
            </a:r>
            <a:endParaRPr lang="el-GR" sz="2800" dirty="0" smtClean="0">
              <a:solidFill>
                <a:srgbClr val="FF0000"/>
              </a:solidFill>
            </a:endParaRPr>
          </a:p>
          <a:p>
            <a:pPr algn="just"/>
            <a:r>
              <a:rPr lang="el-GR" sz="2800" dirty="0" smtClean="0">
                <a:solidFill>
                  <a:srgbClr val="FF0000"/>
                </a:solidFill>
              </a:rPr>
              <a:t> όγκους του εγκεφάλου</a:t>
            </a:r>
            <a:r>
              <a:rPr lang="en-US" sz="2800" dirty="0" smtClean="0">
                <a:solidFill>
                  <a:srgbClr val="FF0000"/>
                </a:solidFill>
              </a:rPr>
              <a:t>, </a:t>
            </a:r>
            <a:endParaRPr lang="el-GR" sz="2800" dirty="0" smtClean="0">
              <a:solidFill>
                <a:srgbClr val="FF0000"/>
              </a:solidFill>
            </a:endParaRPr>
          </a:p>
          <a:p>
            <a:pPr algn="just"/>
            <a:r>
              <a:rPr lang="el-GR" sz="2800" dirty="0" smtClean="0">
                <a:solidFill>
                  <a:srgbClr val="FF0000"/>
                </a:solidFill>
              </a:rPr>
              <a:t>εντερικές διαταραχές, όπως είναι η νόσος του </a:t>
            </a:r>
            <a:r>
              <a:rPr lang="en-US" sz="2800" b="1" cap="small" dirty="0" smtClean="0">
                <a:solidFill>
                  <a:srgbClr val="FF0000"/>
                </a:solidFill>
              </a:rPr>
              <a:t>CROHN, </a:t>
            </a:r>
            <a:endParaRPr lang="el-GR" sz="2800" b="1" cap="small" dirty="0" smtClean="0">
              <a:solidFill>
                <a:srgbClr val="FF0000"/>
              </a:solidFill>
            </a:endParaRPr>
          </a:p>
          <a:p>
            <a:pPr algn="just"/>
            <a:r>
              <a:rPr lang="el-GR" sz="2800" b="1" cap="small" dirty="0" smtClean="0">
                <a:solidFill>
                  <a:srgbClr val="FF0000"/>
                </a:solidFill>
              </a:rPr>
              <a:t> </a:t>
            </a:r>
            <a:r>
              <a:rPr lang="el-GR" sz="2800" dirty="0" smtClean="0">
                <a:solidFill>
                  <a:srgbClr val="FF0000"/>
                </a:solidFill>
              </a:rPr>
              <a:t>ή το σύνδρομο </a:t>
            </a:r>
            <a:r>
              <a:rPr lang="el-GR" sz="2800" dirty="0" err="1" smtClean="0">
                <a:solidFill>
                  <a:srgbClr val="FF0000"/>
                </a:solidFill>
              </a:rPr>
              <a:t>δυσαπορρόφησης</a:t>
            </a:r>
            <a:r>
              <a:rPr lang="el-GR" sz="2800" dirty="0" smtClean="0">
                <a:solidFill>
                  <a:srgbClr val="FF0000"/>
                </a:solidFill>
              </a:rPr>
              <a:t>.</a:t>
            </a:r>
            <a:endParaRPr lang="en-US" sz="2800" dirty="0" smtClean="0">
              <a:solidFill>
                <a:srgbClr val="FF0000"/>
              </a:solidFill>
            </a:endParaRPr>
          </a:p>
          <a:p>
            <a:pPr algn="just">
              <a:buNone/>
            </a:pPr>
            <a:endParaRPr lang="el-GR" sz="2800" dirty="0" smtClean="0">
              <a:solidFill>
                <a:srgbClr val="FFFF00"/>
              </a:solidFill>
            </a:endParaRPr>
          </a:p>
          <a:p>
            <a:pPr algn="just">
              <a:buNone/>
            </a:pPr>
            <a:r>
              <a:rPr lang="el-GR" sz="2800" dirty="0" smtClean="0">
                <a:solidFill>
                  <a:srgbClr val="FFFF00"/>
                </a:solidFill>
              </a:rPr>
              <a:t>Αποκλείονται :Απώλεια της όρεξης (</a:t>
            </a:r>
            <a:r>
              <a:rPr lang="en-US" sz="2800" dirty="0" smtClean="0">
                <a:solidFill>
                  <a:srgbClr val="FFFF00"/>
                </a:solidFill>
              </a:rPr>
              <a:t>R 63.0)</a:t>
            </a:r>
          </a:p>
          <a:p>
            <a:pPr algn="just">
              <a:buNone/>
            </a:pPr>
            <a:r>
              <a:rPr lang="en-US" sz="2800" dirty="0" smtClean="0">
                <a:solidFill>
                  <a:srgbClr val="FFFF00"/>
                </a:solidFill>
              </a:rPr>
              <a:t>                           </a:t>
            </a:r>
            <a:r>
              <a:rPr lang="el-GR" sz="2800" dirty="0" smtClean="0">
                <a:solidFill>
                  <a:srgbClr val="FFFF00"/>
                </a:solidFill>
              </a:rPr>
              <a:t>Ψυχογενής  απώλεια της όρεξης (</a:t>
            </a:r>
            <a:r>
              <a:rPr lang="en-US" sz="2800" dirty="0" smtClean="0">
                <a:solidFill>
                  <a:srgbClr val="FFFF00"/>
                </a:solidFill>
              </a:rPr>
              <a:t>F.50.8)</a:t>
            </a:r>
          </a:p>
          <a:p>
            <a:pPr algn="just">
              <a:buNone/>
            </a:pPr>
            <a:endParaRPr lang="el-GR" sz="2800" dirty="0" smtClean="0">
              <a:solidFill>
                <a:srgbClr val="FFFF00"/>
              </a:solidFill>
            </a:endParaRPr>
          </a:p>
          <a:p>
            <a:pPr algn="just">
              <a:buNone/>
            </a:pPr>
            <a:endParaRPr lang="en-US" dirty="0" smtClean="0">
              <a:solidFill>
                <a:srgbClr val="FFFF00"/>
              </a:solidFill>
            </a:endParaRPr>
          </a:p>
          <a:p>
            <a:pPr algn="just">
              <a:buNone/>
            </a:pPr>
            <a:endParaRPr lang="el-GR" dirty="0">
              <a:solidFill>
                <a:srgbClr val="FFFF00"/>
              </a:solidFill>
            </a:endParaRPr>
          </a:p>
        </p:txBody>
      </p:sp>
      <p:sp>
        <p:nvSpPr>
          <p:cNvPr id="6860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pitchFamily="34" charset="0"/>
                <a:cs typeface="Arial" pitchFamily="34" charset="0"/>
              </a:rPr>
              <a:t/>
            </a:r>
            <a:br>
              <a:rPr kumimoji="0" lang="el-GR" sz="1800" b="0" i="0" u="none" strike="noStrike" cap="none" normalizeH="0" baseline="0" smtClean="0">
                <a:ln>
                  <a:noFill/>
                </a:ln>
                <a:solidFill>
                  <a:schemeClr val="tx1"/>
                </a:solidFill>
                <a:effectLst/>
                <a:latin typeface="Arial" pitchFamily="34" charset="0"/>
                <a:cs typeface="Arial" pitchFamily="34" charset="0"/>
              </a:rPr>
            </a:b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solidFill>
                  <a:srgbClr val="FF0000"/>
                </a:solidFill>
              </a:rPr>
              <a:t>F50 </a:t>
            </a:r>
            <a:r>
              <a:rPr lang="el-GR" dirty="0" smtClean="0">
                <a:solidFill>
                  <a:srgbClr val="FF0000"/>
                </a:solidFill>
              </a:rPr>
              <a:t>Διαταραχές στη λήψη τροφής</a:t>
            </a:r>
            <a:r>
              <a:rPr lang="en-US" dirty="0" smtClean="0">
                <a:solidFill>
                  <a:srgbClr val="FF0000"/>
                </a:solidFill>
              </a:rPr>
              <a:t/>
            </a:r>
            <a:br>
              <a:rPr lang="en-US" dirty="0" smtClean="0">
                <a:solidFill>
                  <a:srgbClr val="FF0000"/>
                </a:solidFill>
              </a:rPr>
            </a:br>
            <a:r>
              <a:rPr lang="el-GR" dirty="0" smtClean="0">
                <a:solidFill>
                  <a:srgbClr val="FF0000"/>
                </a:solidFill>
              </a:rPr>
              <a:t>Ψυχογενής Βουλιμία </a:t>
            </a:r>
            <a:endParaRPr lang="el-GR" dirty="0"/>
          </a:p>
        </p:txBody>
      </p:sp>
      <p:sp>
        <p:nvSpPr>
          <p:cNvPr id="3" name="2 - Θέση περιεχομένου"/>
          <p:cNvSpPr>
            <a:spLocks noGrp="1"/>
          </p:cNvSpPr>
          <p:nvPr>
            <p:ph idx="1"/>
          </p:nvPr>
        </p:nvSpPr>
        <p:spPr/>
        <p:txBody>
          <a:bodyPr>
            <a:normAutofit fontScale="62500" lnSpcReduction="20000"/>
          </a:bodyPr>
          <a:lstStyle/>
          <a:p>
            <a:pPr algn="just">
              <a:buNone/>
            </a:pPr>
            <a:r>
              <a:rPr lang="el-GR" sz="3600" dirty="0" smtClean="0">
                <a:solidFill>
                  <a:srgbClr val="FFFF00"/>
                </a:solidFill>
              </a:rPr>
              <a:t>     Η ψυχογενής βουλιμία είναι σύνδρομο, το οποίο χαρακτηρίζεται από:</a:t>
            </a:r>
          </a:p>
          <a:p>
            <a:pPr algn="just"/>
            <a:r>
              <a:rPr lang="el-GR" sz="3600" dirty="0" smtClean="0">
                <a:solidFill>
                  <a:srgbClr val="FFFF00"/>
                </a:solidFill>
              </a:rPr>
              <a:t>     </a:t>
            </a:r>
            <a:r>
              <a:rPr lang="el-GR" sz="3600" dirty="0" smtClean="0">
                <a:solidFill>
                  <a:srgbClr val="FF0000"/>
                </a:solidFill>
              </a:rPr>
              <a:t>επανειλημμένα επεισόδια  </a:t>
            </a:r>
            <a:r>
              <a:rPr lang="el-GR" sz="3600" dirty="0" err="1" smtClean="0">
                <a:solidFill>
                  <a:srgbClr val="FF0000"/>
                </a:solidFill>
              </a:rPr>
              <a:t>υπερφαγίας</a:t>
            </a:r>
            <a:r>
              <a:rPr lang="el-GR" sz="3600" dirty="0" smtClean="0">
                <a:solidFill>
                  <a:srgbClr val="FFFF00"/>
                </a:solidFill>
              </a:rPr>
              <a:t> και</a:t>
            </a:r>
          </a:p>
          <a:p>
            <a:pPr algn="just"/>
            <a:r>
              <a:rPr lang="el-GR" sz="3600" dirty="0" smtClean="0">
                <a:solidFill>
                  <a:srgbClr val="FFFF00"/>
                </a:solidFill>
              </a:rPr>
              <a:t>     από </a:t>
            </a:r>
            <a:r>
              <a:rPr lang="el-GR" sz="3600" dirty="0" smtClean="0">
                <a:solidFill>
                  <a:srgbClr val="FF0000"/>
                </a:solidFill>
              </a:rPr>
              <a:t>υπερβολική υπεραπασχόληση </a:t>
            </a:r>
            <a:r>
              <a:rPr lang="el-GR" sz="3600" dirty="0" smtClean="0">
                <a:solidFill>
                  <a:srgbClr val="FFFF00"/>
                </a:solidFill>
              </a:rPr>
              <a:t>με τον έλεγχο του σωματικού βάρους.</a:t>
            </a:r>
          </a:p>
          <a:p>
            <a:pPr algn="just">
              <a:buNone/>
            </a:pPr>
            <a:r>
              <a:rPr lang="el-GR" sz="3600" dirty="0" smtClean="0">
                <a:solidFill>
                  <a:srgbClr val="FFFF00"/>
                </a:solidFill>
              </a:rPr>
              <a:t>              Τα συμπτώματα αυτά οδηγούν τον ασθενή να υιοθετήσει </a:t>
            </a:r>
            <a:r>
              <a:rPr lang="el-GR" sz="3600" dirty="0" smtClean="0">
                <a:solidFill>
                  <a:srgbClr val="FF0000"/>
                </a:solidFill>
              </a:rPr>
              <a:t>ακραία μέτρα</a:t>
            </a:r>
            <a:r>
              <a:rPr lang="el-GR" sz="3600" dirty="0" smtClean="0">
                <a:solidFill>
                  <a:srgbClr val="FFFF00"/>
                </a:solidFill>
              </a:rPr>
              <a:t>, για να μετριάσει την «παχυντική» επίδραση των προσλαμβανόμενων τροφών. </a:t>
            </a:r>
          </a:p>
          <a:p>
            <a:pPr algn="just">
              <a:buNone/>
            </a:pPr>
            <a:r>
              <a:rPr lang="el-GR" sz="3600" dirty="0" smtClean="0">
                <a:solidFill>
                  <a:srgbClr val="FFFF00"/>
                </a:solidFill>
              </a:rPr>
              <a:t>         Η χρήση του όρου πρέπει να περιορίζεται στη μορφή της διαταραχής, η οποία σχετίζεται με την ψυχογενή ανορεξία λόγω της εμφάνισης κοινών ψυχοπαθολογικών στοιχείων στις δύο καταστάσεις. Η </a:t>
            </a:r>
            <a:r>
              <a:rPr lang="el-GR" sz="3600" dirty="0" smtClean="0">
                <a:solidFill>
                  <a:srgbClr val="FF0000"/>
                </a:solidFill>
              </a:rPr>
              <a:t>κατανομή ηλικίας και φύλου </a:t>
            </a:r>
            <a:r>
              <a:rPr lang="el-GR" sz="3600" dirty="0" smtClean="0">
                <a:solidFill>
                  <a:srgbClr val="FFFF00"/>
                </a:solidFill>
              </a:rPr>
              <a:t>είναι παρόμοια προς εκείνη της ψυχογενούς ανορεξίας, αλλά η </a:t>
            </a:r>
            <a:r>
              <a:rPr lang="el-GR" sz="3600" dirty="0" smtClean="0">
                <a:solidFill>
                  <a:srgbClr val="FF0000"/>
                </a:solidFill>
              </a:rPr>
              <a:t>ηλικία έναρξης </a:t>
            </a:r>
            <a:r>
              <a:rPr lang="el-GR" sz="3600" dirty="0" smtClean="0">
                <a:solidFill>
                  <a:srgbClr val="FFFF00"/>
                </a:solidFill>
              </a:rPr>
              <a:t>τείνει να είναι ελαφρώς καθυστερημένη. </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solidFill>
                  <a:srgbClr val="FF0000"/>
                </a:solidFill>
              </a:rPr>
              <a:t>F50 </a:t>
            </a:r>
            <a:r>
              <a:rPr lang="el-GR" dirty="0" smtClean="0">
                <a:solidFill>
                  <a:srgbClr val="FF0000"/>
                </a:solidFill>
              </a:rPr>
              <a:t>Διαταραχές στη λήψη τροφής</a:t>
            </a:r>
            <a:r>
              <a:rPr lang="en-US" dirty="0" smtClean="0">
                <a:solidFill>
                  <a:srgbClr val="FF0000"/>
                </a:solidFill>
              </a:rPr>
              <a:t/>
            </a:r>
            <a:br>
              <a:rPr lang="en-US" dirty="0" smtClean="0">
                <a:solidFill>
                  <a:srgbClr val="FF0000"/>
                </a:solidFill>
              </a:rPr>
            </a:br>
            <a:r>
              <a:rPr lang="el-GR" dirty="0" smtClean="0">
                <a:solidFill>
                  <a:srgbClr val="FF0000"/>
                </a:solidFill>
              </a:rPr>
              <a:t>Ψυχογενής Βουλιμία </a:t>
            </a:r>
            <a:endParaRPr lang="el-GR" dirty="0"/>
          </a:p>
        </p:txBody>
      </p:sp>
      <p:sp>
        <p:nvSpPr>
          <p:cNvPr id="3" name="2 - Θέση περιεχομένου"/>
          <p:cNvSpPr>
            <a:spLocks noGrp="1"/>
          </p:cNvSpPr>
          <p:nvPr>
            <p:ph idx="1"/>
          </p:nvPr>
        </p:nvSpPr>
        <p:spPr/>
        <p:txBody>
          <a:bodyPr>
            <a:normAutofit fontScale="70000" lnSpcReduction="20000"/>
          </a:bodyPr>
          <a:lstStyle/>
          <a:p>
            <a:pPr algn="just">
              <a:buNone/>
            </a:pPr>
            <a:r>
              <a:rPr lang="el-GR" dirty="0" smtClean="0">
                <a:solidFill>
                  <a:srgbClr val="FFFF00"/>
                </a:solidFill>
              </a:rPr>
              <a:t>     Η ψυχογενής βουλιμία μπορεί να θεωρηθεί </a:t>
            </a:r>
            <a:r>
              <a:rPr lang="el-GR" dirty="0" smtClean="0">
                <a:solidFill>
                  <a:srgbClr val="FF0000"/>
                </a:solidFill>
              </a:rPr>
              <a:t>ως υπόλειμμα της επιμένουσας ψυχογενούς ανορεξίας</a:t>
            </a:r>
            <a:r>
              <a:rPr lang="el-GR" dirty="0" smtClean="0">
                <a:solidFill>
                  <a:srgbClr val="FFFF00"/>
                </a:solidFill>
              </a:rPr>
              <a:t> (μολονότι μπορεί επίσης να παρατηρηθεί η αντίστροφη διαδοχή).</a:t>
            </a:r>
          </a:p>
          <a:p>
            <a:pPr algn="just">
              <a:buNone/>
            </a:pPr>
            <a:r>
              <a:rPr lang="el-GR" dirty="0" smtClean="0">
                <a:solidFill>
                  <a:srgbClr val="FFFF00"/>
                </a:solidFill>
              </a:rPr>
              <a:t>         Μια ασθενής, η οποία προηγουμένως ήταν ανορεκτική, μπορεί πρώτα να παρουσιάσει βελτίωση ως αποτέλεσμα της αύξησης του σωματικού βάρους και πιθανώς της εμμήνου ρύσεως, στη συνέχεια όμως μπορεί να εγκατασταθεί </a:t>
            </a:r>
            <a:r>
              <a:rPr lang="el-GR" dirty="0" smtClean="0">
                <a:solidFill>
                  <a:srgbClr val="FF0000"/>
                </a:solidFill>
              </a:rPr>
              <a:t>μία κακοήθης κατάσταση εναλλαγής </a:t>
            </a:r>
            <a:r>
              <a:rPr lang="el-GR" dirty="0" err="1" smtClean="0">
                <a:solidFill>
                  <a:srgbClr val="FF0000"/>
                </a:solidFill>
              </a:rPr>
              <a:t>υπερφαγίας</a:t>
            </a:r>
            <a:r>
              <a:rPr lang="el-GR" dirty="0" smtClean="0">
                <a:solidFill>
                  <a:srgbClr val="FF0000"/>
                </a:solidFill>
              </a:rPr>
              <a:t> και εμέτων. </a:t>
            </a:r>
          </a:p>
          <a:p>
            <a:pPr algn="just"/>
            <a:r>
              <a:rPr lang="el-GR" dirty="0" smtClean="0">
                <a:solidFill>
                  <a:srgbClr val="FFFF00"/>
                </a:solidFill>
              </a:rPr>
              <a:t>     Οι επανειλημμένοι έμετοι είναι πιθανόν να οδηγήσουν σε: ηλεκτρολυτικές διαταραχές, </a:t>
            </a:r>
          </a:p>
          <a:p>
            <a:pPr algn="just"/>
            <a:r>
              <a:rPr lang="el-GR" dirty="0" smtClean="0">
                <a:solidFill>
                  <a:srgbClr val="FFFF00"/>
                </a:solidFill>
              </a:rPr>
              <a:t>σωματικές επιπλοκές (</a:t>
            </a:r>
            <a:r>
              <a:rPr lang="el-GR" dirty="0" err="1" smtClean="0">
                <a:solidFill>
                  <a:srgbClr val="FFFF00"/>
                </a:solidFill>
              </a:rPr>
              <a:t>τετανία</a:t>
            </a:r>
            <a:r>
              <a:rPr lang="el-GR" dirty="0" smtClean="0">
                <a:solidFill>
                  <a:srgbClr val="FFFF00"/>
                </a:solidFill>
              </a:rPr>
              <a:t>, επιληπτικούς σπασμούς, καρδιακές αρρυθμίες, μυϊκή αδυναμία)</a:t>
            </a:r>
          </a:p>
          <a:p>
            <a:pPr algn="just"/>
            <a:r>
              <a:rPr lang="el-GR" dirty="0" smtClean="0">
                <a:solidFill>
                  <a:srgbClr val="FFFF00"/>
                </a:solidFill>
              </a:rPr>
              <a:t> και σε περαιτέρω σημαντική απώλεια σωματικού βάρους.</a:t>
            </a:r>
          </a:p>
          <a:p>
            <a:pPr algn="just">
              <a:buNone/>
            </a:pPr>
            <a:r>
              <a:rPr lang="el-GR" dirty="0" smtClean="0">
                <a:solidFill>
                  <a:srgbClr val="FFFF00"/>
                </a:solidFill>
              </a:rPr>
              <a:t> </a:t>
            </a:r>
          </a:p>
          <a:p>
            <a:pPr>
              <a:buNone/>
            </a:pP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76672"/>
            <a:ext cx="8229600" cy="1143000"/>
          </a:xfrm>
        </p:spPr>
        <p:txBody>
          <a:bodyPr>
            <a:normAutofit fontScale="90000"/>
          </a:bodyPr>
          <a:lstStyle/>
          <a:p>
            <a:r>
              <a:rPr lang="en-US" sz="2700" dirty="0" smtClean="0">
                <a:solidFill>
                  <a:srgbClr val="FF0000"/>
                </a:solidFill>
              </a:rPr>
              <a:t>F50 </a:t>
            </a:r>
            <a:r>
              <a:rPr lang="el-GR" sz="2700" dirty="0" smtClean="0">
                <a:solidFill>
                  <a:srgbClr val="FF0000"/>
                </a:solidFill>
              </a:rPr>
              <a:t>Διαταραχές στη λήψη τροφής</a:t>
            </a:r>
            <a:r>
              <a:rPr lang="en-US" sz="2700" dirty="0" smtClean="0">
                <a:solidFill>
                  <a:srgbClr val="FF0000"/>
                </a:solidFill>
              </a:rPr>
              <a:t/>
            </a:r>
            <a:br>
              <a:rPr lang="en-US" sz="2700" dirty="0" smtClean="0">
                <a:solidFill>
                  <a:srgbClr val="FF0000"/>
                </a:solidFill>
              </a:rPr>
            </a:br>
            <a:r>
              <a:rPr lang="el-GR" sz="2700" dirty="0" smtClean="0">
                <a:solidFill>
                  <a:srgbClr val="FF0000"/>
                </a:solidFill>
              </a:rPr>
              <a:t>Ψυχογενής Βουλιμία </a:t>
            </a:r>
            <a:br>
              <a:rPr lang="el-GR" sz="2700" dirty="0" smtClean="0">
                <a:solidFill>
                  <a:srgbClr val="FF0000"/>
                </a:solidFill>
              </a:rPr>
            </a:br>
            <a:r>
              <a:rPr lang="el-GR" sz="2700" b="1" dirty="0" smtClean="0">
                <a:solidFill>
                  <a:srgbClr val="FF0000"/>
                </a:solidFill>
              </a:rPr>
              <a:t> Οδηγίες για την διάγνωση -1</a:t>
            </a:r>
            <a:r>
              <a:rPr lang="el-GR" dirty="0" smtClean="0">
                <a:solidFill>
                  <a:srgbClr val="FF0000"/>
                </a:solidFill>
              </a:rPr>
              <a:t/>
            </a:r>
            <a:br>
              <a:rPr lang="el-GR" dirty="0" smtClean="0">
                <a:solidFill>
                  <a:srgbClr val="FF0000"/>
                </a:solidFill>
              </a:rPr>
            </a:br>
            <a:endParaRPr lang="el-GR" dirty="0">
              <a:solidFill>
                <a:srgbClr val="FF0000"/>
              </a:solidFill>
            </a:endParaRPr>
          </a:p>
        </p:txBody>
      </p:sp>
      <p:sp>
        <p:nvSpPr>
          <p:cNvPr id="3" name="2 - Θέση περιεχομένου"/>
          <p:cNvSpPr>
            <a:spLocks noGrp="1"/>
          </p:cNvSpPr>
          <p:nvPr>
            <p:ph idx="1"/>
          </p:nvPr>
        </p:nvSpPr>
        <p:spPr/>
        <p:txBody>
          <a:bodyPr>
            <a:normAutofit fontScale="77500" lnSpcReduction="20000"/>
          </a:bodyPr>
          <a:lstStyle/>
          <a:p>
            <a:pPr algn="just"/>
            <a:r>
              <a:rPr lang="el-GR" dirty="0" smtClean="0">
                <a:solidFill>
                  <a:srgbClr val="FFFF00"/>
                </a:solidFill>
              </a:rPr>
              <a:t>(α) Επιμένουσα υπεραπασχόληση με τη διατροφή και ακατανίκητη επιθυμία για λήψη τροφής. Ο ασθενής υποκύπτει στην επιθυμία του να τρώει υπερβολικά, με επεισόδια </a:t>
            </a:r>
            <a:r>
              <a:rPr lang="el-GR" dirty="0" err="1" smtClean="0">
                <a:solidFill>
                  <a:srgbClr val="FFFF00"/>
                </a:solidFill>
              </a:rPr>
              <a:t>υπερφαγίας</a:t>
            </a:r>
            <a:r>
              <a:rPr lang="el-GR" dirty="0" smtClean="0">
                <a:solidFill>
                  <a:srgbClr val="FFFF00"/>
                </a:solidFill>
              </a:rPr>
              <a:t> κατά τα οποία πολύ μεγάλες ποσότητες τροφής καταναλίσκονται σε βραχείες χρονικές περιόδους.</a:t>
            </a:r>
          </a:p>
          <a:p>
            <a:pPr algn="just"/>
            <a:r>
              <a:rPr lang="el-GR" dirty="0" smtClean="0">
                <a:solidFill>
                  <a:srgbClr val="FFFF00"/>
                </a:solidFill>
              </a:rPr>
              <a:t>(β) Ο ασθενής προσπαθεί να </a:t>
            </a:r>
            <a:r>
              <a:rPr lang="el-GR" dirty="0" err="1" smtClean="0">
                <a:solidFill>
                  <a:srgbClr val="FFFF00"/>
                </a:solidFill>
              </a:rPr>
              <a:t>αντιρροπήσει</a:t>
            </a:r>
            <a:r>
              <a:rPr lang="el-GR" dirty="0" smtClean="0">
                <a:solidFill>
                  <a:srgbClr val="FFFF00"/>
                </a:solidFill>
              </a:rPr>
              <a:t> την «παχυντική» επίδραση της τροφής με ένα ή περισσότερα από τα ακόλουθα:  </a:t>
            </a:r>
            <a:r>
              <a:rPr lang="el-GR" dirty="0" err="1" smtClean="0">
                <a:solidFill>
                  <a:srgbClr val="FFFF00"/>
                </a:solidFill>
              </a:rPr>
              <a:t>αυτοπροκαλούμενοι</a:t>
            </a:r>
            <a:r>
              <a:rPr lang="el-GR" dirty="0" smtClean="0">
                <a:solidFill>
                  <a:srgbClr val="FFFF00"/>
                </a:solidFill>
              </a:rPr>
              <a:t> έμετοι, κατάχρηση καθαρτικών ουσιών, εναλλασσόμενες περίοδοι αποχής από τη λήψη τροφής, χρήση φαρμάκων, όπως ανορεκτικών, </a:t>
            </a:r>
            <a:r>
              <a:rPr lang="el-GR" dirty="0" err="1" smtClean="0">
                <a:solidFill>
                  <a:srgbClr val="FFFF00"/>
                </a:solidFill>
              </a:rPr>
              <a:t>θυρεοειδικών</a:t>
            </a:r>
            <a:r>
              <a:rPr lang="el-GR" dirty="0" smtClean="0">
                <a:solidFill>
                  <a:srgbClr val="FFFF00"/>
                </a:solidFill>
              </a:rPr>
              <a:t> σκευασμάτων ή διουρητικών. Διαβητικοί ασθενείς με βουλιμία δυνατόν να παραμελήσουν τη θεραπεία τους με ινσουλίνη,</a:t>
            </a:r>
          </a:p>
          <a:p>
            <a:pPr algn="just">
              <a:buNone/>
            </a:pPr>
            <a:endParaRPr lang="el-GR" dirty="0">
              <a:solidFill>
                <a:srgbClr val="FF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1143000"/>
          </a:xfrm>
        </p:spPr>
        <p:txBody>
          <a:bodyPr>
            <a:noAutofit/>
          </a:bodyPr>
          <a:lstStyle/>
          <a:p>
            <a:r>
              <a:rPr lang="en-US" sz="2400" dirty="0" smtClean="0">
                <a:solidFill>
                  <a:srgbClr val="FF0000"/>
                </a:solidFill>
              </a:rPr>
              <a:t>F50 </a:t>
            </a:r>
            <a:r>
              <a:rPr lang="el-GR" sz="2400" dirty="0" smtClean="0">
                <a:solidFill>
                  <a:srgbClr val="FF0000"/>
                </a:solidFill>
              </a:rPr>
              <a:t>Διαταραχές στη λήψη τροφής</a:t>
            </a:r>
            <a:r>
              <a:rPr lang="en-US" sz="2400" dirty="0" smtClean="0">
                <a:solidFill>
                  <a:srgbClr val="FF0000"/>
                </a:solidFill>
              </a:rPr>
              <a:t/>
            </a:r>
            <a:br>
              <a:rPr lang="en-US" sz="2400" dirty="0" smtClean="0">
                <a:solidFill>
                  <a:srgbClr val="FF0000"/>
                </a:solidFill>
              </a:rPr>
            </a:br>
            <a:r>
              <a:rPr lang="el-GR" sz="2400" dirty="0" smtClean="0">
                <a:solidFill>
                  <a:srgbClr val="FF0000"/>
                </a:solidFill>
              </a:rPr>
              <a:t>Ψυχογενής Βουλιμία</a:t>
            </a:r>
            <a:br>
              <a:rPr lang="el-GR" sz="2400" dirty="0" smtClean="0">
                <a:solidFill>
                  <a:srgbClr val="FF0000"/>
                </a:solidFill>
              </a:rPr>
            </a:br>
            <a:r>
              <a:rPr lang="el-GR" sz="2400" b="1" dirty="0" smtClean="0">
                <a:solidFill>
                  <a:srgbClr val="FF0000"/>
                </a:solidFill>
              </a:rPr>
              <a:t> Οδηγίες για την διάγνωση -2</a:t>
            </a:r>
            <a:r>
              <a:rPr lang="el-GR" sz="2400" dirty="0" smtClean="0">
                <a:solidFill>
                  <a:srgbClr val="FF0000"/>
                </a:solidFill>
              </a:rPr>
              <a:t> </a:t>
            </a:r>
            <a:br>
              <a:rPr lang="el-GR" sz="2400" dirty="0" smtClean="0">
                <a:solidFill>
                  <a:srgbClr val="FF0000"/>
                </a:solidFill>
              </a:rPr>
            </a:br>
            <a:r>
              <a:rPr lang="el-GR" sz="2800" b="1" i="1" dirty="0" smtClean="0">
                <a:solidFill>
                  <a:srgbClr val="FF0000"/>
                </a:solidFill>
              </a:rPr>
              <a:t/>
            </a:r>
            <a:br>
              <a:rPr lang="el-GR" sz="2800" b="1" i="1" dirty="0" smtClean="0">
                <a:solidFill>
                  <a:srgbClr val="FF0000"/>
                </a:solidFill>
              </a:rPr>
            </a:br>
            <a:r>
              <a:rPr lang="el-GR" sz="2800" dirty="0" smtClean="0">
                <a:solidFill>
                  <a:srgbClr val="FF0000"/>
                </a:solidFill>
              </a:rPr>
              <a:t/>
            </a:r>
            <a:br>
              <a:rPr lang="el-GR" sz="2800" dirty="0" smtClean="0">
                <a:solidFill>
                  <a:srgbClr val="FF0000"/>
                </a:solidFill>
              </a:rPr>
            </a:br>
            <a:endParaRPr lang="el-GR" sz="2800" dirty="0"/>
          </a:p>
        </p:txBody>
      </p:sp>
      <p:sp>
        <p:nvSpPr>
          <p:cNvPr id="3" name="2 - Θέση περιεχομένου"/>
          <p:cNvSpPr>
            <a:spLocks noGrp="1"/>
          </p:cNvSpPr>
          <p:nvPr>
            <p:ph idx="1"/>
          </p:nvPr>
        </p:nvSpPr>
        <p:spPr/>
        <p:txBody>
          <a:bodyPr>
            <a:normAutofit fontScale="62500" lnSpcReduction="20000"/>
          </a:bodyPr>
          <a:lstStyle/>
          <a:p>
            <a:pPr algn="just">
              <a:buNone/>
            </a:pPr>
            <a:r>
              <a:rPr lang="el-GR" dirty="0" smtClean="0">
                <a:solidFill>
                  <a:srgbClr val="FFFF00"/>
                </a:solidFill>
              </a:rPr>
              <a:t>   (γ) Η ψυχοπαθολογία εκφράζεται ως νοσηρός φόβος πάχυνσης. Ο ασθενής επιβάλλει στον εαυτό του </a:t>
            </a:r>
            <a:r>
              <a:rPr lang="el-GR" u="sng" dirty="0" smtClean="0">
                <a:solidFill>
                  <a:srgbClr val="FFFF00"/>
                </a:solidFill>
              </a:rPr>
              <a:t>ένα αυστηρά καθορισμένο όριο σωματικού βάρους, πολύ κάτω από το </a:t>
            </a:r>
            <a:r>
              <a:rPr lang="el-GR" u="sng" dirty="0" err="1" smtClean="0">
                <a:solidFill>
                  <a:srgbClr val="FFFF00"/>
                </a:solidFill>
              </a:rPr>
              <a:t>προνοσηρό</a:t>
            </a:r>
            <a:r>
              <a:rPr lang="el-GR" u="sng" dirty="0" smtClean="0">
                <a:solidFill>
                  <a:srgbClr val="FFFF00"/>
                </a:solidFill>
              </a:rPr>
              <a:t> επίπεδο, το οποίο και αποτελεί το άριστο ή το κατά τη γνώμη του γιατρού συμβατό με την υγεία σωματικό βάρος</a:t>
            </a:r>
            <a:r>
              <a:rPr lang="el-GR" dirty="0" smtClean="0">
                <a:solidFill>
                  <a:srgbClr val="FFFF00"/>
                </a:solidFill>
              </a:rPr>
              <a:t>. </a:t>
            </a:r>
          </a:p>
          <a:p>
            <a:pPr algn="just">
              <a:buNone/>
            </a:pPr>
            <a:endParaRPr lang="el-GR" dirty="0" smtClean="0">
              <a:solidFill>
                <a:srgbClr val="FFFF00"/>
              </a:solidFill>
            </a:endParaRPr>
          </a:p>
          <a:p>
            <a:pPr algn="just">
              <a:buNone/>
            </a:pPr>
            <a:r>
              <a:rPr lang="el-GR" dirty="0" smtClean="0">
                <a:solidFill>
                  <a:srgbClr val="FFFF00"/>
                </a:solidFill>
              </a:rPr>
              <a:t>    Συχνά, αλλά όχι πάντοτε, αναφέρονται στο </a:t>
            </a:r>
            <a:r>
              <a:rPr lang="el-GR" u="sng" dirty="0" smtClean="0">
                <a:solidFill>
                  <a:srgbClr val="FFFF00"/>
                </a:solidFill>
              </a:rPr>
              <a:t>ιστορικό επεισόδια ψυχογενούς ανορεξίας.</a:t>
            </a:r>
            <a:r>
              <a:rPr lang="el-GR" dirty="0" smtClean="0">
                <a:solidFill>
                  <a:srgbClr val="FFFF00"/>
                </a:solidFill>
              </a:rPr>
              <a:t> Τυχόν προηγούμενο επεισόδιο μπορεί να είχε </a:t>
            </a:r>
            <a:r>
              <a:rPr lang="el-GR" u="sng" dirty="0" smtClean="0">
                <a:solidFill>
                  <a:srgbClr val="FFFF00"/>
                </a:solidFill>
              </a:rPr>
              <a:t>πλήρη κλινική έκφραση ή να είχε προσλάβει ελάσσονα λανθάνουσα μορφή με μέτρια μόνο απώλεια βάρους ή/και παροδική φάση αμηνόρροιας</a:t>
            </a:r>
            <a:r>
              <a:rPr lang="el-GR" dirty="0" smtClean="0">
                <a:solidFill>
                  <a:srgbClr val="FFFF00"/>
                </a:solidFill>
              </a:rPr>
              <a:t>. Το μεσοδιάστημα μεταξύ ενός επεισοδίου ψυχογενούς ανορεξίας και ενός ψυχογενούς βουλιμίας μπορεί να κυμαίνεται από λίγους μήνες μέχρι μερικά χρόνια.</a:t>
            </a:r>
          </a:p>
          <a:p>
            <a:pPr algn="just">
              <a:buNone/>
            </a:pPr>
            <a:endParaRPr lang="el-GR" i="1" dirty="0" smtClean="0">
              <a:solidFill>
                <a:srgbClr val="FFFF00"/>
              </a:solidFill>
            </a:endParaRPr>
          </a:p>
          <a:p>
            <a:pPr algn="just">
              <a:buNone/>
            </a:pPr>
            <a:r>
              <a:rPr lang="el-GR" i="1" dirty="0" smtClean="0">
                <a:solidFill>
                  <a:srgbClr val="FFFF00"/>
                </a:solidFill>
              </a:rPr>
              <a:t>Περιλαμβάνονται: </a:t>
            </a:r>
            <a:r>
              <a:rPr lang="el-GR" dirty="0" smtClean="0">
                <a:solidFill>
                  <a:srgbClr val="FFFF00"/>
                </a:solidFill>
              </a:rPr>
              <a:t>Βουλιμία ΜΑΚ</a:t>
            </a:r>
          </a:p>
          <a:p>
            <a:pPr algn="just">
              <a:buNone/>
            </a:pPr>
            <a:r>
              <a:rPr lang="el-GR" dirty="0" smtClean="0">
                <a:solidFill>
                  <a:srgbClr val="FFFF00"/>
                </a:solidFill>
              </a:rPr>
              <a:t>Ψυχογενής </a:t>
            </a:r>
            <a:r>
              <a:rPr lang="el-GR" dirty="0" err="1" smtClean="0">
                <a:solidFill>
                  <a:srgbClr val="FFFF00"/>
                </a:solidFill>
              </a:rPr>
              <a:t>υπερορεξία</a:t>
            </a:r>
            <a:endParaRPr lang="el-GR" dirty="0" smtClean="0">
              <a:solidFill>
                <a:srgbClr val="FFFF00"/>
              </a:solidFill>
            </a:endParaRPr>
          </a:p>
          <a:p>
            <a:pPr>
              <a:buNone/>
            </a:pP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synedrio 001.jpg"/>
          <p:cNvPicPr>
            <a:picLocks noChangeAspect="1"/>
          </p:cNvPicPr>
          <p:nvPr/>
        </p:nvPicPr>
        <p:blipFill>
          <a:blip r:embed="rId2" cstate="print"/>
          <a:stretch>
            <a:fillRect/>
          </a:stretch>
        </p:blipFill>
        <p:spPr>
          <a:xfrm>
            <a:off x="467544" y="692696"/>
            <a:ext cx="3733800" cy="5349240"/>
          </a:xfrm>
          <a:prstGeom prst="rect">
            <a:avLst/>
          </a:prstGeom>
        </p:spPr>
      </p:pic>
      <p:pic>
        <p:nvPicPr>
          <p:cNvPr id="8" name="7 - Εικόνα" descr="synedrio 002.jpg"/>
          <p:cNvPicPr>
            <a:picLocks noChangeAspect="1"/>
          </p:cNvPicPr>
          <p:nvPr/>
        </p:nvPicPr>
        <p:blipFill>
          <a:blip r:embed="rId3" cstate="print"/>
          <a:stretch>
            <a:fillRect/>
          </a:stretch>
        </p:blipFill>
        <p:spPr>
          <a:xfrm>
            <a:off x="4788024" y="836712"/>
            <a:ext cx="3910584" cy="532180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764704"/>
            <a:ext cx="8229600" cy="1143000"/>
          </a:xfrm>
        </p:spPr>
        <p:txBody>
          <a:bodyPr>
            <a:noAutofit/>
          </a:bodyPr>
          <a:lstStyle/>
          <a:p>
            <a:r>
              <a:rPr lang="en-US" sz="3200" dirty="0" smtClean="0">
                <a:solidFill>
                  <a:srgbClr val="FF0000"/>
                </a:solidFill>
              </a:rPr>
              <a:t>F50 </a:t>
            </a:r>
            <a:r>
              <a:rPr lang="el-GR" sz="3200" dirty="0" smtClean="0">
                <a:solidFill>
                  <a:srgbClr val="FF0000"/>
                </a:solidFill>
              </a:rPr>
              <a:t>Διαταραχές στη λήψη τροφής</a:t>
            </a:r>
            <a:r>
              <a:rPr lang="en-US" sz="3200" dirty="0" smtClean="0">
                <a:solidFill>
                  <a:srgbClr val="FF0000"/>
                </a:solidFill>
              </a:rPr>
              <a:t/>
            </a:r>
            <a:br>
              <a:rPr lang="en-US" sz="3200" dirty="0" smtClean="0">
                <a:solidFill>
                  <a:srgbClr val="FF0000"/>
                </a:solidFill>
              </a:rPr>
            </a:br>
            <a:r>
              <a:rPr lang="el-GR" sz="3200" dirty="0" smtClean="0">
                <a:solidFill>
                  <a:srgbClr val="FF0000"/>
                </a:solidFill>
              </a:rPr>
              <a:t>Ψυχογενής Βουλιμία </a:t>
            </a:r>
            <a:br>
              <a:rPr lang="el-GR" sz="3200" dirty="0" smtClean="0">
                <a:solidFill>
                  <a:srgbClr val="FF0000"/>
                </a:solidFill>
              </a:rPr>
            </a:br>
            <a:r>
              <a:rPr lang="el-GR" sz="3200" i="1" dirty="0" smtClean="0">
                <a:solidFill>
                  <a:srgbClr val="FF0000"/>
                </a:solidFill>
              </a:rPr>
              <a:t>Διαφορική Διάγνωση </a:t>
            </a:r>
            <a:br>
              <a:rPr lang="el-GR" sz="3200" i="1" dirty="0" smtClean="0">
                <a:solidFill>
                  <a:srgbClr val="FF0000"/>
                </a:solidFill>
              </a:rPr>
            </a:br>
            <a:r>
              <a:rPr lang="el-GR" sz="3200" dirty="0" smtClean="0">
                <a:solidFill>
                  <a:srgbClr val="FF0000"/>
                </a:solidFill>
              </a:rPr>
              <a:t/>
            </a:r>
            <a:br>
              <a:rPr lang="el-GR" sz="3200" dirty="0" smtClean="0">
                <a:solidFill>
                  <a:srgbClr val="FF0000"/>
                </a:solidFill>
              </a:rPr>
            </a:br>
            <a:endParaRPr lang="el-GR" sz="3200" dirty="0"/>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solidFill>
                  <a:srgbClr val="FFFF00"/>
                </a:solidFill>
              </a:rPr>
              <a:t>Η ψυχογενής βουλιμία πρέπει να </a:t>
            </a:r>
            <a:r>
              <a:rPr lang="el-GR" dirty="0" err="1" smtClean="0">
                <a:solidFill>
                  <a:srgbClr val="FFFF00"/>
                </a:solidFill>
              </a:rPr>
              <a:t>διαφοροδια</a:t>
            </a:r>
            <a:r>
              <a:rPr lang="el-GR" dirty="0" smtClean="0">
                <a:solidFill>
                  <a:srgbClr val="FFFF00"/>
                </a:solidFill>
              </a:rPr>
              <a:t>-</a:t>
            </a:r>
            <a:r>
              <a:rPr lang="el-GR" dirty="0" err="1" smtClean="0">
                <a:solidFill>
                  <a:srgbClr val="FFFF00"/>
                </a:solidFill>
              </a:rPr>
              <a:t>γιγνώσκεται</a:t>
            </a:r>
            <a:r>
              <a:rPr lang="el-GR" dirty="0" smtClean="0">
                <a:solidFill>
                  <a:srgbClr val="FFFF00"/>
                </a:solidFill>
              </a:rPr>
              <a:t> από:</a:t>
            </a:r>
          </a:p>
          <a:p>
            <a:pPr algn="just"/>
            <a:r>
              <a:rPr lang="el-GR" dirty="0" smtClean="0">
                <a:solidFill>
                  <a:srgbClr val="FFFF00"/>
                </a:solidFill>
              </a:rPr>
              <a:t>(α)Διαταραχές του ανώτερου γαστρεντερικού συστήματος, οι οποίες προκαλούν επαναλαμβανόμενους εμετούς (η χαρακτηριστική ψυχοπαθολογία απουσιάζει).</a:t>
            </a:r>
          </a:p>
          <a:p>
            <a:pPr algn="just"/>
            <a:r>
              <a:rPr lang="el-GR" dirty="0" smtClean="0">
                <a:solidFill>
                  <a:srgbClr val="FFFF00"/>
                </a:solidFill>
              </a:rPr>
              <a:t>(β) Γενικότερη διαταραχή της προσωπικότητας (η διαταραχή της λήψης τροφής μπορεί να συνυπάρχει με εξάρτηση από το οινόπνευμα και διάπραξη μικρών αδικημάτων, όπως οι μικροκλοπές).</a:t>
            </a:r>
          </a:p>
          <a:p>
            <a:pPr algn="just"/>
            <a:r>
              <a:rPr lang="el-GR" dirty="0" smtClean="0">
                <a:solidFill>
                  <a:srgbClr val="FFFF00"/>
                </a:solidFill>
              </a:rPr>
              <a:t>(γ) Καταθλιπτική διαταραχή (οι </a:t>
            </a:r>
            <a:r>
              <a:rPr lang="el-GR" dirty="0" err="1" smtClean="0">
                <a:solidFill>
                  <a:srgbClr val="FFFF00"/>
                </a:solidFill>
              </a:rPr>
              <a:t>βουλιμικοί</a:t>
            </a:r>
            <a:r>
              <a:rPr lang="el-GR" dirty="0" smtClean="0">
                <a:solidFill>
                  <a:srgbClr val="FFFF00"/>
                </a:solidFill>
              </a:rPr>
              <a:t> ασθενείς συχνά παρουσιάζουν καταθλιπτικά συμπτώματα).</a:t>
            </a:r>
          </a:p>
          <a:p>
            <a:pPr algn="just">
              <a:buNone/>
            </a:pPr>
            <a:endParaRPr lang="el-GR" dirty="0">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04664"/>
            <a:ext cx="8229600" cy="1143000"/>
          </a:xfrm>
        </p:spPr>
        <p:txBody>
          <a:bodyPr>
            <a:noAutofit/>
          </a:bodyPr>
          <a:lstStyle/>
          <a:p>
            <a:r>
              <a:rPr lang="en-US" sz="2400" dirty="0" smtClean="0">
                <a:solidFill>
                  <a:srgbClr val="FF0000"/>
                </a:solidFill>
              </a:rPr>
              <a:t>F50 </a:t>
            </a:r>
            <a:r>
              <a:rPr lang="el-GR" sz="2400" dirty="0" smtClean="0">
                <a:solidFill>
                  <a:srgbClr val="FF0000"/>
                </a:solidFill>
              </a:rPr>
              <a:t>Διαταραχές στη λήψη τροφής </a:t>
            </a:r>
            <a:r>
              <a:rPr lang="el-GR" sz="2400" b="1" dirty="0" smtClean="0">
                <a:solidFill>
                  <a:srgbClr val="FF0000"/>
                </a:solidFill>
              </a:rPr>
              <a:t/>
            </a:r>
            <a:br>
              <a:rPr lang="el-GR" sz="2400" b="1" dirty="0" smtClean="0">
                <a:solidFill>
                  <a:srgbClr val="FF0000"/>
                </a:solidFill>
              </a:rPr>
            </a:br>
            <a:r>
              <a:rPr lang="el-GR" sz="2400" dirty="0" err="1" smtClean="0">
                <a:solidFill>
                  <a:srgbClr val="FF0000"/>
                </a:solidFill>
              </a:rPr>
              <a:t>Υπερφαγία</a:t>
            </a:r>
            <a:r>
              <a:rPr lang="el-GR" sz="2400" dirty="0" smtClean="0">
                <a:solidFill>
                  <a:srgbClr val="FF0000"/>
                </a:solidFill>
              </a:rPr>
              <a:t> συνδυαζόμενη</a:t>
            </a:r>
            <a:br>
              <a:rPr lang="el-GR" sz="2400" dirty="0" smtClean="0">
                <a:solidFill>
                  <a:srgbClr val="FF0000"/>
                </a:solidFill>
              </a:rPr>
            </a:br>
            <a:r>
              <a:rPr lang="el-GR" sz="2400" dirty="0" smtClean="0">
                <a:solidFill>
                  <a:srgbClr val="FF0000"/>
                </a:solidFill>
              </a:rPr>
              <a:t>με άλλες ψυχολογικές διαταραχές</a:t>
            </a:r>
            <a:r>
              <a:rPr lang="en-US" sz="2400" dirty="0" smtClean="0">
                <a:solidFill>
                  <a:srgbClr val="FF0000"/>
                </a:solidFill>
              </a:rPr>
              <a:t> -1</a:t>
            </a:r>
            <a:r>
              <a:rPr lang="el-GR" sz="2400" dirty="0" smtClean="0"/>
              <a:t/>
            </a:r>
            <a:br>
              <a:rPr lang="el-GR" sz="2400" dirty="0" smtClean="0"/>
            </a:br>
            <a:endParaRPr lang="el-GR" sz="2400" dirty="0"/>
          </a:p>
        </p:txBody>
      </p:sp>
      <p:sp>
        <p:nvSpPr>
          <p:cNvPr id="3" name="2 - Θέση περιεχομένου"/>
          <p:cNvSpPr>
            <a:spLocks noGrp="1"/>
          </p:cNvSpPr>
          <p:nvPr>
            <p:ph idx="1"/>
          </p:nvPr>
        </p:nvSpPr>
        <p:spPr>
          <a:xfrm>
            <a:off x="467544" y="1340768"/>
            <a:ext cx="8229600" cy="5069160"/>
          </a:xfrm>
        </p:spPr>
        <p:txBody>
          <a:bodyPr>
            <a:noAutofit/>
          </a:bodyPr>
          <a:lstStyle/>
          <a:p>
            <a:pPr algn="just">
              <a:buNone/>
            </a:pPr>
            <a:r>
              <a:rPr lang="el-GR" sz="1600" dirty="0" smtClean="0">
                <a:solidFill>
                  <a:srgbClr val="FFFF00"/>
                </a:solidFill>
              </a:rPr>
              <a:t>Εδώ, πρέπει να </a:t>
            </a:r>
            <a:r>
              <a:rPr lang="el-GR" sz="1600" u="sng" dirty="0" smtClean="0">
                <a:solidFill>
                  <a:srgbClr val="FFFF00"/>
                </a:solidFill>
              </a:rPr>
              <a:t>κωδικοποιείται η </a:t>
            </a:r>
            <a:r>
              <a:rPr lang="el-GR" sz="1600" u="sng" dirty="0" err="1" smtClean="0">
                <a:solidFill>
                  <a:srgbClr val="FFFF00"/>
                </a:solidFill>
              </a:rPr>
              <a:t>υπερφαγία</a:t>
            </a:r>
            <a:r>
              <a:rPr lang="el-GR" sz="1600" u="sng" dirty="0" smtClean="0">
                <a:solidFill>
                  <a:srgbClr val="FFFF00"/>
                </a:solidFill>
              </a:rPr>
              <a:t>, η οποία έχει προκαλέσει παχυσαρκία ως αντίδραση σε </a:t>
            </a:r>
            <a:r>
              <a:rPr lang="el-GR" sz="1600" u="sng" dirty="0" err="1" smtClean="0">
                <a:solidFill>
                  <a:srgbClr val="FFFF00"/>
                </a:solidFill>
              </a:rPr>
              <a:t>δυσφοριογόνα</a:t>
            </a:r>
            <a:r>
              <a:rPr lang="el-GR" sz="1600" u="sng" dirty="0" smtClean="0">
                <a:solidFill>
                  <a:srgbClr val="FFFF00"/>
                </a:solidFill>
              </a:rPr>
              <a:t> γεγονότα</a:t>
            </a:r>
            <a:r>
              <a:rPr lang="el-GR" sz="1600" dirty="0" smtClean="0">
                <a:solidFill>
                  <a:srgbClr val="FFFF00"/>
                </a:solidFill>
              </a:rPr>
              <a:t>. </a:t>
            </a:r>
          </a:p>
          <a:p>
            <a:pPr algn="just"/>
            <a:r>
              <a:rPr lang="el-GR" sz="1600" dirty="0" smtClean="0">
                <a:solidFill>
                  <a:srgbClr val="FFFF00"/>
                </a:solidFill>
              </a:rPr>
              <a:t>Το πένθος</a:t>
            </a:r>
          </a:p>
          <a:p>
            <a:pPr algn="just"/>
            <a:r>
              <a:rPr lang="el-GR" sz="1600" dirty="0" smtClean="0">
                <a:solidFill>
                  <a:srgbClr val="FFFF00"/>
                </a:solidFill>
              </a:rPr>
              <a:t> τα ατυχήματα, </a:t>
            </a:r>
          </a:p>
          <a:p>
            <a:pPr algn="just"/>
            <a:r>
              <a:rPr lang="el-GR" sz="1600" dirty="0" smtClean="0">
                <a:solidFill>
                  <a:srgbClr val="FFFF00"/>
                </a:solidFill>
              </a:rPr>
              <a:t>οι χειρουργικές επεμβάσεις </a:t>
            </a:r>
          </a:p>
          <a:p>
            <a:pPr algn="just"/>
            <a:r>
              <a:rPr lang="el-GR" sz="1600" dirty="0" smtClean="0">
                <a:solidFill>
                  <a:srgbClr val="FFFF00"/>
                </a:solidFill>
              </a:rPr>
              <a:t>και άλλα γεγονότα συναισθηματικώς  φορτισμένα μπορεί να ακολουθούνται από αντιδραστική παχυσαρκία, ιδιαίτερα σε άτομα τα οποία έχουν προδιάθεση για αύξηση του σωματικού βάρους.</a:t>
            </a:r>
          </a:p>
          <a:p>
            <a:pPr algn="just">
              <a:buNone/>
            </a:pPr>
            <a:r>
              <a:rPr lang="en-US" sz="1600" dirty="0" smtClean="0">
                <a:solidFill>
                  <a:srgbClr val="FFFF00"/>
                </a:solidFill>
              </a:rPr>
              <a:t>              </a:t>
            </a:r>
            <a:endParaRPr lang="el-GR" sz="1600" dirty="0" smtClean="0">
              <a:solidFill>
                <a:srgbClr val="FFFF00"/>
              </a:solidFill>
            </a:endParaRPr>
          </a:p>
          <a:p>
            <a:pPr algn="just">
              <a:buNone/>
            </a:pPr>
            <a:r>
              <a:rPr lang="en-US" sz="1600" dirty="0" smtClean="0">
                <a:solidFill>
                  <a:srgbClr val="FFFF00"/>
                </a:solidFill>
              </a:rPr>
              <a:t>  </a:t>
            </a:r>
            <a:r>
              <a:rPr lang="el-GR" sz="1600" dirty="0" smtClean="0">
                <a:solidFill>
                  <a:srgbClr val="FFFF00"/>
                </a:solidFill>
              </a:rPr>
              <a:t>Η παχυσαρκία ως αίτιο ψυχολογικής διαταραχής δεν πρέπει να καταγράφεται σε αυτό τον κωδικό. Η παχυσαρκία μπορεί να καθιστά το άτομο ιδιαίτερα </a:t>
            </a:r>
            <a:r>
              <a:rPr lang="el-GR" sz="1600" dirty="0" smtClean="0">
                <a:solidFill>
                  <a:srgbClr val="FF0000"/>
                </a:solidFill>
              </a:rPr>
              <a:t>ευαίσθητο σε σχέση με την εμφάνιση του </a:t>
            </a:r>
            <a:r>
              <a:rPr lang="el-GR" sz="1600" dirty="0" smtClean="0">
                <a:solidFill>
                  <a:srgbClr val="FFFF00"/>
                </a:solidFill>
              </a:rPr>
              <a:t>και να οδηγήσει </a:t>
            </a:r>
            <a:r>
              <a:rPr lang="el-GR" sz="1600" dirty="0" smtClean="0">
                <a:solidFill>
                  <a:srgbClr val="FF0000"/>
                </a:solidFill>
              </a:rPr>
              <a:t>σε απώλεια της εμπιστοσύνης στις διαπροσωπικές του σχέσεις, όπως και σε υπερβολική υποκειμενική εκτίμηση του μεγέθους του σώματος. </a:t>
            </a:r>
          </a:p>
          <a:p>
            <a:pPr algn="just"/>
            <a:endParaRPr lang="el-GR" sz="1600" dirty="0" smtClean="0">
              <a:solidFill>
                <a:srgbClr val="FF0000"/>
              </a:solidFill>
            </a:endParaRPr>
          </a:p>
          <a:p>
            <a:pPr algn="just">
              <a:buNone/>
            </a:pPr>
            <a:r>
              <a:rPr lang="el-GR" sz="1600" dirty="0" smtClean="0">
                <a:solidFill>
                  <a:srgbClr val="FFFF00"/>
                </a:solidFill>
              </a:rPr>
              <a:t>Η παχυσαρκία ως αίτιο ψυχολογικής διαταραχής πρέπει </a:t>
            </a:r>
            <a:r>
              <a:rPr lang="el-GR" sz="1600" dirty="0" err="1" smtClean="0">
                <a:solidFill>
                  <a:srgbClr val="FFFF00"/>
                </a:solidFill>
              </a:rPr>
              <a:t>διαγνωστικώς</a:t>
            </a:r>
            <a:r>
              <a:rPr lang="el-GR" sz="1600" dirty="0" smtClean="0">
                <a:solidFill>
                  <a:srgbClr val="FFFF00"/>
                </a:solidFill>
              </a:rPr>
              <a:t> να υπάγεται σε μια κατηγορία, όπως:</a:t>
            </a:r>
          </a:p>
          <a:p>
            <a:pPr algn="just"/>
            <a:r>
              <a:rPr lang="el-GR" sz="1600" dirty="0" smtClean="0">
                <a:solidFill>
                  <a:srgbClr val="FFFF00"/>
                </a:solidFill>
              </a:rPr>
              <a:t> </a:t>
            </a:r>
            <a:r>
              <a:rPr lang="en-US" sz="1600" dirty="0" smtClean="0">
                <a:solidFill>
                  <a:srgbClr val="FFFF00"/>
                </a:solidFill>
              </a:rPr>
              <a:t>F</a:t>
            </a:r>
            <a:r>
              <a:rPr lang="el-GR" sz="1600" dirty="0" smtClean="0">
                <a:solidFill>
                  <a:srgbClr val="FFFF00"/>
                </a:solidFill>
              </a:rPr>
              <a:t>38</a:t>
            </a:r>
            <a:r>
              <a:rPr lang="en-US" sz="1600" dirty="0" smtClean="0">
                <a:solidFill>
                  <a:srgbClr val="FFFF00"/>
                </a:solidFill>
              </a:rPr>
              <a:t>.-</a:t>
            </a:r>
            <a:r>
              <a:rPr lang="el-GR" sz="1600" dirty="0" smtClean="0">
                <a:solidFill>
                  <a:srgbClr val="FFFF00"/>
                </a:solidFill>
              </a:rPr>
              <a:t> (άλλες συναισθηματικές διαταραχές),</a:t>
            </a:r>
          </a:p>
          <a:p>
            <a:pPr algn="just"/>
            <a:r>
              <a:rPr lang="el-GR" sz="1600" dirty="0" smtClean="0">
                <a:solidFill>
                  <a:srgbClr val="FFFF00"/>
                </a:solidFill>
              </a:rPr>
              <a:t> </a:t>
            </a:r>
            <a:r>
              <a:rPr lang="en-US" sz="1600" dirty="0" smtClean="0">
                <a:solidFill>
                  <a:srgbClr val="FFFF00"/>
                </a:solidFill>
              </a:rPr>
              <a:t>F</a:t>
            </a:r>
            <a:r>
              <a:rPr lang="el-GR" sz="1600" dirty="0" smtClean="0">
                <a:solidFill>
                  <a:srgbClr val="FFFF00"/>
                </a:solidFill>
              </a:rPr>
              <a:t>41.2 (μεικτή αγχώδης και καταθλιπτική διαταραχή) </a:t>
            </a:r>
          </a:p>
          <a:p>
            <a:pPr algn="just"/>
            <a:r>
              <a:rPr lang="el-GR" sz="1600" dirty="0" smtClean="0">
                <a:solidFill>
                  <a:srgbClr val="FFFF00"/>
                </a:solidFill>
              </a:rPr>
              <a:t>ή </a:t>
            </a:r>
            <a:r>
              <a:rPr lang="en-US" sz="1600" dirty="0" smtClean="0">
                <a:solidFill>
                  <a:srgbClr val="FFFF00"/>
                </a:solidFill>
              </a:rPr>
              <a:t>F</a:t>
            </a:r>
            <a:r>
              <a:rPr lang="el-GR" sz="1600" dirty="0" smtClean="0">
                <a:solidFill>
                  <a:srgbClr val="FFFF00"/>
                </a:solidFill>
              </a:rPr>
              <a:t>48.9 (νευρωσική δ</a:t>
            </a:r>
            <a:r>
              <a:rPr lang="el-GR" sz="1600" u="sng" dirty="0" smtClean="0">
                <a:solidFill>
                  <a:srgbClr val="FFFF00"/>
                </a:solidFill>
              </a:rPr>
              <a:t>ιαταραχή μη </a:t>
            </a:r>
            <a:r>
              <a:rPr lang="el-GR" sz="1600" dirty="0" smtClean="0">
                <a:solidFill>
                  <a:srgbClr val="FFFF00"/>
                </a:solidFill>
              </a:rPr>
              <a:t>άλλως καθοριζόμενη), σε συνδυασμό με έναν ακόμη κωδικό από την κατηγορία Ε66.— της </a:t>
            </a:r>
            <a:r>
              <a:rPr lang="en-US" sz="1600" dirty="0" smtClean="0">
                <a:solidFill>
                  <a:srgbClr val="FFFF00"/>
                </a:solidFill>
              </a:rPr>
              <a:t>ICD-10 </a:t>
            </a:r>
            <a:r>
              <a:rPr lang="el-GR" sz="1600" dirty="0" smtClean="0">
                <a:solidFill>
                  <a:srgbClr val="FFFF00"/>
                </a:solidFill>
              </a:rPr>
              <a:t> για να καθορισθεί ο τύπος της παχυσαρκίας.</a:t>
            </a:r>
          </a:p>
          <a:p>
            <a:pPr algn="just">
              <a:buNone/>
            </a:pPr>
            <a:endParaRPr lang="el-GR" sz="1600" dirty="0">
              <a:solidFill>
                <a:srgbClr val="FFFF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2400" dirty="0" smtClean="0">
                <a:solidFill>
                  <a:srgbClr val="FF0000"/>
                </a:solidFill>
              </a:rPr>
              <a:t>F50 </a:t>
            </a:r>
            <a:r>
              <a:rPr lang="el-GR" sz="2400" dirty="0" smtClean="0">
                <a:solidFill>
                  <a:srgbClr val="FF0000"/>
                </a:solidFill>
              </a:rPr>
              <a:t>Διαταραχές στη λήψη τροφής </a:t>
            </a:r>
            <a:r>
              <a:rPr lang="el-GR" sz="2400" b="1" dirty="0" smtClean="0">
                <a:solidFill>
                  <a:srgbClr val="FF0000"/>
                </a:solidFill>
              </a:rPr>
              <a:t/>
            </a:r>
            <a:br>
              <a:rPr lang="el-GR" sz="2400" b="1" dirty="0" smtClean="0">
                <a:solidFill>
                  <a:srgbClr val="FF0000"/>
                </a:solidFill>
              </a:rPr>
            </a:br>
            <a:r>
              <a:rPr lang="el-GR" sz="2400" dirty="0" err="1" smtClean="0">
                <a:solidFill>
                  <a:srgbClr val="FF0000"/>
                </a:solidFill>
              </a:rPr>
              <a:t>Υπερφαγία</a:t>
            </a:r>
            <a:r>
              <a:rPr lang="el-GR" sz="2400" dirty="0" smtClean="0">
                <a:solidFill>
                  <a:srgbClr val="FF0000"/>
                </a:solidFill>
              </a:rPr>
              <a:t> συνδυαζόμενη</a:t>
            </a:r>
            <a:br>
              <a:rPr lang="el-GR" sz="2400" dirty="0" smtClean="0">
                <a:solidFill>
                  <a:srgbClr val="FF0000"/>
                </a:solidFill>
              </a:rPr>
            </a:br>
            <a:r>
              <a:rPr lang="el-GR" sz="2400" dirty="0" smtClean="0">
                <a:solidFill>
                  <a:srgbClr val="FF0000"/>
                </a:solidFill>
              </a:rPr>
              <a:t>με άλλες ψυχολογικές διαταραχές-2</a:t>
            </a:r>
            <a:r>
              <a:rPr lang="en-US" sz="2400" dirty="0" smtClean="0">
                <a:solidFill>
                  <a:srgbClr val="FF0000"/>
                </a:solidFill>
              </a:rPr>
              <a:t> </a:t>
            </a:r>
            <a:r>
              <a:rPr lang="el-GR" sz="2400" dirty="0" smtClean="0"/>
              <a:t/>
            </a:r>
            <a:br>
              <a:rPr lang="el-GR" sz="2400" dirty="0" smtClean="0"/>
            </a:br>
            <a:endParaRPr lang="el-GR" sz="2400" dirty="0"/>
          </a:p>
        </p:txBody>
      </p:sp>
      <p:sp>
        <p:nvSpPr>
          <p:cNvPr id="3" name="2 - Θέση περιεχομένου"/>
          <p:cNvSpPr>
            <a:spLocks noGrp="1"/>
          </p:cNvSpPr>
          <p:nvPr>
            <p:ph idx="1"/>
          </p:nvPr>
        </p:nvSpPr>
        <p:spPr/>
        <p:txBody>
          <a:bodyPr>
            <a:normAutofit fontScale="77500" lnSpcReduction="20000"/>
          </a:bodyPr>
          <a:lstStyle/>
          <a:p>
            <a:pPr algn="just"/>
            <a:r>
              <a:rPr lang="el-GR" dirty="0" smtClean="0">
                <a:solidFill>
                  <a:srgbClr val="FFFF00"/>
                </a:solidFill>
              </a:rPr>
              <a:t>Η παχυσαρκία ως ανεπιθύμητο αποτέλεσμα μακροχρόνιας θεραπείας με νευροληπτικά, αντικαταθλιπτικά ή άλλης μορφής φαρμακευτικές ουσίες </a:t>
            </a:r>
            <a:r>
              <a:rPr lang="el-GR" u="sng" dirty="0" smtClean="0">
                <a:solidFill>
                  <a:srgbClr val="FFFF00"/>
                </a:solidFill>
              </a:rPr>
              <a:t>δεν πρέπει να ταξινομείται εδώ, αλλά στην κατηγορία Ε66.1 (</a:t>
            </a:r>
            <a:r>
              <a:rPr lang="el-GR" u="sng" dirty="0" err="1" smtClean="0">
                <a:solidFill>
                  <a:srgbClr val="FFFF00"/>
                </a:solidFill>
              </a:rPr>
              <a:t>φαρμακογενής</a:t>
            </a:r>
            <a:r>
              <a:rPr lang="el-GR" u="sng" dirty="0" smtClean="0">
                <a:solidFill>
                  <a:srgbClr val="FFFF00"/>
                </a:solidFill>
              </a:rPr>
              <a:t> παχυσαρκία</a:t>
            </a:r>
            <a:r>
              <a:rPr lang="el-GR" dirty="0" smtClean="0">
                <a:solidFill>
                  <a:srgbClr val="FFFF00"/>
                </a:solidFill>
              </a:rPr>
              <a:t>) μαζί με έναν συμπληρωματικό κωδικό από το κεφάλαιο XX (Εξωτερικά αίτια) της Ι</a:t>
            </a:r>
            <a:r>
              <a:rPr lang="en-US" dirty="0" smtClean="0">
                <a:solidFill>
                  <a:srgbClr val="FFFF00"/>
                </a:solidFill>
              </a:rPr>
              <a:t>CD</a:t>
            </a:r>
            <a:r>
              <a:rPr lang="el-GR" dirty="0" smtClean="0">
                <a:solidFill>
                  <a:srgbClr val="FFFF00"/>
                </a:solidFill>
              </a:rPr>
              <a:t>-10, ο οποίος καθορίζει το φάρμακο</a:t>
            </a:r>
            <a:r>
              <a:rPr lang="en-US" dirty="0" smtClean="0">
                <a:solidFill>
                  <a:srgbClr val="FFFF00"/>
                </a:solidFill>
              </a:rPr>
              <a:t>.</a:t>
            </a:r>
            <a:endParaRPr lang="el-GR" dirty="0" smtClean="0">
              <a:solidFill>
                <a:srgbClr val="FFFF00"/>
              </a:solidFill>
            </a:endParaRPr>
          </a:p>
          <a:p>
            <a:pPr algn="just"/>
            <a:r>
              <a:rPr lang="el-GR" u="sng" dirty="0" smtClean="0">
                <a:solidFill>
                  <a:srgbClr val="FFFF00"/>
                </a:solidFill>
              </a:rPr>
              <a:t>Η παχυσαρκία μπορεί να είναι το κίνητρο για δίαιτα</a:t>
            </a:r>
            <a:r>
              <a:rPr lang="el-GR" dirty="0" smtClean="0">
                <a:solidFill>
                  <a:srgbClr val="FFFF00"/>
                </a:solidFill>
              </a:rPr>
              <a:t>, η οποία ακολούθως καταλήγει σε ελάσσονα συμπτώματα συναισθηματικής διαταραχής (άγχος, ανησυχία, αδυναμία και ευερεθιστότητα) ή, πιο σπάνια, σε σοβαρά καταθλιπτικά συμπτώματα </a:t>
            </a:r>
            <a:r>
              <a:rPr lang="el-GR" u="sng" dirty="0" smtClean="0">
                <a:solidFill>
                  <a:srgbClr val="FFFF00"/>
                </a:solidFill>
              </a:rPr>
              <a:t>(«κατάθλιψη διαίτης).</a:t>
            </a:r>
          </a:p>
          <a:p>
            <a:pPr algn="just">
              <a:buNone/>
            </a:pPr>
            <a:endParaRPr lang="el-GR" dirty="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dirty="0" smtClean="0">
                <a:solidFill>
                  <a:srgbClr val="FF0000"/>
                </a:solidFill>
              </a:rPr>
              <a:t/>
            </a:r>
            <a:br>
              <a:rPr lang="el-GR" sz="3200" dirty="0" smtClean="0">
                <a:solidFill>
                  <a:srgbClr val="FF0000"/>
                </a:solidFill>
              </a:rPr>
            </a:br>
            <a:r>
              <a:rPr lang="en-US" sz="3200" dirty="0" smtClean="0">
                <a:solidFill>
                  <a:srgbClr val="FF0000"/>
                </a:solidFill>
              </a:rPr>
              <a:t>F50 </a:t>
            </a:r>
            <a:r>
              <a:rPr lang="el-GR" sz="3200" dirty="0" smtClean="0">
                <a:solidFill>
                  <a:srgbClr val="FF0000"/>
                </a:solidFill>
              </a:rPr>
              <a:t>Διαταραχές στη λήψη τροφής </a:t>
            </a:r>
            <a:r>
              <a:rPr lang="el-GR" sz="3200" b="1" dirty="0" smtClean="0">
                <a:solidFill>
                  <a:srgbClr val="FF0000"/>
                </a:solidFill>
              </a:rPr>
              <a:t/>
            </a:r>
            <a:br>
              <a:rPr lang="el-GR" sz="3200" b="1" dirty="0" smtClean="0">
                <a:solidFill>
                  <a:srgbClr val="FF0000"/>
                </a:solidFill>
              </a:rPr>
            </a:br>
            <a:r>
              <a:rPr lang="el-GR" sz="3200" dirty="0" err="1" smtClean="0">
                <a:solidFill>
                  <a:srgbClr val="FF0000"/>
                </a:solidFill>
              </a:rPr>
              <a:t>Υπερφαγία</a:t>
            </a:r>
            <a:r>
              <a:rPr lang="el-GR" sz="3200" dirty="0" smtClean="0">
                <a:solidFill>
                  <a:srgbClr val="FF0000"/>
                </a:solidFill>
              </a:rPr>
              <a:t> συνδυαζόμενη</a:t>
            </a:r>
            <a:br>
              <a:rPr lang="el-GR" sz="3200" dirty="0" smtClean="0">
                <a:solidFill>
                  <a:srgbClr val="FF0000"/>
                </a:solidFill>
              </a:rPr>
            </a:br>
            <a:r>
              <a:rPr lang="el-GR" sz="3200" dirty="0" smtClean="0">
                <a:solidFill>
                  <a:srgbClr val="FF0000"/>
                </a:solidFill>
              </a:rPr>
              <a:t>με άλλες ψυχολογικές διαταραχές-3</a:t>
            </a:r>
            <a:r>
              <a:rPr lang="en-US" sz="3200" dirty="0" smtClean="0">
                <a:solidFill>
                  <a:srgbClr val="FF0000"/>
                </a:solidFill>
              </a:rPr>
              <a:t> </a:t>
            </a:r>
            <a:r>
              <a:rPr lang="el-GR" sz="3200" dirty="0" smtClean="0"/>
              <a:t/>
            </a:r>
            <a:br>
              <a:rPr lang="el-GR" sz="3200" dirty="0" smtClean="0"/>
            </a:br>
            <a:endParaRPr lang="el-GR" sz="3200" dirty="0"/>
          </a:p>
        </p:txBody>
      </p:sp>
      <p:sp>
        <p:nvSpPr>
          <p:cNvPr id="3" name="2 - Θέση περιεχομένου"/>
          <p:cNvSpPr>
            <a:spLocks noGrp="1"/>
          </p:cNvSpPr>
          <p:nvPr>
            <p:ph idx="1"/>
          </p:nvPr>
        </p:nvSpPr>
        <p:spPr/>
        <p:txBody>
          <a:bodyPr>
            <a:normAutofit lnSpcReduction="10000"/>
          </a:bodyPr>
          <a:lstStyle/>
          <a:p>
            <a:pPr algn="just">
              <a:buNone/>
            </a:pPr>
            <a:r>
              <a:rPr lang="el-GR" dirty="0" smtClean="0"/>
              <a:t>  </a:t>
            </a:r>
            <a:r>
              <a:rPr lang="el-GR" sz="2800" dirty="0" smtClean="0">
                <a:solidFill>
                  <a:srgbClr val="FFFF00"/>
                </a:solidFill>
              </a:rPr>
              <a:t>Οι κατάλληλοι  διαγνωστικοί κωδικοί   από τις ομάδες </a:t>
            </a:r>
            <a:r>
              <a:rPr lang="en-US" sz="2800" dirty="0" smtClean="0">
                <a:solidFill>
                  <a:srgbClr val="FFFF00"/>
                </a:solidFill>
              </a:rPr>
              <a:t>F30-F39 </a:t>
            </a:r>
            <a:r>
              <a:rPr lang="el-GR" sz="2800" dirty="0" smtClean="0">
                <a:solidFill>
                  <a:srgbClr val="FFFF00"/>
                </a:solidFill>
              </a:rPr>
              <a:t>ή </a:t>
            </a:r>
            <a:r>
              <a:rPr lang="en-US" sz="2800" dirty="0" smtClean="0">
                <a:solidFill>
                  <a:srgbClr val="FFFF00"/>
                </a:solidFill>
              </a:rPr>
              <a:t>F40-F49</a:t>
            </a:r>
            <a:r>
              <a:rPr lang="el-GR" sz="2800" dirty="0" smtClean="0">
                <a:solidFill>
                  <a:srgbClr val="FFFF00"/>
                </a:solidFill>
              </a:rPr>
              <a:t>, πρέπει να χρησιμοποιηθούν  για να καλύψουν τα παραπάνω συμπτώματα  μαζί με τον κωδικό </a:t>
            </a:r>
            <a:r>
              <a:rPr lang="en-US" sz="2800" dirty="0" smtClean="0">
                <a:solidFill>
                  <a:srgbClr val="FFFF00"/>
                </a:solidFill>
              </a:rPr>
              <a:t>F50.8(</a:t>
            </a:r>
            <a:r>
              <a:rPr lang="el-GR" sz="2800" dirty="0" smtClean="0">
                <a:solidFill>
                  <a:srgbClr val="FFFF00"/>
                </a:solidFill>
              </a:rPr>
              <a:t>άλλες  διαταραχές  στην λήψη τροφής) για να δηλώσει την δίαιτα  και επιπροσθέτως  έναν κωδικό  από την κατηγορία Ε66-για να δηλώσει τον τύπο της παχυσαρκίας.</a:t>
            </a:r>
          </a:p>
          <a:p>
            <a:pPr algn="just">
              <a:buNone/>
            </a:pPr>
            <a:r>
              <a:rPr lang="el-GR" sz="2800" dirty="0" smtClean="0">
                <a:solidFill>
                  <a:srgbClr val="FFFF00"/>
                </a:solidFill>
              </a:rPr>
              <a:t>    Περιλαμβάνεται :Ψυχογενής </a:t>
            </a:r>
            <a:r>
              <a:rPr lang="el-GR" sz="2800" dirty="0" err="1" smtClean="0">
                <a:solidFill>
                  <a:srgbClr val="FFFF00"/>
                </a:solidFill>
              </a:rPr>
              <a:t>υπερφαγία</a:t>
            </a:r>
            <a:endParaRPr lang="el-GR" sz="2800" dirty="0" smtClean="0">
              <a:solidFill>
                <a:srgbClr val="FFFF00"/>
              </a:solidFill>
            </a:endParaRPr>
          </a:p>
          <a:p>
            <a:pPr algn="just">
              <a:buNone/>
            </a:pPr>
            <a:r>
              <a:rPr lang="el-GR" sz="2800" dirty="0" smtClean="0">
                <a:solidFill>
                  <a:srgbClr val="FFFF00"/>
                </a:solidFill>
              </a:rPr>
              <a:t>  </a:t>
            </a:r>
            <a:r>
              <a:rPr lang="en-US" sz="2800" dirty="0" smtClean="0">
                <a:solidFill>
                  <a:srgbClr val="FFFF00"/>
                </a:solidFill>
              </a:rPr>
              <a:t> </a:t>
            </a:r>
            <a:r>
              <a:rPr lang="el-GR" sz="2800" dirty="0" smtClean="0">
                <a:solidFill>
                  <a:srgbClr val="FFFF00"/>
                </a:solidFill>
              </a:rPr>
              <a:t> Αποκλείονται :Παχυσαρκία (Ε66.-)</a:t>
            </a:r>
          </a:p>
          <a:p>
            <a:pPr algn="just">
              <a:buNone/>
            </a:pPr>
            <a:r>
              <a:rPr lang="el-GR" sz="2800" dirty="0" smtClean="0">
                <a:solidFill>
                  <a:srgbClr val="FFFF00"/>
                </a:solidFill>
              </a:rPr>
              <a:t>                             Πολυφαγία  ΜΑΚ (</a:t>
            </a:r>
            <a:r>
              <a:rPr lang="en-US" sz="2800" dirty="0" smtClean="0">
                <a:solidFill>
                  <a:srgbClr val="FFFF00"/>
                </a:solidFill>
              </a:rPr>
              <a:t>R63.2)</a:t>
            </a:r>
            <a:endParaRPr lang="el-GR" sz="2800" dirty="0">
              <a:solidFill>
                <a:srgbClr val="FF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solidFill>
                  <a:srgbClr val="00B0F0"/>
                </a:solidFill>
              </a:rPr>
              <a:t>Επιδημιολογία των ΔΠΤ </a:t>
            </a:r>
            <a:endParaRPr lang="el-GR" dirty="0"/>
          </a:p>
        </p:txBody>
      </p:sp>
      <p:sp>
        <p:nvSpPr>
          <p:cNvPr id="3" name="2 - Θέση περιεχομένου"/>
          <p:cNvSpPr>
            <a:spLocks noGrp="1"/>
          </p:cNvSpPr>
          <p:nvPr>
            <p:ph idx="1"/>
          </p:nvPr>
        </p:nvSpPr>
        <p:spPr>
          <a:xfrm>
            <a:off x="457200" y="1600200"/>
            <a:ext cx="8229600" cy="4709120"/>
          </a:xfrm>
        </p:spPr>
        <p:txBody>
          <a:bodyPr>
            <a:normAutofit fontScale="70000" lnSpcReduction="20000"/>
          </a:bodyPr>
          <a:lstStyle/>
          <a:p>
            <a:pPr algn="just">
              <a:buNone/>
            </a:pPr>
            <a:r>
              <a:rPr lang="el-GR" dirty="0" smtClean="0">
                <a:solidFill>
                  <a:srgbClr val="FFFF00"/>
                </a:solidFill>
              </a:rPr>
              <a:t>    Οι επιδημιολογικές έρευνες δείχνουν ότι οι ΔΠΤ είναι συνήθεις διαταραχές και  ότι η επικράτηση τους έχει αυξηθεί τις τελευταίες δεκαετίες. </a:t>
            </a:r>
          </a:p>
          <a:p>
            <a:pPr algn="just"/>
            <a:r>
              <a:rPr lang="el-GR" dirty="0" smtClean="0">
                <a:solidFill>
                  <a:srgbClr val="FFFF00"/>
                </a:solidFill>
              </a:rPr>
              <a:t>Η λιγότερο συχνή είναι η ΨΑ  με επικράτηση μεταξύ </a:t>
            </a:r>
            <a:r>
              <a:rPr lang="el-GR" dirty="0" smtClean="0">
                <a:solidFill>
                  <a:srgbClr val="FF0000"/>
                </a:solidFill>
              </a:rPr>
              <a:t>0,5 και 1%. </a:t>
            </a:r>
          </a:p>
          <a:p>
            <a:pPr algn="just"/>
            <a:r>
              <a:rPr lang="el-GR" dirty="0" smtClean="0">
                <a:solidFill>
                  <a:srgbClr val="FFFF00"/>
                </a:solidFill>
              </a:rPr>
              <a:t>Η </a:t>
            </a:r>
            <a:r>
              <a:rPr lang="el-GR" dirty="0" err="1" smtClean="0">
                <a:solidFill>
                  <a:srgbClr val="FFFF00"/>
                </a:solidFill>
              </a:rPr>
              <a:t>πλειονότης</a:t>
            </a:r>
            <a:r>
              <a:rPr lang="el-GR" dirty="0" smtClean="0">
                <a:solidFill>
                  <a:srgbClr val="FFFF00"/>
                </a:solidFill>
              </a:rPr>
              <a:t> των περιπτώσεων αρχίζουν στην εφηβεία και αφορούν κυρίως τις γυναίκες.</a:t>
            </a:r>
          </a:p>
          <a:p>
            <a:pPr algn="just"/>
            <a:r>
              <a:rPr lang="el-GR" dirty="0" smtClean="0">
                <a:solidFill>
                  <a:srgbClr val="FFFF00"/>
                </a:solidFill>
              </a:rPr>
              <a:t>Η επικράτηση της ΨΒ είναι </a:t>
            </a:r>
            <a:r>
              <a:rPr lang="el-GR" dirty="0" smtClean="0">
                <a:solidFill>
                  <a:srgbClr val="FF0000"/>
                </a:solidFill>
              </a:rPr>
              <a:t>1-2% </a:t>
            </a:r>
            <a:r>
              <a:rPr lang="el-GR" dirty="0" smtClean="0">
                <a:solidFill>
                  <a:srgbClr val="FFFF00"/>
                </a:solidFill>
              </a:rPr>
              <a:t>και </a:t>
            </a:r>
          </a:p>
          <a:p>
            <a:pPr algn="just"/>
            <a:r>
              <a:rPr lang="el-GR" dirty="0" smtClean="0">
                <a:solidFill>
                  <a:srgbClr val="FFFF00"/>
                </a:solidFill>
              </a:rPr>
              <a:t>Η επικράτηση Της Διαταραχής Επεισοδιακής Πολυφαγίας(ΔΕΠ) ακόμη μεγαλύτερη. </a:t>
            </a:r>
          </a:p>
          <a:p>
            <a:pPr algn="just"/>
            <a:r>
              <a:rPr lang="el-GR" dirty="0" smtClean="0">
                <a:solidFill>
                  <a:srgbClr val="FFFF00"/>
                </a:solidFill>
              </a:rPr>
              <a:t>Ιδιαίτερα η ΔΕΠ σε σχέση με την επικράτηση των άλλων ΔΠΤ είναι πιο συχνή στους άντρες.  </a:t>
            </a:r>
          </a:p>
          <a:p>
            <a:pPr algn="just"/>
            <a:r>
              <a:rPr lang="el-GR" dirty="0" smtClean="0">
                <a:solidFill>
                  <a:srgbClr val="FFFF00"/>
                </a:solidFill>
              </a:rPr>
              <a:t>Η συνολική επικράτηση και των τριών διαταραχών (ΨΑ,ΨΒ και ΔΕΠ) </a:t>
            </a:r>
            <a:r>
              <a:rPr lang="el-GR" u="sng" dirty="0" smtClean="0">
                <a:solidFill>
                  <a:srgbClr val="FF0000"/>
                </a:solidFill>
              </a:rPr>
              <a:t>είναι 8-10% του πληθυσμού υψηλού κινδύνου.</a:t>
            </a:r>
          </a:p>
          <a:p>
            <a:pPr algn="just">
              <a:buNone/>
            </a:pPr>
            <a:endParaRPr lang="el-GR" sz="1400" dirty="0" smtClean="0">
              <a:solidFill>
                <a:srgbClr val="92D050"/>
              </a:solidFill>
            </a:endParaRPr>
          </a:p>
          <a:p>
            <a:pPr algn="just">
              <a:buNone/>
            </a:pPr>
            <a:endParaRPr lang="el-GR" sz="1400" dirty="0" smtClean="0">
              <a:solidFill>
                <a:srgbClr val="92D050"/>
              </a:solidFill>
            </a:endParaRPr>
          </a:p>
          <a:p>
            <a:pPr algn="just">
              <a:buNone/>
            </a:pPr>
            <a:endParaRPr lang="el-GR" sz="1400" dirty="0" smtClean="0">
              <a:solidFill>
                <a:srgbClr val="92D050"/>
              </a:solidFill>
            </a:endParaRPr>
          </a:p>
          <a:p>
            <a:pPr algn="just">
              <a:buNone/>
            </a:pPr>
            <a:r>
              <a:rPr lang="en-US" sz="1400" dirty="0" err="1" smtClean="0">
                <a:solidFill>
                  <a:srgbClr val="92D050"/>
                </a:solidFill>
              </a:rPr>
              <a:t>Agras</a:t>
            </a:r>
            <a:r>
              <a:rPr lang="en-US" sz="1400" dirty="0" smtClean="0">
                <a:solidFill>
                  <a:srgbClr val="92D050"/>
                </a:solidFill>
              </a:rPr>
              <a:t> W Stewart </a:t>
            </a:r>
            <a:r>
              <a:rPr lang="el-GR" sz="1400" dirty="0" smtClean="0">
                <a:solidFill>
                  <a:srgbClr val="92D050"/>
                </a:solidFill>
              </a:rPr>
              <a:t> (2010):</a:t>
            </a:r>
            <a:r>
              <a:rPr lang="en-US" sz="1400" dirty="0" smtClean="0">
                <a:solidFill>
                  <a:srgbClr val="92D050"/>
                </a:solidFill>
              </a:rPr>
              <a:t>The Oxford Handbook of Eating  Disorders  Chapter 1 </a:t>
            </a:r>
            <a:r>
              <a:rPr lang="el-GR" sz="1400" dirty="0" smtClean="0">
                <a:solidFill>
                  <a:srgbClr val="92D050"/>
                </a:solidFill>
              </a:rPr>
              <a:t>, </a:t>
            </a:r>
            <a:r>
              <a:rPr lang="en-US" sz="1400" dirty="0" smtClean="0">
                <a:solidFill>
                  <a:srgbClr val="92D050"/>
                </a:solidFill>
              </a:rPr>
              <a:t>p</a:t>
            </a:r>
            <a:r>
              <a:rPr lang="el-GR" sz="1400" dirty="0" smtClean="0">
                <a:solidFill>
                  <a:srgbClr val="92D050"/>
                </a:solidFill>
              </a:rPr>
              <a:t>:1-6, </a:t>
            </a:r>
            <a:r>
              <a:rPr lang="en-US" sz="1400" dirty="0" smtClean="0">
                <a:solidFill>
                  <a:srgbClr val="92D050"/>
                </a:solidFill>
              </a:rPr>
              <a:t>Oxford Library  of Psychology ,Oxford  University Press,  New York  </a:t>
            </a:r>
            <a:endParaRPr lang="el-GR" sz="1400" dirty="0" smtClean="0">
              <a:solidFill>
                <a:srgbClr val="92D05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B0F0"/>
                </a:solidFill>
              </a:rPr>
              <a:t>Επιδημιολογική Ιστορία των ΔΠΤ διαμέσου των αιώνων -1</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buNone/>
            </a:pPr>
            <a:r>
              <a:rPr lang="el-GR" dirty="0" smtClean="0"/>
              <a:t>  </a:t>
            </a:r>
            <a:r>
              <a:rPr lang="el-GR" dirty="0" smtClean="0">
                <a:solidFill>
                  <a:srgbClr val="FFFF00"/>
                </a:solidFill>
              </a:rPr>
              <a:t> -</a:t>
            </a:r>
            <a:r>
              <a:rPr lang="el-GR" u="sng" dirty="0" smtClean="0">
                <a:solidFill>
                  <a:srgbClr val="FFFF00"/>
                </a:solidFill>
              </a:rPr>
              <a:t>Το κόστος </a:t>
            </a:r>
            <a:r>
              <a:rPr lang="el-GR" dirty="0" smtClean="0">
                <a:solidFill>
                  <a:srgbClr val="FFFF00"/>
                </a:solidFill>
              </a:rPr>
              <a:t>της θεραπείας των ΔΠΤ είναι περίπου το ίδιο όσο και της σχιζοφρένειας  και των άλλων σοβαρών Ψυχικών διαταραχών.</a:t>
            </a:r>
          </a:p>
          <a:p>
            <a:pPr algn="just">
              <a:buNone/>
            </a:pPr>
            <a:r>
              <a:rPr lang="el-GR" dirty="0" smtClean="0">
                <a:solidFill>
                  <a:srgbClr val="FFFF00"/>
                </a:solidFill>
              </a:rPr>
              <a:t>     -Υπάρχει ωστόσο μια τάση τόσο στις ΗΠΑ όσο και αλλού να θεωρεί τις ΔΠΤ ήπιες και σχετικά ασήμαντες διαταραχές.  </a:t>
            </a:r>
          </a:p>
          <a:p>
            <a:pPr algn="just">
              <a:buNone/>
            </a:pPr>
            <a:r>
              <a:rPr lang="el-GR" dirty="0" smtClean="0">
                <a:solidFill>
                  <a:srgbClr val="FFFF00"/>
                </a:solidFill>
              </a:rPr>
              <a:t>          Τέτοιες προσεγγίσεις όχι μόνο αντιμετωπίζουν επιπόλαια τις ΔΠΤ αλλά και τους πάσχοντες που υποφέρουν από αυτές  γιατί </a:t>
            </a:r>
            <a:r>
              <a:rPr lang="el-GR" u="sng" dirty="0" smtClean="0">
                <a:solidFill>
                  <a:srgbClr val="FFFF00"/>
                </a:solidFill>
              </a:rPr>
              <a:t>οι</a:t>
            </a:r>
            <a:r>
              <a:rPr lang="el-GR" dirty="0" smtClean="0">
                <a:solidFill>
                  <a:srgbClr val="FFFF00"/>
                </a:solidFill>
              </a:rPr>
              <a:t> </a:t>
            </a:r>
            <a:r>
              <a:rPr lang="el-GR" u="sng" dirty="0" smtClean="0">
                <a:solidFill>
                  <a:srgbClr val="FFFF00"/>
                </a:solidFill>
              </a:rPr>
              <a:t>ΔΠΤ  και συνήθεις είναι </a:t>
            </a:r>
            <a:r>
              <a:rPr lang="el-GR" dirty="0" smtClean="0">
                <a:solidFill>
                  <a:srgbClr val="FFFF00"/>
                </a:solidFill>
              </a:rPr>
              <a:t>και </a:t>
            </a:r>
            <a:r>
              <a:rPr lang="el-GR" u="sng" dirty="0" smtClean="0">
                <a:solidFill>
                  <a:srgbClr val="FFFF00"/>
                </a:solidFill>
              </a:rPr>
              <a:t>έχουν υψηλό κόστος για την αντιμετώπιση τ</a:t>
            </a:r>
            <a:r>
              <a:rPr lang="el-GR" dirty="0" smtClean="0">
                <a:solidFill>
                  <a:srgbClr val="FFFF00"/>
                </a:solidFill>
              </a:rPr>
              <a:t>ους </a:t>
            </a:r>
            <a:r>
              <a:rPr lang="el-GR" u="sng" dirty="0" smtClean="0">
                <a:solidFill>
                  <a:srgbClr val="FFFF00"/>
                </a:solidFill>
              </a:rPr>
              <a:t>και αναπηρία προκαλούν </a:t>
            </a:r>
            <a:r>
              <a:rPr lang="el-GR" dirty="0" smtClean="0">
                <a:solidFill>
                  <a:srgbClr val="FFFF00"/>
                </a:solidFill>
              </a:rPr>
              <a:t>και </a:t>
            </a:r>
            <a:r>
              <a:rPr lang="el-GR" u="sng" dirty="0" smtClean="0">
                <a:solidFill>
                  <a:srgbClr val="FFFF00"/>
                </a:solidFill>
              </a:rPr>
              <a:t>ενίοτε είναι θανατηφόρες. </a:t>
            </a:r>
            <a:endParaRPr lang="el-GR" u="sng" dirty="0">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B0F0"/>
                </a:solidFill>
              </a:rPr>
              <a:t>Επιδημιολογική Ιστορία των ΔΠΤ διαμέσου των αιώνων-2</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buNone/>
            </a:pPr>
            <a:r>
              <a:rPr lang="el-GR" dirty="0" smtClean="0">
                <a:solidFill>
                  <a:srgbClr val="FFFF00"/>
                </a:solidFill>
              </a:rPr>
              <a:t>    -Στην Ψυχογενή Ανορεξία υπάρχει </a:t>
            </a:r>
            <a:r>
              <a:rPr lang="el-GR" u="sng" dirty="0" smtClean="0">
                <a:solidFill>
                  <a:srgbClr val="FFFF00"/>
                </a:solidFill>
              </a:rPr>
              <a:t>σοβαρή αστάθεια των φυσιολογικών βιολογικών παραμέτρων </a:t>
            </a:r>
            <a:r>
              <a:rPr lang="el-GR" dirty="0" smtClean="0">
                <a:solidFill>
                  <a:srgbClr val="FFFF00"/>
                </a:solidFill>
              </a:rPr>
              <a:t>που μπορεί να οδηγήσει σε απειλητικές για την ζωή καταστάσεις και αυξημένη θνησιμότητα. </a:t>
            </a:r>
          </a:p>
          <a:p>
            <a:pPr algn="just">
              <a:buNone/>
            </a:pPr>
            <a:r>
              <a:rPr lang="el-GR" u="sng" dirty="0" smtClean="0">
                <a:solidFill>
                  <a:srgbClr val="FFFF00"/>
                </a:solidFill>
              </a:rPr>
              <a:t>ΕΠΟΜΕΝΩΣ ΚΑΘΗΚΟΝ ΤΩΝ ΓΙΑΤΡΩΝ ΕΊΝΑΙ Ο ΕΝΤΟΠΙΣΜΟΣ ΤΩΝ ΑΣΘΕΝΩΝ ΑΥΤΩΝ</a:t>
            </a:r>
          </a:p>
          <a:p>
            <a:pPr algn="just">
              <a:buNone/>
            </a:pPr>
            <a:r>
              <a:rPr lang="el-GR" dirty="0" smtClean="0">
                <a:solidFill>
                  <a:srgbClr val="FFFF00"/>
                </a:solidFill>
              </a:rPr>
              <a:t>          και  </a:t>
            </a:r>
            <a:r>
              <a:rPr lang="el-GR" u="sng" dirty="0" smtClean="0">
                <a:solidFill>
                  <a:srgbClr val="FFFF00"/>
                </a:solidFill>
              </a:rPr>
              <a:t>Η ΠΡΟΣΕΚΤΙΚΗ ΙΑΤΡΙΚΗ ΠΑΡΑΚΟΛΟΥΘΗΣΗ </a:t>
            </a:r>
          </a:p>
          <a:p>
            <a:pPr algn="just">
              <a:buNone/>
            </a:pPr>
            <a:r>
              <a:rPr lang="el-GR" dirty="0" smtClean="0">
                <a:solidFill>
                  <a:srgbClr val="FFFF00"/>
                </a:solidFill>
              </a:rPr>
              <a:t>    -Η  Ψυχογενής Βουλιμία  επίσης απαιτεί ιδιαίτερη προσοχή παρότι δεν σχετίζεται με αυξημένο κίνδυνο αιφνιδίου θανάτου, αν και είναι επιβεβλημένος ο έλεγχος της τιμής του Καλίου σε φάσεις αποβολής των τροφών.</a:t>
            </a:r>
            <a:endParaRPr lang="el-GR" dirty="0">
              <a:solidFill>
                <a:srgbClr val="FF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solidFill>
                  <a:srgbClr val="00B0F0"/>
                </a:solidFill>
              </a:rPr>
              <a:t>Επιδημιολογική Ιστορία  των ΔΠΤ-3 </a:t>
            </a:r>
            <a:endParaRPr lang="el-GR" dirty="0"/>
          </a:p>
        </p:txBody>
      </p:sp>
      <p:sp>
        <p:nvSpPr>
          <p:cNvPr id="3" name="2 - Θέση περιεχομένου"/>
          <p:cNvSpPr>
            <a:spLocks noGrp="1"/>
          </p:cNvSpPr>
          <p:nvPr>
            <p:ph idx="1"/>
          </p:nvPr>
        </p:nvSpPr>
        <p:spPr/>
        <p:txBody>
          <a:bodyPr>
            <a:normAutofit fontScale="85000" lnSpcReduction="10000"/>
          </a:bodyPr>
          <a:lstStyle/>
          <a:p>
            <a:pPr algn="just">
              <a:buNone/>
            </a:pPr>
            <a:r>
              <a:rPr lang="el-GR" dirty="0" smtClean="0"/>
              <a:t>     </a:t>
            </a:r>
            <a:r>
              <a:rPr lang="el-GR" dirty="0" smtClean="0">
                <a:solidFill>
                  <a:srgbClr val="FFFF00"/>
                </a:solidFill>
              </a:rPr>
              <a:t>  -Η συνολική επικράτηση των ΔΠΤ με κλινική σημασία (τυπικών και άτυπων ) φθάνει </a:t>
            </a:r>
            <a:r>
              <a:rPr lang="el-GR" dirty="0" smtClean="0">
                <a:solidFill>
                  <a:srgbClr val="FF0000"/>
                </a:solidFill>
              </a:rPr>
              <a:t>το 8-10% </a:t>
            </a:r>
            <a:r>
              <a:rPr lang="el-GR" dirty="0" smtClean="0">
                <a:solidFill>
                  <a:srgbClr val="FFFF00"/>
                </a:solidFill>
              </a:rPr>
              <a:t>του πληθυσμού σε κίνδυνο. </a:t>
            </a:r>
          </a:p>
          <a:p>
            <a:pPr algn="just">
              <a:buNone/>
            </a:pPr>
            <a:r>
              <a:rPr lang="el-GR" dirty="0" smtClean="0">
                <a:solidFill>
                  <a:srgbClr val="FFFF00"/>
                </a:solidFill>
              </a:rPr>
              <a:t>       -Το </a:t>
            </a:r>
            <a:r>
              <a:rPr lang="el-GR" u="sng" dirty="0" smtClean="0">
                <a:solidFill>
                  <a:srgbClr val="FFFF00"/>
                </a:solidFill>
              </a:rPr>
              <a:t>2003 η ΠΟΥ χαρακτήρισε τις ΔΠΤ ως διαταραχές που χρήζουν προτεραιότητα</a:t>
            </a:r>
            <a:r>
              <a:rPr lang="el-GR" dirty="0" smtClean="0">
                <a:solidFill>
                  <a:srgbClr val="FFFF00"/>
                </a:solidFill>
              </a:rPr>
              <a:t> βάσει της αυξανόμενης επικράτησής των παγκοσμίως και της σοβαρότητας  των. </a:t>
            </a:r>
          </a:p>
          <a:p>
            <a:pPr algn="just">
              <a:buNone/>
            </a:pPr>
            <a:r>
              <a:rPr lang="el-GR" dirty="0" smtClean="0">
                <a:solidFill>
                  <a:srgbClr val="FFFF00"/>
                </a:solidFill>
              </a:rPr>
              <a:t>        -Προσφάτως η Ακαδημία για την έρευνα των ΔΠΤ ανακοίνωσε  ότι «η ΨΑ και ΨΒ και οι παραλλαγές των</a:t>
            </a:r>
            <a:r>
              <a:rPr lang="el-GR" dirty="0" smtClean="0">
                <a:solidFill>
                  <a:srgbClr val="FF0000"/>
                </a:solidFill>
              </a:rPr>
              <a:t>,  έχουν βιολογική </a:t>
            </a:r>
            <a:r>
              <a:rPr lang="el-GR" dirty="0" err="1" smtClean="0">
                <a:solidFill>
                  <a:srgbClr val="FF0000"/>
                </a:solidFill>
              </a:rPr>
              <a:t>αιτιοπαθογένεια</a:t>
            </a:r>
            <a:r>
              <a:rPr lang="el-GR" dirty="0" smtClean="0">
                <a:solidFill>
                  <a:srgbClr val="FF0000"/>
                </a:solidFill>
              </a:rPr>
              <a:t>  και αποτελούν σοβαρές ψυχικές διαταραχές».</a:t>
            </a:r>
          </a:p>
          <a:p>
            <a:pPr algn="just">
              <a:buNone/>
            </a:pPr>
            <a:endParaRPr lang="el-GR" dirty="0">
              <a:solidFill>
                <a:srgbClr val="FF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B0F0"/>
                </a:solidFill>
              </a:rPr>
              <a:t>Επιδημιολογική Ιστορία των ΔΠΤ διαμέσου των αιώνων</a:t>
            </a:r>
            <a:endParaRPr lang="el-GR" dirty="0"/>
          </a:p>
        </p:txBody>
      </p:sp>
      <p:sp>
        <p:nvSpPr>
          <p:cNvPr id="3" name="2 - Θέση περιεχομένου"/>
          <p:cNvSpPr>
            <a:spLocks noGrp="1"/>
          </p:cNvSpPr>
          <p:nvPr>
            <p:ph idx="1"/>
          </p:nvPr>
        </p:nvSpPr>
        <p:spPr>
          <a:xfrm>
            <a:off x="683568" y="1556792"/>
            <a:ext cx="8229600" cy="4525963"/>
          </a:xfrm>
        </p:spPr>
        <p:txBody>
          <a:bodyPr>
            <a:normAutofit fontScale="85000" lnSpcReduction="20000"/>
          </a:bodyPr>
          <a:lstStyle/>
          <a:p>
            <a:pPr algn="just">
              <a:buNone/>
            </a:pPr>
            <a:r>
              <a:rPr lang="el-GR" dirty="0" smtClean="0"/>
              <a:t>  </a:t>
            </a:r>
            <a:r>
              <a:rPr lang="el-GR" dirty="0" smtClean="0">
                <a:solidFill>
                  <a:srgbClr val="FF0000"/>
                </a:solidFill>
              </a:rPr>
              <a:t>ΕΚΤΟΣ ΑΠΟ ΤΗΝ ΨΥΧΙΑΤΡΙΚΗ ΚΑΙ ΠΑΘΟΛΟΓΙΚΗ ΦΡΟΝΤΙΔΑ :</a:t>
            </a:r>
          </a:p>
          <a:p>
            <a:pPr algn="just">
              <a:buNone/>
            </a:pPr>
            <a:r>
              <a:rPr lang="el-GR" dirty="0" smtClean="0">
                <a:solidFill>
                  <a:srgbClr val="FFFF00"/>
                </a:solidFill>
              </a:rPr>
              <a:t>Έμφαση πρέπει να δίδεται </a:t>
            </a:r>
            <a:r>
              <a:rPr lang="el-GR" u="sng" dirty="0" smtClean="0">
                <a:solidFill>
                  <a:srgbClr val="FFFF00"/>
                </a:solidFill>
              </a:rPr>
              <a:t>στην Οδοντιατρική φροντίδα</a:t>
            </a:r>
            <a:r>
              <a:rPr lang="el-GR" dirty="0" smtClean="0">
                <a:solidFill>
                  <a:srgbClr val="FFFF00"/>
                </a:solidFill>
              </a:rPr>
              <a:t> λόγω αυξημένης κατανάλωσης γλυκών, </a:t>
            </a:r>
            <a:r>
              <a:rPr lang="el-GR" dirty="0" err="1" smtClean="0">
                <a:solidFill>
                  <a:srgbClr val="FFFF00"/>
                </a:solidFill>
              </a:rPr>
              <a:t>αυτοπροκαλούμενων</a:t>
            </a:r>
            <a:r>
              <a:rPr lang="el-GR" dirty="0" smtClean="0">
                <a:solidFill>
                  <a:srgbClr val="FFFF00"/>
                </a:solidFill>
              </a:rPr>
              <a:t> εμέτων και βλαβών στα ούλα και τα δόντια(</a:t>
            </a:r>
            <a:r>
              <a:rPr lang="el-GR" dirty="0" err="1" smtClean="0">
                <a:solidFill>
                  <a:srgbClr val="FFFF00"/>
                </a:solidFill>
              </a:rPr>
              <a:t>Περιοδοντίτις</a:t>
            </a:r>
            <a:r>
              <a:rPr lang="el-GR" dirty="0" smtClean="0">
                <a:solidFill>
                  <a:srgbClr val="FFFF00"/>
                </a:solidFill>
              </a:rPr>
              <a:t>). </a:t>
            </a:r>
          </a:p>
          <a:p>
            <a:pPr algn="just">
              <a:buNone/>
            </a:pPr>
            <a:r>
              <a:rPr lang="el-GR" dirty="0" smtClean="0">
                <a:solidFill>
                  <a:srgbClr val="FFFF00"/>
                </a:solidFill>
              </a:rPr>
              <a:t>  Επίσης η </a:t>
            </a:r>
            <a:r>
              <a:rPr lang="el-GR" dirty="0" err="1" smtClean="0">
                <a:solidFill>
                  <a:srgbClr val="FFFF00"/>
                </a:solidFill>
              </a:rPr>
              <a:t>Διατ</a:t>
            </a:r>
            <a:r>
              <a:rPr lang="el-GR" dirty="0" smtClean="0">
                <a:solidFill>
                  <a:srgbClr val="FFFF00"/>
                </a:solidFill>
              </a:rPr>
              <a:t>/</a:t>
            </a:r>
            <a:r>
              <a:rPr lang="el-GR" dirty="0" err="1" smtClean="0">
                <a:solidFill>
                  <a:srgbClr val="FFFF00"/>
                </a:solidFill>
              </a:rPr>
              <a:t>χή</a:t>
            </a:r>
            <a:r>
              <a:rPr lang="el-GR" dirty="0" smtClean="0">
                <a:solidFill>
                  <a:srgbClr val="FFFF00"/>
                </a:solidFill>
              </a:rPr>
              <a:t> </a:t>
            </a:r>
            <a:r>
              <a:rPr lang="el-GR" dirty="0" err="1" smtClean="0">
                <a:solidFill>
                  <a:srgbClr val="FFFF00"/>
                </a:solidFill>
              </a:rPr>
              <a:t>Επεισ</a:t>
            </a:r>
            <a:r>
              <a:rPr lang="el-GR" dirty="0" smtClean="0">
                <a:solidFill>
                  <a:srgbClr val="FFFF00"/>
                </a:solidFill>
              </a:rPr>
              <a:t>/</a:t>
            </a:r>
            <a:r>
              <a:rPr lang="el-GR" dirty="0" err="1" smtClean="0">
                <a:solidFill>
                  <a:srgbClr val="FFFF00"/>
                </a:solidFill>
              </a:rPr>
              <a:t>κής</a:t>
            </a:r>
            <a:r>
              <a:rPr lang="el-GR" dirty="0" smtClean="0">
                <a:solidFill>
                  <a:srgbClr val="FFFF00"/>
                </a:solidFill>
              </a:rPr>
              <a:t> Πολυφαγίας σχετίζεται με </a:t>
            </a:r>
            <a:r>
              <a:rPr lang="el-GR" u="sng" dirty="0" smtClean="0">
                <a:solidFill>
                  <a:srgbClr val="FFFF00"/>
                </a:solidFill>
              </a:rPr>
              <a:t>αυξημένο κίνδυνο ανάπτυξης ΣΔ</a:t>
            </a:r>
            <a:r>
              <a:rPr lang="el-GR" dirty="0" smtClean="0">
                <a:solidFill>
                  <a:srgbClr val="FFFF00"/>
                </a:solidFill>
              </a:rPr>
              <a:t> και </a:t>
            </a:r>
            <a:r>
              <a:rPr lang="el-GR" u="sng" dirty="0" smtClean="0">
                <a:solidFill>
                  <a:srgbClr val="FFFF00"/>
                </a:solidFill>
              </a:rPr>
              <a:t>παχυσαρκίας,</a:t>
            </a:r>
            <a:r>
              <a:rPr lang="el-GR" dirty="0" smtClean="0">
                <a:solidFill>
                  <a:srgbClr val="FFFF00"/>
                </a:solidFill>
              </a:rPr>
              <a:t> επομένως σχετίζεται με αντίστοιχες καταστάσεις </a:t>
            </a:r>
            <a:r>
              <a:rPr lang="el-GR" dirty="0" err="1" smtClean="0">
                <a:solidFill>
                  <a:srgbClr val="FFFF00"/>
                </a:solidFill>
              </a:rPr>
              <a:t>συννοσηρότητας</a:t>
            </a:r>
            <a:r>
              <a:rPr lang="el-GR" dirty="0" smtClean="0">
                <a:solidFill>
                  <a:srgbClr val="FFFF00"/>
                </a:solidFill>
              </a:rPr>
              <a:t> όπως η </a:t>
            </a:r>
            <a:r>
              <a:rPr lang="el-GR" dirty="0" err="1" smtClean="0">
                <a:solidFill>
                  <a:srgbClr val="FFFF00"/>
                </a:solidFill>
              </a:rPr>
              <a:t>ιδια</a:t>
            </a:r>
            <a:r>
              <a:rPr lang="el-GR" dirty="0" smtClean="0">
                <a:solidFill>
                  <a:srgbClr val="FFFF00"/>
                </a:solidFill>
              </a:rPr>
              <a:t> η παχυσαρκία. </a:t>
            </a:r>
          </a:p>
          <a:p>
            <a:pPr algn="just">
              <a:buNone/>
            </a:pPr>
            <a:r>
              <a:rPr lang="el-GR" dirty="0" smtClean="0">
                <a:solidFill>
                  <a:srgbClr val="FFFF00"/>
                </a:solidFill>
              </a:rPr>
              <a:t>Τελικά σε όλες τις ΔΠΤ απαιτείται προσεκτική </a:t>
            </a:r>
            <a:r>
              <a:rPr lang="el-GR" u="sng" dirty="0" smtClean="0">
                <a:solidFill>
                  <a:srgbClr val="FFFF00"/>
                </a:solidFill>
              </a:rPr>
              <a:t>ιατρική εκτίμηση και φροντίδα.</a:t>
            </a:r>
          </a:p>
          <a:p>
            <a:pPr>
              <a:buNone/>
            </a:pPr>
            <a:endParaRPr lang="el-G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ΜΥΡΤΩΣ </a:t>
            </a:r>
            <a:endParaRPr lang="el-GR" dirty="0">
              <a:solidFill>
                <a:srgbClr val="FFC000"/>
              </a:solidFill>
            </a:endParaRPr>
          </a:p>
        </p:txBody>
      </p:sp>
      <p:sp>
        <p:nvSpPr>
          <p:cNvPr id="3" name="2 - Θέση περιεχομένου"/>
          <p:cNvSpPr>
            <a:spLocks noGrp="1"/>
          </p:cNvSpPr>
          <p:nvPr>
            <p:ph idx="1"/>
          </p:nvPr>
        </p:nvSpPr>
        <p:spPr/>
        <p:txBody>
          <a:bodyPr>
            <a:normAutofit fontScale="55000" lnSpcReduction="20000"/>
          </a:bodyPr>
          <a:lstStyle/>
          <a:p>
            <a:pPr algn="just">
              <a:buNone/>
            </a:pPr>
            <a:r>
              <a:rPr lang="el-GR" dirty="0" smtClean="0">
                <a:solidFill>
                  <a:srgbClr val="92D050"/>
                </a:solidFill>
              </a:rPr>
              <a:t>    </a:t>
            </a:r>
            <a:r>
              <a:rPr lang="el-GR" sz="4400" i="1" dirty="0" smtClean="0">
                <a:solidFill>
                  <a:srgbClr val="92D050"/>
                </a:solidFill>
              </a:rPr>
              <a:t>Κατά τη διάρκεια μιας από τις αρχικές συνεδρίες με την οικογένεια της Μυρτώς, ένας από τους θεραπευτές ρωτάει την οικογένεια αν έχουν διαμορφώσει κάποια υπόθεση για τους λόγους που συνέβαλαν στην εμφάνιση της ψυχογενούς ανορεξίας στη Μυρτώ. Η μητέρα παίρνει πρώτη το λόγο και λέει: «Είναι η αρρώστια των καιρών μας. Όλα τα κορίτσια βλέπουν τα αδύνατα μοντέλα στην τηλεόραση και θέλουν να τους μοιάσουν. Αντί να κοιτάνε τα μαθήματα τους μιλάνε με τις ώρες στο τηλέφωνο για δίαιτες και </a:t>
            </a:r>
            <a:r>
              <a:rPr lang="el-GR" sz="4400" i="1" dirty="0" err="1" smtClean="0">
                <a:solidFill>
                  <a:srgbClr val="92D050"/>
                </a:solidFill>
              </a:rPr>
              <a:t>λιπολυτικές</a:t>
            </a:r>
            <a:r>
              <a:rPr lang="el-GR" sz="4400" i="1" dirty="0" smtClean="0">
                <a:solidFill>
                  <a:srgbClr val="92D050"/>
                </a:solidFill>
              </a:rPr>
              <a:t> κρέμες για την κυτταρίτιδα. Αυτό φταίει». Ο πατέρας και τα δύο αδέλφια της Μυρτώς συμφωνούν. Η Μυρτώ εκνευρισμένη σχολιάζει: «Δεν καταλαβαίνετε τελικά τίποτα απ‘</a:t>
            </a:r>
            <a:r>
              <a:rPr lang="en-US" sz="4400" i="1" dirty="0" smtClean="0">
                <a:solidFill>
                  <a:srgbClr val="92D050"/>
                </a:solidFill>
              </a:rPr>
              <a:t> </a:t>
            </a:r>
            <a:r>
              <a:rPr lang="el-GR" sz="4400" i="1" dirty="0" err="1" smtClean="0">
                <a:solidFill>
                  <a:srgbClr val="92D050"/>
                </a:solidFill>
              </a:rPr>
              <a:t>ό,τι</a:t>
            </a:r>
            <a:r>
              <a:rPr lang="el-GR" sz="4400" i="1" dirty="0" smtClean="0">
                <a:solidFill>
                  <a:srgbClr val="92D050"/>
                </a:solidFill>
              </a:rPr>
              <a:t> μου συμβαίνει!»..</a:t>
            </a:r>
            <a:endParaRPr lang="el-GR" sz="4400" dirty="0" smtClean="0">
              <a:solidFill>
                <a:srgbClr val="92D050"/>
              </a:solidFill>
            </a:endParaRPr>
          </a:p>
          <a:p>
            <a:pPr algn="just">
              <a:buNone/>
            </a:pPr>
            <a:endParaRPr lang="el-GR" dirty="0">
              <a:solidFill>
                <a:srgbClr val="92D05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50"/>
                </a:solidFill>
              </a:rPr>
              <a:t>ΔΠΤ -1 </a:t>
            </a:r>
            <a:endParaRPr lang="el-GR" dirty="0"/>
          </a:p>
        </p:txBody>
      </p:sp>
      <p:sp>
        <p:nvSpPr>
          <p:cNvPr id="3" name="2 - Θέση περιεχομένου"/>
          <p:cNvSpPr>
            <a:spLocks noGrp="1"/>
          </p:cNvSpPr>
          <p:nvPr>
            <p:ph idx="1"/>
          </p:nvPr>
        </p:nvSpPr>
        <p:spPr>
          <a:xfrm>
            <a:off x="539552" y="1556792"/>
            <a:ext cx="8229600" cy="4525963"/>
          </a:xfrm>
        </p:spPr>
        <p:txBody>
          <a:bodyPr>
            <a:normAutofit fontScale="62500" lnSpcReduction="20000"/>
          </a:bodyPr>
          <a:lstStyle/>
          <a:p>
            <a:pPr algn="just">
              <a:buNone/>
            </a:pPr>
            <a:r>
              <a:rPr lang="el-GR" sz="3400" dirty="0" smtClean="0">
                <a:solidFill>
                  <a:srgbClr val="FFFF00"/>
                </a:solidFill>
              </a:rPr>
              <a:t>    Οι </a:t>
            </a:r>
            <a:r>
              <a:rPr lang="el-GR" sz="3400" dirty="0">
                <a:solidFill>
                  <a:srgbClr val="FFFF00"/>
                </a:solidFill>
              </a:rPr>
              <a:t>ΔΠΤ, παρότι αποτελούν προσφιλές θέμα των ΜΜΕ την τελευταία δεκαετία δεν γνωρίζουμε με ποια ακριβώς συχνότητα </a:t>
            </a:r>
            <a:r>
              <a:rPr lang="el-GR" sz="3400" dirty="0" smtClean="0">
                <a:solidFill>
                  <a:srgbClr val="FFFF00"/>
                </a:solidFill>
              </a:rPr>
              <a:t>παρουσιάζονται</a:t>
            </a:r>
            <a:r>
              <a:rPr lang="en-US" sz="3400" dirty="0" smtClean="0">
                <a:solidFill>
                  <a:srgbClr val="FFFF00"/>
                </a:solidFill>
              </a:rPr>
              <a:t>.</a:t>
            </a:r>
            <a:r>
              <a:rPr lang="el-GR" sz="3400" dirty="0" smtClean="0">
                <a:solidFill>
                  <a:srgbClr val="FFFF00"/>
                </a:solidFill>
              </a:rPr>
              <a:t> </a:t>
            </a:r>
          </a:p>
          <a:p>
            <a:pPr algn="just">
              <a:buNone/>
            </a:pPr>
            <a:r>
              <a:rPr lang="el-GR" sz="3400" dirty="0" smtClean="0">
                <a:solidFill>
                  <a:srgbClr val="FFFF00"/>
                </a:solidFill>
              </a:rPr>
              <a:t>                Δεν </a:t>
            </a:r>
            <a:r>
              <a:rPr lang="el-GR" sz="3400" dirty="0">
                <a:solidFill>
                  <a:srgbClr val="FFFF00"/>
                </a:solidFill>
              </a:rPr>
              <a:t>είναι δηλαδή γνωστή η επίπτωση και η επικράτηση των στο γενικό πληθυσμό και αυτό εξ αιτίας του γεγονότος ότι οι επιδημιολογικές έρευνες αφορούν σε συγκεκριμένους, δηλαδή περιορισμένους πληθυσμούς καθώς και ότι πολλοί ασθενείς με ΔΠΤ αρνούνται να συμμετάσχουν σε επιδημιολογικές έρευνες. </a:t>
            </a:r>
            <a:endParaRPr lang="el-GR" sz="3400" dirty="0" smtClean="0">
              <a:solidFill>
                <a:srgbClr val="FFFF00"/>
              </a:solidFill>
            </a:endParaRPr>
          </a:p>
          <a:p>
            <a:pPr algn="just">
              <a:buNone/>
            </a:pPr>
            <a:r>
              <a:rPr lang="el-GR" sz="3400" dirty="0" smtClean="0">
                <a:solidFill>
                  <a:srgbClr val="FFFF00"/>
                </a:solidFill>
              </a:rPr>
              <a:t>               Επίσης </a:t>
            </a:r>
            <a:r>
              <a:rPr lang="el-GR" sz="3400" dirty="0">
                <a:solidFill>
                  <a:srgbClr val="FFFF00"/>
                </a:solidFill>
              </a:rPr>
              <a:t>σε πολλούς ασθενείς οι διαταραχές αυτές είναι </a:t>
            </a:r>
            <a:r>
              <a:rPr lang="el-GR" sz="3400" u="sng" dirty="0">
                <a:solidFill>
                  <a:srgbClr val="FFFF00"/>
                </a:solidFill>
              </a:rPr>
              <a:t>παροδικές ή υποτροπιάζουσες </a:t>
            </a:r>
            <a:r>
              <a:rPr lang="el-GR" sz="3400" dirty="0">
                <a:solidFill>
                  <a:srgbClr val="FFFF00"/>
                </a:solidFill>
              </a:rPr>
              <a:t>(επεισοδιακές ) έτσι ώστε η στιγμιαία επικράτηση να μην περιλαμβάνει αυτές τις περιπτώσεις</a:t>
            </a:r>
            <a:r>
              <a:rPr lang="el-GR" sz="3400" dirty="0" smtClean="0">
                <a:solidFill>
                  <a:srgbClr val="FFFF00"/>
                </a:solidFill>
              </a:rPr>
              <a:t>.</a:t>
            </a:r>
          </a:p>
          <a:p>
            <a:pPr algn="just">
              <a:buNone/>
            </a:pPr>
            <a:r>
              <a:rPr lang="el-GR" sz="3400" dirty="0" smtClean="0">
                <a:solidFill>
                  <a:srgbClr val="FFFF00"/>
                </a:solidFill>
              </a:rPr>
              <a:t>              Φυσικά </a:t>
            </a:r>
            <a:r>
              <a:rPr lang="el-GR" sz="3400" dirty="0">
                <a:solidFill>
                  <a:srgbClr val="FFFF00"/>
                </a:solidFill>
              </a:rPr>
              <a:t>είναι γνωστό ότι πολλοί ασθενείς δεν εμφανίζουν ένα πλήρες σύνδρομο ΨΑ ή ΨΒ έτσι ώστε η συχνότερη διαγνωστική κατηγορία να είναι οι άτυπες μορφές (Ε</a:t>
            </a:r>
            <a:r>
              <a:rPr lang="en-US" sz="3400" dirty="0">
                <a:solidFill>
                  <a:srgbClr val="FFFF00"/>
                </a:solidFill>
              </a:rPr>
              <a:t>DNOS</a:t>
            </a:r>
            <a:r>
              <a:rPr lang="el-GR" sz="3400" dirty="0" smtClean="0">
                <a:solidFill>
                  <a:srgbClr val="FFFF00"/>
                </a:solidFill>
              </a:rPr>
              <a:t>).</a:t>
            </a:r>
          </a:p>
          <a:p>
            <a:pPr algn="just">
              <a:buNone/>
            </a:pPr>
            <a:endParaRPr lang="el-GR" sz="3600" dirty="0" smtClean="0">
              <a:solidFill>
                <a:srgbClr val="FFC000"/>
              </a:solidFill>
            </a:endParaRPr>
          </a:p>
          <a:p>
            <a:pPr>
              <a:buNone/>
            </a:pPr>
            <a:r>
              <a:rPr lang="en-US" sz="1800" dirty="0" err="1" smtClean="0">
                <a:solidFill>
                  <a:srgbClr val="FFC000"/>
                </a:solidFill>
              </a:rPr>
              <a:t>Halmi</a:t>
            </a:r>
            <a:r>
              <a:rPr lang="en-US" sz="1800" dirty="0" smtClean="0">
                <a:solidFill>
                  <a:srgbClr val="FFC000"/>
                </a:solidFill>
              </a:rPr>
              <a:t> K</a:t>
            </a:r>
            <a:r>
              <a:rPr lang="el-GR" sz="1800" dirty="0" smtClean="0">
                <a:solidFill>
                  <a:srgbClr val="FFC000"/>
                </a:solidFill>
              </a:rPr>
              <a:t>:</a:t>
            </a:r>
            <a:r>
              <a:rPr lang="en-US" sz="1800" dirty="0" smtClean="0">
                <a:solidFill>
                  <a:srgbClr val="FFC000"/>
                </a:solidFill>
              </a:rPr>
              <a:t>Salient  Components of a comprehensive   service  for eating disorders , World Psychiatry  V.8.N.3, 150-155  October 2009</a:t>
            </a:r>
            <a:endParaRPr lang="el-GR" sz="1800"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ctrTitle"/>
          </p:nvPr>
        </p:nvSpPr>
        <p:spPr>
          <a:xfrm>
            <a:off x="685800" y="2286000"/>
            <a:ext cx="7772400" cy="1143000"/>
          </a:xfrm>
        </p:spPr>
        <p:txBody>
          <a:bodyPr>
            <a:normAutofit fontScale="90000"/>
          </a:bodyPr>
          <a:lstStyle/>
          <a:p>
            <a:r>
              <a:rPr lang="el-GR">
                <a:solidFill>
                  <a:srgbClr val="CC0000"/>
                </a:solidFill>
              </a:rPr>
              <a:t>Μύθοι και Πραγματικότητα στις Διατροφικές Διαταραχές</a:t>
            </a:r>
            <a:r>
              <a:rPr lang="el-GR"/>
              <a:t/>
            </a:r>
            <a:br>
              <a:rPr lang="el-GR"/>
            </a:br>
            <a:r>
              <a:rPr lang="en-US"/>
              <a:t/>
            </a:r>
            <a:br>
              <a:rPr lang="en-US"/>
            </a:br>
            <a:endParaRPr 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type="body" idx="4294967295"/>
          </p:nvPr>
        </p:nvSpPr>
        <p:spPr>
          <a:xfrm>
            <a:off x="533400" y="838200"/>
            <a:ext cx="7772400" cy="4114800"/>
          </a:xfrm>
        </p:spPr>
        <p:txBody>
          <a:bodyPr>
            <a:normAutofit lnSpcReduction="10000"/>
          </a:bodyPr>
          <a:lstStyle/>
          <a:p>
            <a:r>
              <a:rPr lang="el-GR" sz="2800" u="sng" dirty="0">
                <a:solidFill>
                  <a:srgbClr val="FFFF66"/>
                </a:solidFill>
              </a:rPr>
              <a:t>Μύθος:</a:t>
            </a:r>
            <a:r>
              <a:rPr lang="el-GR" sz="2800" dirty="0">
                <a:solidFill>
                  <a:srgbClr val="FFFF66"/>
                </a:solidFill>
              </a:rPr>
              <a:t> Οι ΔΠΤ είναι μια σύγχρονη ασθένεια</a:t>
            </a:r>
            <a:r>
              <a:rPr lang="en-US" sz="2800" dirty="0">
                <a:solidFill>
                  <a:srgbClr val="FFFF66"/>
                </a:solidFill>
              </a:rPr>
              <a:t>.</a:t>
            </a:r>
            <a:endParaRPr lang="el-GR" sz="2800" dirty="0">
              <a:solidFill>
                <a:srgbClr val="FFFF66"/>
              </a:solidFill>
            </a:endParaRPr>
          </a:p>
          <a:p>
            <a:pPr>
              <a:buFontTx/>
              <a:buNone/>
            </a:pPr>
            <a:endParaRPr lang="el-GR" sz="2800" dirty="0">
              <a:solidFill>
                <a:srgbClr val="FFFF66"/>
              </a:solidFill>
            </a:endParaRPr>
          </a:p>
          <a:p>
            <a:endParaRPr lang="el-GR" sz="2800" dirty="0">
              <a:solidFill>
                <a:srgbClr val="FFFF66"/>
              </a:solidFill>
            </a:endParaRPr>
          </a:p>
          <a:p>
            <a:r>
              <a:rPr lang="el-GR" sz="2800" u="sng" dirty="0">
                <a:solidFill>
                  <a:srgbClr val="FFFF66"/>
                </a:solidFill>
              </a:rPr>
              <a:t>Πραγματικότητα:</a:t>
            </a:r>
            <a:r>
              <a:rPr lang="el-GR" sz="2800" dirty="0">
                <a:solidFill>
                  <a:srgbClr val="FFFF66"/>
                </a:solidFill>
              </a:rPr>
              <a:t> Οι πρώτες περιγραφές ΔΠΤ χρονολογούνται στο 1873 και 1874 με τον </a:t>
            </a:r>
            <a:r>
              <a:rPr lang="en-US" sz="2800" dirty="0" err="1">
                <a:solidFill>
                  <a:srgbClr val="FFFF66"/>
                </a:solidFill>
              </a:rPr>
              <a:t>Laseque</a:t>
            </a:r>
            <a:r>
              <a:rPr lang="el-GR" sz="2800" dirty="0">
                <a:solidFill>
                  <a:srgbClr val="FFFF66"/>
                </a:solidFill>
              </a:rPr>
              <a:t> να αναφέρεται σε </a:t>
            </a:r>
            <a:r>
              <a:rPr lang="en-US" sz="2800" i="1" dirty="0" err="1">
                <a:solidFill>
                  <a:srgbClr val="FFFF66"/>
                </a:solidFill>
              </a:rPr>
              <a:t>Anorexie</a:t>
            </a:r>
            <a:r>
              <a:rPr lang="en-US" sz="2800" i="1" dirty="0">
                <a:solidFill>
                  <a:srgbClr val="FFFF66"/>
                </a:solidFill>
              </a:rPr>
              <a:t> </a:t>
            </a:r>
            <a:r>
              <a:rPr lang="en-US" sz="2800" i="1" dirty="0" err="1">
                <a:solidFill>
                  <a:srgbClr val="FFFF66"/>
                </a:solidFill>
              </a:rPr>
              <a:t>Hysterique</a:t>
            </a:r>
            <a:r>
              <a:rPr lang="en-US" sz="2800" dirty="0">
                <a:solidFill>
                  <a:srgbClr val="FFFF66"/>
                </a:solidFill>
              </a:rPr>
              <a:t> </a:t>
            </a:r>
            <a:r>
              <a:rPr lang="el-GR" sz="2800" dirty="0">
                <a:solidFill>
                  <a:srgbClr val="FFFF66"/>
                </a:solidFill>
              </a:rPr>
              <a:t> και τον </a:t>
            </a:r>
            <a:r>
              <a:rPr lang="en-US" sz="2800" dirty="0">
                <a:solidFill>
                  <a:srgbClr val="FFFF66"/>
                </a:solidFill>
              </a:rPr>
              <a:t>Gull</a:t>
            </a:r>
            <a:r>
              <a:rPr lang="el-GR" sz="2800" dirty="0">
                <a:solidFill>
                  <a:srgbClr val="FFFF66"/>
                </a:solidFill>
              </a:rPr>
              <a:t> σε </a:t>
            </a:r>
            <a:r>
              <a:rPr lang="en-US" sz="2800" dirty="0">
                <a:solidFill>
                  <a:srgbClr val="FFFF66"/>
                </a:solidFill>
              </a:rPr>
              <a:t> Anorexia Nervosa</a:t>
            </a:r>
            <a:r>
              <a:rPr lang="el-GR" sz="2800" dirty="0">
                <a:solidFill>
                  <a:srgbClr val="FFFF66"/>
                </a:solidFill>
              </a:rPr>
              <a:t> </a:t>
            </a:r>
            <a:r>
              <a:rPr lang="el-GR" sz="2800" dirty="0" err="1" smtClean="0">
                <a:solidFill>
                  <a:srgbClr val="FFFF66"/>
                </a:solidFill>
              </a:rPr>
              <a:t>αντίστοιχα.Η</a:t>
            </a:r>
            <a:r>
              <a:rPr lang="el-GR" sz="2800" dirty="0" smtClean="0">
                <a:solidFill>
                  <a:srgbClr val="FFFF66"/>
                </a:solidFill>
              </a:rPr>
              <a:t> Βουλιμία περιγράφτηκε από τον 19</a:t>
            </a:r>
            <a:r>
              <a:rPr lang="el-GR" sz="2800" baseline="30000" dirty="0" smtClean="0">
                <a:solidFill>
                  <a:srgbClr val="FFFF66"/>
                </a:solidFill>
              </a:rPr>
              <a:t>ο</a:t>
            </a:r>
            <a:r>
              <a:rPr lang="el-GR" sz="2800" dirty="0" smtClean="0">
                <a:solidFill>
                  <a:srgbClr val="FFFF66"/>
                </a:solidFill>
              </a:rPr>
              <a:t> αι. αλλά πλήρως το 1979 και η ΔΕΠ το 1994. </a:t>
            </a:r>
            <a:endParaRPr lang="el-GR" sz="2800" dirty="0">
              <a:solidFill>
                <a:srgbClr val="FFFF66"/>
              </a:solidFill>
            </a:endParaRPr>
          </a:p>
          <a:p>
            <a:endParaRPr lang="el-GR" sz="2800" dirty="0">
              <a:solidFill>
                <a:srgbClr val="FFFF6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7"/>
          <p:cNvSpPr txBox="1">
            <a:spLocks noChangeArrowheads="1"/>
          </p:cNvSpPr>
          <p:nvPr/>
        </p:nvSpPr>
        <p:spPr>
          <a:xfrm>
            <a:off x="228600" y="838200"/>
            <a:ext cx="7772400" cy="4114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800" b="0" i="0" u="sng" strike="noStrike" kern="1200" cap="none" spc="0" normalizeH="0" baseline="0" noProof="0" dirty="0" smtClean="0">
                <a:ln>
                  <a:noFill/>
                </a:ln>
                <a:solidFill>
                  <a:srgbClr val="FFFF66"/>
                </a:solidFill>
                <a:effectLst/>
                <a:uLnTx/>
                <a:uFillTx/>
                <a:latin typeface="+mn-lt"/>
                <a:ea typeface="+mn-ea"/>
                <a:cs typeface="+mn-cs"/>
              </a:rPr>
              <a:t>Μύθος:</a:t>
            </a:r>
            <a:r>
              <a:rPr kumimoji="0" lang="el-GR" sz="2800" b="0" i="0" u="none" strike="noStrike" kern="1200" cap="none" spc="0" normalizeH="0" baseline="0" noProof="0" dirty="0" smtClean="0">
                <a:ln>
                  <a:noFill/>
                </a:ln>
                <a:solidFill>
                  <a:srgbClr val="FFFF66"/>
                </a:solidFill>
                <a:effectLst/>
                <a:uLnTx/>
                <a:uFillTx/>
                <a:latin typeface="+mn-lt"/>
                <a:ea typeface="+mn-ea"/>
                <a:cs typeface="+mn-cs"/>
              </a:rPr>
              <a:t> Ανορεξία = Απώλεια της όρεξης = Ο/Η ασθενής δεν πεινάει.</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800" b="0" i="0" u="none" strike="noStrike" kern="1200" cap="none" spc="0" normalizeH="0" baseline="0" noProof="0" dirty="0" smtClean="0">
              <a:ln>
                <a:noFill/>
              </a:ln>
              <a:solidFill>
                <a:srgbClr val="FFFF66"/>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800" b="0" i="0" u="none" strike="noStrike" kern="1200" cap="none" spc="0" normalizeH="0" baseline="0" noProof="0" dirty="0" smtClean="0">
              <a:ln>
                <a:noFill/>
              </a:ln>
              <a:solidFill>
                <a:srgbClr val="FFFF66"/>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800" b="0" i="0" u="sng" strike="noStrike" kern="1200" cap="none" spc="0" normalizeH="0" baseline="0" noProof="0" dirty="0" smtClean="0">
                <a:ln>
                  <a:noFill/>
                </a:ln>
                <a:solidFill>
                  <a:srgbClr val="FFFF66"/>
                </a:solidFill>
                <a:effectLst/>
                <a:uLnTx/>
                <a:uFillTx/>
                <a:latin typeface="+mn-lt"/>
                <a:ea typeface="+mn-ea"/>
                <a:cs typeface="+mn-cs"/>
              </a:rPr>
              <a:t>Πραγματικότητα:</a:t>
            </a:r>
            <a:r>
              <a:rPr kumimoji="0" lang="el-GR" sz="2800" b="0" i="0" u="none" strike="noStrike" kern="1200" cap="none" spc="0" normalizeH="0" baseline="0" noProof="0" dirty="0" smtClean="0">
                <a:ln>
                  <a:noFill/>
                </a:ln>
                <a:solidFill>
                  <a:srgbClr val="FFFF66"/>
                </a:solidFill>
                <a:effectLst/>
                <a:uLnTx/>
                <a:uFillTx/>
                <a:latin typeface="+mn-lt"/>
                <a:ea typeface="+mn-ea"/>
                <a:cs typeface="+mn-cs"/>
              </a:rPr>
              <a:t> Ο/Η ασθενής πεινάει και σκέφτεται το φαγητό 24 ώρες το εικοσιτετράωρο χωρίς όμως να επιτρέπει στον εαυτό του/της την κατανάλωση τροφής.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800" b="0" i="0" u="none" strike="noStrike" kern="1200" cap="none" spc="0" normalizeH="0" baseline="0" noProof="0" dirty="0">
              <a:ln>
                <a:noFill/>
              </a:ln>
              <a:solidFill>
                <a:srgbClr val="FFFF66"/>
              </a:solidFill>
              <a:effectLst/>
              <a:uLnTx/>
              <a:uFillTx/>
              <a:latin typeface="+mn-lt"/>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ChangeArrowheads="1"/>
          </p:cNvSpPr>
          <p:nvPr/>
        </p:nvSpPr>
        <p:spPr bwMode="auto">
          <a:xfrm>
            <a:off x="609600" y="1143000"/>
            <a:ext cx="8077200" cy="4031873"/>
          </a:xfrm>
          <a:prstGeom prst="rect">
            <a:avLst/>
          </a:prstGeom>
          <a:noFill/>
          <a:ln w="9525">
            <a:noFill/>
            <a:miter lim="800000"/>
            <a:headEnd/>
            <a:tailEnd/>
          </a:ln>
          <a:effectLst/>
        </p:spPr>
        <p:txBody>
          <a:bodyPr>
            <a:spAutoFit/>
          </a:bodyPr>
          <a:lstStyle/>
          <a:p>
            <a:pPr>
              <a:spcBef>
                <a:spcPct val="50000"/>
              </a:spcBef>
              <a:buClr>
                <a:schemeClr val="hlink"/>
              </a:buClr>
              <a:buSzPct val="120000"/>
            </a:pPr>
            <a:r>
              <a:rPr lang="el-GR" sz="3200" u="sng" dirty="0">
                <a:solidFill>
                  <a:srgbClr val="FFFF66"/>
                </a:solidFill>
              </a:rPr>
              <a:t>Μύθος:</a:t>
            </a:r>
            <a:r>
              <a:rPr lang="el-GR" sz="3200" dirty="0">
                <a:solidFill>
                  <a:srgbClr val="FFFF66"/>
                </a:solidFill>
              </a:rPr>
              <a:t> Οι ΔΠΤ είναι ένα καπρίτσιο του ασθενούς</a:t>
            </a:r>
            <a:r>
              <a:rPr lang="en-US" sz="3200" dirty="0">
                <a:solidFill>
                  <a:srgbClr val="FFFF66"/>
                </a:solidFill>
              </a:rPr>
              <a:t>.</a:t>
            </a:r>
            <a:r>
              <a:rPr lang="el-GR" sz="3200" dirty="0">
                <a:solidFill>
                  <a:srgbClr val="FFFF66"/>
                </a:solidFill>
              </a:rPr>
              <a:t> </a:t>
            </a:r>
          </a:p>
          <a:p>
            <a:pPr>
              <a:spcBef>
                <a:spcPct val="50000"/>
              </a:spcBef>
              <a:buClr>
                <a:schemeClr val="hlink"/>
              </a:buClr>
              <a:buSzPct val="120000"/>
              <a:buFontTx/>
              <a:buChar char="•"/>
            </a:pPr>
            <a:endParaRPr lang="el-GR" sz="3200" dirty="0">
              <a:solidFill>
                <a:srgbClr val="FFFF66"/>
              </a:solidFill>
            </a:endParaRPr>
          </a:p>
          <a:p>
            <a:pPr>
              <a:spcBef>
                <a:spcPct val="50000"/>
              </a:spcBef>
              <a:buClr>
                <a:schemeClr val="hlink"/>
              </a:buClr>
              <a:buSzPct val="120000"/>
            </a:pPr>
            <a:r>
              <a:rPr lang="el-GR" sz="3200" u="sng" dirty="0">
                <a:solidFill>
                  <a:srgbClr val="FFFF66"/>
                </a:solidFill>
              </a:rPr>
              <a:t>Πραγματικότητα:</a:t>
            </a:r>
            <a:r>
              <a:rPr lang="el-GR" sz="3200" dirty="0">
                <a:solidFill>
                  <a:srgbClr val="FFFF66"/>
                </a:solidFill>
              </a:rPr>
              <a:t> Οι ΔΠΤ είναι ένα περίπλοκο, </a:t>
            </a:r>
            <a:r>
              <a:rPr lang="el-GR" sz="3200" dirty="0" smtClean="0">
                <a:solidFill>
                  <a:srgbClr val="FFFF66"/>
                </a:solidFill>
              </a:rPr>
              <a:t>ΠΟΛΥΠΑΡΑΓΟΝΤΙΚΟ -ψυχογενές </a:t>
            </a:r>
            <a:r>
              <a:rPr lang="el-GR" sz="3200" dirty="0">
                <a:solidFill>
                  <a:srgbClr val="FFFF66"/>
                </a:solidFill>
              </a:rPr>
              <a:t>πρόβλημα το οποίο ο/η ασθενής δεν ελέγχει</a:t>
            </a:r>
            <a:r>
              <a:rPr lang="en-US" sz="3200" dirty="0">
                <a:solidFill>
                  <a:srgbClr val="FFFF66"/>
                </a:solidFill>
              </a:rPr>
              <a:t>,</a:t>
            </a:r>
            <a:r>
              <a:rPr lang="el-GR" sz="3200" dirty="0">
                <a:solidFill>
                  <a:srgbClr val="FFFF66"/>
                </a:solidFill>
              </a:rPr>
              <a:t> αλλά από το οποίο </a:t>
            </a:r>
            <a:r>
              <a:rPr lang="el-GR" sz="3200" dirty="0" smtClean="0">
                <a:solidFill>
                  <a:srgbClr val="FFFF66"/>
                </a:solidFill>
              </a:rPr>
              <a:t>ελέγχεται.</a:t>
            </a:r>
            <a:endParaRPr lang="el-GR" sz="3200" dirty="0">
              <a:solidFill>
                <a:srgbClr val="FFFF6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Rectangle 5"/>
          <p:cNvSpPr>
            <a:spLocks noChangeArrowheads="1"/>
          </p:cNvSpPr>
          <p:nvPr/>
        </p:nvSpPr>
        <p:spPr bwMode="auto">
          <a:xfrm>
            <a:off x="914400" y="0"/>
            <a:ext cx="7620000" cy="7162800"/>
          </a:xfrm>
          <a:prstGeom prst="rect">
            <a:avLst/>
          </a:prstGeom>
          <a:noFill/>
          <a:ln w="9525">
            <a:noFill/>
            <a:miter lim="800000"/>
            <a:headEnd/>
            <a:tailEnd/>
          </a:ln>
          <a:effectLst/>
        </p:spPr>
        <p:txBody>
          <a:bodyPr>
            <a:spAutoFit/>
          </a:bodyPr>
          <a:lstStyle/>
          <a:p>
            <a:pPr>
              <a:spcBef>
                <a:spcPct val="50000"/>
              </a:spcBef>
              <a:buClr>
                <a:schemeClr val="hlink"/>
              </a:buClr>
              <a:buSzPct val="120000"/>
              <a:buFontTx/>
              <a:buChar char="•"/>
            </a:pPr>
            <a:r>
              <a:rPr lang="el-GR" sz="3200" u="sng" dirty="0">
                <a:solidFill>
                  <a:srgbClr val="FFFF66"/>
                </a:solidFill>
                <a:effectLst>
                  <a:outerShdw blurRad="38100" dist="38100" dir="2700000" algn="tl">
                    <a:srgbClr val="000000"/>
                  </a:outerShdw>
                </a:effectLst>
              </a:rPr>
              <a:t>Μύθος:</a:t>
            </a:r>
            <a:r>
              <a:rPr lang="el-GR" sz="3200" dirty="0">
                <a:solidFill>
                  <a:srgbClr val="FFFF66"/>
                </a:solidFill>
                <a:effectLst>
                  <a:outerShdw blurRad="38100" dist="38100" dir="2700000" algn="tl">
                    <a:srgbClr val="000000"/>
                  </a:outerShdw>
                </a:effectLst>
              </a:rPr>
              <a:t> Για όλα φταίνε οι γονείς?</a:t>
            </a:r>
          </a:p>
          <a:p>
            <a:pPr>
              <a:spcBef>
                <a:spcPct val="50000"/>
              </a:spcBef>
              <a:buClr>
                <a:schemeClr val="hlink"/>
              </a:buClr>
              <a:buSzPct val="120000"/>
              <a:buFontTx/>
              <a:buChar char="•"/>
            </a:pPr>
            <a:endParaRPr lang="el-GR" sz="3200" dirty="0">
              <a:solidFill>
                <a:srgbClr val="FFFF66"/>
              </a:solidFill>
              <a:effectLst>
                <a:outerShdw blurRad="38100" dist="38100" dir="2700000" algn="tl">
                  <a:srgbClr val="000000"/>
                </a:outerShdw>
              </a:effectLst>
            </a:endParaRPr>
          </a:p>
          <a:p>
            <a:pPr>
              <a:spcBef>
                <a:spcPct val="50000"/>
              </a:spcBef>
              <a:buClr>
                <a:schemeClr val="hlink"/>
              </a:buClr>
              <a:buSzPct val="120000"/>
              <a:buFontTx/>
              <a:buChar char="•"/>
            </a:pPr>
            <a:r>
              <a:rPr lang="el-GR" sz="3200" u="sng" dirty="0">
                <a:solidFill>
                  <a:srgbClr val="FFFF66"/>
                </a:solidFill>
                <a:effectLst>
                  <a:outerShdw blurRad="38100" dist="38100" dir="2700000" algn="tl">
                    <a:srgbClr val="000000"/>
                  </a:outerShdw>
                </a:effectLst>
              </a:rPr>
              <a:t>Πραγματικότητα:</a:t>
            </a:r>
            <a:r>
              <a:rPr lang="el-GR" sz="3200" dirty="0">
                <a:solidFill>
                  <a:srgbClr val="FFFF66"/>
                </a:solidFill>
                <a:effectLst>
                  <a:outerShdw blurRad="38100" dist="38100" dir="2700000" algn="tl">
                    <a:srgbClr val="000000"/>
                  </a:outerShdw>
                </a:effectLst>
              </a:rPr>
              <a:t> Οι ΔΠΤ είναι ασθένειες πολύ-παραγοντικής αιτιολογίας. </a:t>
            </a:r>
            <a:endParaRPr lang="en-US" sz="3200" dirty="0">
              <a:solidFill>
                <a:srgbClr val="FFFF66"/>
              </a:solidFill>
              <a:effectLst>
                <a:outerShdw blurRad="38100" dist="38100" dir="2700000" algn="tl">
                  <a:srgbClr val="000000"/>
                </a:outerShdw>
              </a:effectLst>
            </a:endParaRPr>
          </a:p>
          <a:p>
            <a:pPr>
              <a:spcBef>
                <a:spcPct val="50000"/>
              </a:spcBef>
              <a:buClr>
                <a:schemeClr val="hlink"/>
              </a:buClr>
              <a:buSzPct val="120000"/>
              <a:buFontTx/>
              <a:buChar char="•"/>
            </a:pPr>
            <a:r>
              <a:rPr lang="el-GR" sz="3200" dirty="0" err="1">
                <a:solidFill>
                  <a:srgbClr val="FFFF66"/>
                </a:solidFill>
                <a:effectLst>
                  <a:outerShdw blurRad="38100" dist="38100" dir="2700000" algn="tl">
                    <a:srgbClr val="000000"/>
                  </a:outerShdw>
                </a:effectLst>
              </a:rPr>
              <a:t>Κοινωνικοί,γενετικοί,βιολογικοί,αναπτυξιακοί,ψυχολογικοί</a:t>
            </a:r>
            <a:r>
              <a:rPr lang="el-GR" sz="3200" dirty="0">
                <a:solidFill>
                  <a:srgbClr val="FFFF66"/>
                </a:solidFill>
                <a:effectLst>
                  <a:outerShdw blurRad="38100" dist="38100" dir="2700000" algn="tl">
                    <a:srgbClr val="000000"/>
                  </a:outerShdw>
                </a:effectLst>
              </a:rPr>
              <a:t> και οικογενειακοί  παράγοντες είναι σημαντικοί χωρίς όμως κανένας από μόνος του να επαρκεί για την εμφάνιση μιας ΔΠΤ. </a:t>
            </a:r>
            <a:endParaRPr lang="en-US" sz="3200" dirty="0">
              <a:solidFill>
                <a:srgbClr val="FFFF66"/>
              </a:solidFill>
              <a:effectLst>
                <a:outerShdw blurRad="38100" dist="38100" dir="2700000" algn="tl">
                  <a:srgbClr val="000000"/>
                </a:outerShdw>
              </a:effectLst>
            </a:endParaRPr>
          </a:p>
          <a:p>
            <a:pPr>
              <a:spcBef>
                <a:spcPct val="50000"/>
              </a:spcBef>
              <a:buClr>
                <a:schemeClr val="hlink"/>
              </a:buClr>
              <a:buSzPct val="120000"/>
              <a:buFontTx/>
              <a:buChar char="•"/>
            </a:pPr>
            <a:r>
              <a:rPr lang="el-GR" sz="3200" dirty="0">
                <a:solidFill>
                  <a:srgbClr val="FFFF66"/>
                </a:solidFill>
                <a:effectLst>
                  <a:outerShdw blurRad="38100" dist="38100" dir="2700000" algn="tl">
                    <a:srgbClr val="000000"/>
                  </a:outerShdw>
                </a:effectLst>
              </a:rPr>
              <a:t>Η οικογένεια δεν ευθύνεται μπορεί όμως να βοηθήσει!</a:t>
            </a:r>
          </a:p>
          <a:p>
            <a:pPr>
              <a:spcBef>
                <a:spcPct val="50000"/>
              </a:spcBef>
              <a:buClr>
                <a:schemeClr val="hlink"/>
              </a:buClr>
              <a:buSzPct val="120000"/>
            </a:pPr>
            <a:endParaRPr lang="el-GR" sz="3200" dirty="0">
              <a:solidFill>
                <a:srgbClr val="FFFF66"/>
              </a:solidFill>
              <a:effectLst>
                <a:outerShdw blurRad="38100" dist="38100" dir="2700000" algn="tl">
                  <a:srgbClr val="000000"/>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type="body" idx="4294967295"/>
          </p:nvPr>
        </p:nvSpPr>
        <p:spPr>
          <a:xfrm>
            <a:off x="533400" y="914400"/>
            <a:ext cx="7772400" cy="4114800"/>
          </a:xfrm>
        </p:spPr>
        <p:txBody>
          <a:bodyPr>
            <a:normAutofit lnSpcReduction="10000"/>
          </a:bodyPr>
          <a:lstStyle/>
          <a:p>
            <a:pPr>
              <a:lnSpc>
                <a:spcPct val="90000"/>
              </a:lnSpc>
            </a:pPr>
            <a:r>
              <a:rPr lang="el-GR" u="sng" dirty="0">
                <a:solidFill>
                  <a:srgbClr val="FFFF66"/>
                </a:solidFill>
              </a:rPr>
              <a:t>Μύθος:</a:t>
            </a:r>
            <a:r>
              <a:rPr lang="el-GR" dirty="0">
                <a:solidFill>
                  <a:srgbClr val="FFFF66"/>
                </a:solidFill>
              </a:rPr>
              <a:t> Η αντιμετώπιση των ΔΠΤ αφορά τους πάσχοντες, τις οικογένειές τους και το σύστημα υγείας</a:t>
            </a:r>
          </a:p>
          <a:p>
            <a:pPr>
              <a:lnSpc>
                <a:spcPct val="90000"/>
              </a:lnSpc>
            </a:pPr>
            <a:endParaRPr lang="el-GR" dirty="0">
              <a:solidFill>
                <a:srgbClr val="FFFF66"/>
              </a:solidFill>
            </a:endParaRPr>
          </a:p>
          <a:p>
            <a:pPr>
              <a:lnSpc>
                <a:spcPct val="90000"/>
              </a:lnSpc>
            </a:pPr>
            <a:r>
              <a:rPr lang="el-GR" u="sng" dirty="0">
                <a:solidFill>
                  <a:srgbClr val="FFFF66"/>
                </a:solidFill>
              </a:rPr>
              <a:t>Πραγματικότητα:</a:t>
            </a:r>
            <a:r>
              <a:rPr lang="el-GR" dirty="0">
                <a:solidFill>
                  <a:srgbClr val="FFFF66"/>
                </a:solidFill>
              </a:rPr>
              <a:t> Η υποστήριξη των πασχόντων και των οικογενειών τους είναι υπόθεση </a:t>
            </a:r>
            <a:r>
              <a:rPr lang="el-GR" dirty="0" smtClean="0">
                <a:solidFill>
                  <a:srgbClr val="FFFF66"/>
                </a:solidFill>
              </a:rPr>
              <a:t>της ΔΗΜΟΣΙΑΣ ΥΓΕΙΑΣ </a:t>
            </a:r>
            <a:r>
              <a:rPr lang="el-GR" dirty="0" err="1" smtClean="0">
                <a:solidFill>
                  <a:srgbClr val="FFFF66"/>
                </a:solidFill>
              </a:rPr>
              <a:t>δηλ.ΟΛΩΝ</a:t>
            </a:r>
            <a:r>
              <a:rPr lang="el-GR" dirty="0" smtClean="0">
                <a:solidFill>
                  <a:srgbClr val="FFFF66"/>
                </a:solidFill>
              </a:rPr>
              <a:t> </a:t>
            </a:r>
            <a:r>
              <a:rPr lang="el-GR" dirty="0">
                <a:solidFill>
                  <a:srgbClr val="FFFF66"/>
                </a:solidFill>
              </a:rPr>
              <a:t>ΜΑΣ!!!</a:t>
            </a:r>
          </a:p>
          <a:p>
            <a:pPr>
              <a:lnSpc>
                <a:spcPct val="90000"/>
              </a:lnSpc>
            </a:pPr>
            <a:r>
              <a:rPr lang="el-GR" dirty="0">
                <a:solidFill>
                  <a:srgbClr val="FFFF66"/>
                </a:solidFill>
              </a:rPr>
              <a:t>(Το ΓΙΑΤΙ είναι αυτονόητο!!?)</a:t>
            </a:r>
          </a:p>
          <a:p>
            <a:pPr>
              <a:lnSpc>
                <a:spcPct val="90000"/>
              </a:lnSpc>
            </a:pPr>
            <a:endParaRPr lang="el-GR" dirty="0">
              <a:solidFill>
                <a:srgbClr val="FFFF6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type="body" idx="4294967295"/>
          </p:nvPr>
        </p:nvSpPr>
        <p:spPr>
          <a:xfrm>
            <a:off x="609600" y="990600"/>
            <a:ext cx="7772400" cy="4114800"/>
          </a:xfrm>
        </p:spPr>
        <p:txBody>
          <a:bodyPr/>
          <a:lstStyle/>
          <a:p>
            <a:r>
              <a:rPr lang="el-GR" u="sng" dirty="0">
                <a:solidFill>
                  <a:srgbClr val="FFFF66"/>
                </a:solidFill>
              </a:rPr>
              <a:t>Μύθος:</a:t>
            </a:r>
            <a:r>
              <a:rPr lang="el-GR" dirty="0">
                <a:solidFill>
                  <a:srgbClr val="FFFF66"/>
                </a:solidFill>
              </a:rPr>
              <a:t> </a:t>
            </a:r>
            <a:r>
              <a:rPr lang="el-GR" i="1" dirty="0">
                <a:solidFill>
                  <a:srgbClr val="FFFF66"/>
                </a:solidFill>
              </a:rPr>
              <a:t>…Θα του/της περάσει…</a:t>
            </a:r>
          </a:p>
          <a:p>
            <a:pPr>
              <a:buFontTx/>
              <a:buNone/>
            </a:pPr>
            <a:endParaRPr lang="el-GR" i="1" dirty="0">
              <a:solidFill>
                <a:srgbClr val="FFFF66"/>
              </a:solidFill>
            </a:endParaRPr>
          </a:p>
          <a:p>
            <a:r>
              <a:rPr lang="el-GR" u="sng" dirty="0">
                <a:solidFill>
                  <a:srgbClr val="FFFF66"/>
                </a:solidFill>
              </a:rPr>
              <a:t>Πραγματικότητα:</a:t>
            </a:r>
            <a:r>
              <a:rPr lang="el-GR" dirty="0">
                <a:solidFill>
                  <a:srgbClr val="FFFF66"/>
                </a:solidFill>
              </a:rPr>
              <a:t> Οι ΔΠΤ δεν θεραπεύονται ούτε </a:t>
            </a:r>
            <a:r>
              <a:rPr lang="el-GR" dirty="0" smtClean="0">
                <a:solidFill>
                  <a:srgbClr val="FFFF66"/>
                </a:solidFill>
              </a:rPr>
              <a:t>περνάνε, </a:t>
            </a:r>
            <a:r>
              <a:rPr lang="el-GR" dirty="0">
                <a:solidFill>
                  <a:srgbClr val="FFFF66"/>
                </a:solidFill>
              </a:rPr>
              <a:t>ως δια μαγείας. Η έγκαιρη παρέμβαση από εξειδικευμένους επαγγελματίες </a:t>
            </a:r>
            <a:r>
              <a:rPr lang="el-GR" dirty="0" smtClean="0">
                <a:solidFill>
                  <a:srgbClr val="FFFF66"/>
                </a:solidFill>
              </a:rPr>
              <a:t>υγείας </a:t>
            </a:r>
            <a:r>
              <a:rPr lang="el-GR" dirty="0">
                <a:solidFill>
                  <a:srgbClr val="FFFF66"/>
                </a:solidFill>
              </a:rPr>
              <a:t>είναι εξαιρετικά σημαντική και απαραίτητη. </a:t>
            </a:r>
          </a:p>
          <a:p>
            <a:endParaRPr lang="el-GR" dirty="0">
              <a:solidFill>
                <a:srgbClr val="FFFF6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1027"/>
          <p:cNvSpPr>
            <a:spLocks noGrp="1" noChangeArrowheads="1"/>
          </p:cNvSpPr>
          <p:nvPr>
            <p:ph type="body" idx="4294967295"/>
          </p:nvPr>
        </p:nvSpPr>
        <p:spPr>
          <a:xfrm>
            <a:off x="381000" y="685800"/>
            <a:ext cx="7772400" cy="4114800"/>
          </a:xfrm>
        </p:spPr>
        <p:txBody>
          <a:bodyPr>
            <a:normAutofit fontScale="92500" lnSpcReduction="20000"/>
          </a:bodyPr>
          <a:lstStyle/>
          <a:p>
            <a:pPr>
              <a:lnSpc>
                <a:spcPct val="90000"/>
              </a:lnSpc>
            </a:pPr>
            <a:r>
              <a:rPr lang="el-GR" sz="2800" u="sng" dirty="0">
                <a:solidFill>
                  <a:srgbClr val="FFFF66"/>
                </a:solidFill>
              </a:rPr>
              <a:t>Μύθος:</a:t>
            </a:r>
            <a:r>
              <a:rPr lang="el-GR" sz="2800" dirty="0">
                <a:solidFill>
                  <a:srgbClr val="FFFF66"/>
                </a:solidFill>
              </a:rPr>
              <a:t> Οι ΔΠΤ δεν είναι επικίνδυνες!</a:t>
            </a:r>
          </a:p>
          <a:p>
            <a:pPr>
              <a:lnSpc>
                <a:spcPct val="90000"/>
              </a:lnSpc>
              <a:buFontTx/>
              <a:buNone/>
            </a:pPr>
            <a:endParaRPr lang="el-GR" sz="2800" dirty="0">
              <a:solidFill>
                <a:srgbClr val="FFFF66"/>
              </a:solidFill>
            </a:endParaRPr>
          </a:p>
          <a:p>
            <a:pPr>
              <a:lnSpc>
                <a:spcPct val="90000"/>
              </a:lnSpc>
              <a:buFontTx/>
              <a:buNone/>
            </a:pPr>
            <a:endParaRPr lang="el-GR" sz="2800" dirty="0">
              <a:solidFill>
                <a:srgbClr val="FFFF66"/>
              </a:solidFill>
            </a:endParaRPr>
          </a:p>
          <a:p>
            <a:pPr>
              <a:lnSpc>
                <a:spcPct val="90000"/>
              </a:lnSpc>
            </a:pPr>
            <a:r>
              <a:rPr lang="el-GR" sz="2800" u="sng" dirty="0">
                <a:solidFill>
                  <a:srgbClr val="FFFF66"/>
                </a:solidFill>
              </a:rPr>
              <a:t>Πραγματικότητα:</a:t>
            </a:r>
            <a:r>
              <a:rPr lang="el-GR" sz="2800" dirty="0">
                <a:solidFill>
                  <a:srgbClr val="FFFF66"/>
                </a:solidFill>
              </a:rPr>
              <a:t> Η ψυχογενής ανορεξία έχει το μεγαλύτερο ποσοστό θνησιμότητας από όλες τις ψυχιατρικές/ψυχογενείς διαταραχές (20-25%)</a:t>
            </a:r>
            <a:endParaRPr lang="en-US" sz="2800" dirty="0">
              <a:solidFill>
                <a:srgbClr val="FFFF66"/>
              </a:solidFill>
            </a:endParaRPr>
          </a:p>
          <a:p>
            <a:pPr>
              <a:lnSpc>
                <a:spcPct val="90000"/>
              </a:lnSpc>
            </a:pPr>
            <a:r>
              <a:rPr lang="el-GR" sz="2800" u="sng" dirty="0">
                <a:solidFill>
                  <a:srgbClr val="FFFF66"/>
                </a:solidFill>
              </a:rPr>
              <a:t>Η </a:t>
            </a:r>
            <a:r>
              <a:rPr lang="el-GR" sz="2800" u="sng" dirty="0" err="1">
                <a:solidFill>
                  <a:srgbClr val="FFFF66"/>
                </a:solidFill>
              </a:rPr>
              <a:t>πλειονότης</a:t>
            </a:r>
            <a:r>
              <a:rPr lang="el-GR" sz="2800" u="sng" dirty="0">
                <a:solidFill>
                  <a:srgbClr val="FFFF66"/>
                </a:solidFill>
              </a:rPr>
              <a:t> των ασθενών με ΔΠΤ παραμένουν εκτός θεραπείας </a:t>
            </a:r>
            <a:r>
              <a:rPr lang="el-GR" sz="2800" u="sng" dirty="0" smtClean="0">
                <a:solidFill>
                  <a:srgbClr val="FFFF66"/>
                </a:solidFill>
              </a:rPr>
              <a:t>και ΕΚΤΟΣ ΣΥΣΤΗΜΑΤΩΝ ΠΕΡΙΘΑΛΨΗΣ . </a:t>
            </a:r>
            <a:r>
              <a:rPr lang="el-GR" sz="2800" u="sng" dirty="0">
                <a:solidFill>
                  <a:srgbClr val="FFFF66"/>
                </a:solidFill>
              </a:rPr>
              <a:t>(Παραμελημένοι ασθενείς</a:t>
            </a:r>
            <a:r>
              <a:rPr lang="el-GR" sz="2800" u="sng" dirty="0" smtClean="0">
                <a:solidFill>
                  <a:srgbClr val="FFFF66"/>
                </a:solidFill>
              </a:rPr>
              <a:t>). </a:t>
            </a:r>
          </a:p>
          <a:p>
            <a:pPr>
              <a:lnSpc>
                <a:spcPct val="90000"/>
              </a:lnSpc>
            </a:pPr>
            <a:r>
              <a:rPr lang="el-GR" sz="2800" u="sng" dirty="0" smtClean="0">
                <a:solidFill>
                  <a:srgbClr val="FFFF66"/>
                </a:solidFill>
              </a:rPr>
              <a:t>Καίριος ο ρόλος των οικογενειακών ιατρών για τον έγκαιρο εντοπισμό των νέων περιπτώσεων και την συνεχή φροντίδα των παλαιών </a:t>
            </a:r>
            <a:endParaRPr lang="el-GR" sz="2800" u="sng" dirty="0">
              <a:solidFill>
                <a:srgbClr val="FFFF66"/>
              </a:solidFill>
            </a:endParaRPr>
          </a:p>
          <a:p>
            <a:pPr>
              <a:lnSpc>
                <a:spcPct val="90000"/>
              </a:lnSpc>
            </a:pPr>
            <a:endParaRPr lang="el-GR" sz="2800" dirty="0">
              <a:solidFill>
                <a:srgbClr val="FFFF66"/>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l-GR">
                <a:solidFill>
                  <a:srgbClr val="FFFF66"/>
                </a:solidFill>
              </a:rPr>
              <a:t>Μύθος. Οι ΔΠΤ είναι αθεράπευτες</a:t>
            </a:r>
          </a:p>
        </p:txBody>
      </p:sp>
      <p:sp>
        <p:nvSpPr>
          <p:cNvPr id="215043" name="Rectangle 3"/>
          <p:cNvSpPr>
            <a:spLocks noGrp="1" noChangeArrowheads="1"/>
          </p:cNvSpPr>
          <p:nvPr>
            <p:ph type="body" idx="1"/>
          </p:nvPr>
        </p:nvSpPr>
        <p:spPr/>
        <p:txBody>
          <a:bodyPr>
            <a:normAutofit fontScale="92500"/>
          </a:bodyPr>
          <a:lstStyle/>
          <a:p>
            <a:pPr algn="just">
              <a:lnSpc>
                <a:spcPct val="90000"/>
              </a:lnSpc>
            </a:pPr>
            <a:r>
              <a:rPr lang="el-GR" sz="2800" u="sng" dirty="0">
                <a:solidFill>
                  <a:srgbClr val="FFFF66"/>
                </a:solidFill>
              </a:rPr>
              <a:t>Πραγματικότητα.</a:t>
            </a:r>
            <a:r>
              <a:rPr lang="el-GR" sz="2800" dirty="0">
                <a:solidFill>
                  <a:srgbClr val="FFFF66"/>
                </a:solidFill>
              </a:rPr>
              <a:t> Μία στις δύο ασθενείς ανακάμπτουν εάν υπάρξει έγκαιρη και επιστημονικά σωστή παρέμβαση.</a:t>
            </a:r>
          </a:p>
          <a:p>
            <a:pPr algn="just">
              <a:lnSpc>
                <a:spcPct val="90000"/>
              </a:lnSpc>
            </a:pPr>
            <a:r>
              <a:rPr lang="el-GR" sz="2800" dirty="0" smtClean="0">
                <a:solidFill>
                  <a:srgbClr val="FFFF66"/>
                </a:solidFill>
              </a:rPr>
              <a:t>Η </a:t>
            </a:r>
            <a:r>
              <a:rPr lang="el-GR" sz="2800" dirty="0">
                <a:solidFill>
                  <a:srgbClr val="FFFF66"/>
                </a:solidFill>
              </a:rPr>
              <a:t>ανάκαμψη </a:t>
            </a:r>
            <a:r>
              <a:rPr lang="el-GR" sz="2800" dirty="0" smtClean="0">
                <a:solidFill>
                  <a:srgbClr val="FFFF66"/>
                </a:solidFill>
              </a:rPr>
              <a:t>από την ΨΑ είναι </a:t>
            </a:r>
            <a:r>
              <a:rPr lang="el-GR" sz="2800" dirty="0">
                <a:solidFill>
                  <a:srgbClr val="FFFF66"/>
                </a:solidFill>
              </a:rPr>
              <a:t>πλήρης </a:t>
            </a:r>
            <a:r>
              <a:rPr lang="el-GR" sz="2800" dirty="0" smtClean="0">
                <a:solidFill>
                  <a:srgbClr val="FFFF66"/>
                </a:solidFill>
              </a:rPr>
              <a:t>5 </a:t>
            </a:r>
            <a:r>
              <a:rPr lang="el-GR" sz="2800" dirty="0">
                <a:solidFill>
                  <a:srgbClr val="FFFF66"/>
                </a:solidFill>
              </a:rPr>
              <a:t>χρόνια μετά την </a:t>
            </a:r>
            <a:r>
              <a:rPr lang="el-GR" sz="2800" dirty="0" smtClean="0">
                <a:solidFill>
                  <a:srgbClr val="FFFF66"/>
                </a:solidFill>
              </a:rPr>
              <a:t>θεραπευτική  παρέμβαση, (εάν </a:t>
            </a:r>
            <a:r>
              <a:rPr lang="el-GR" sz="2800" dirty="0">
                <a:solidFill>
                  <a:srgbClr val="FFFF66"/>
                </a:solidFill>
              </a:rPr>
              <a:t>υπάρξει έγκαιρη παρέμβαση στην </a:t>
            </a:r>
            <a:r>
              <a:rPr lang="el-GR" sz="2800" dirty="0" smtClean="0">
                <a:solidFill>
                  <a:srgbClr val="FFFF66"/>
                </a:solidFill>
              </a:rPr>
              <a:t>εφηβεία).</a:t>
            </a:r>
            <a:endParaRPr lang="el-GR" sz="2800" dirty="0">
              <a:solidFill>
                <a:srgbClr val="FFFF66"/>
              </a:solidFill>
            </a:endParaRPr>
          </a:p>
          <a:p>
            <a:pPr algn="just">
              <a:lnSpc>
                <a:spcPct val="90000"/>
              </a:lnSpc>
            </a:pPr>
            <a:r>
              <a:rPr lang="el-GR" sz="2800" dirty="0">
                <a:solidFill>
                  <a:srgbClr val="FFFF66"/>
                </a:solidFill>
              </a:rPr>
              <a:t>Τρεις εκ των τεσσάρων ασθενών με </a:t>
            </a:r>
            <a:r>
              <a:rPr lang="el-GR" sz="2800" dirty="0" smtClean="0">
                <a:solidFill>
                  <a:srgbClr val="FFFF66"/>
                </a:solidFill>
              </a:rPr>
              <a:t>ΔΠΤ(ΨΑ,ΨΒ ΔΕΠ και </a:t>
            </a:r>
            <a:r>
              <a:rPr lang="el-GR" sz="2800" dirty="0" err="1" smtClean="0">
                <a:solidFill>
                  <a:srgbClr val="FFFF66"/>
                </a:solidFill>
              </a:rPr>
              <a:t>ατυπες</a:t>
            </a:r>
            <a:r>
              <a:rPr lang="el-GR" sz="2800" dirty="0" smtClean="0">
                <a:solidFill>
                  <a:srgbClr val="FFFF66"/>
                </a:solidFill>
              </a:rPr>
              <a:t>) </a:t>
            </a:r>
            <a:r>
              <a:rPr lang="el-GR" sz="2800" dirty="0">
                <a:solidFill>
                  <a:srgbClr val="FFFF66"/>
                </a:solidFill>
              </a:rPr>
              <a:t>ανακάμπτουν </a:t>
            </a:r>
            <a:r>
              <a:rPr lang="el-GR" sz="2800" u="sng" dirty="0">
                <a:solidFill>
                  <a:srgbClr val="FFFF66"/>
                </a:solidFill>
              </a:rPr>
              <a:t>περίπου 3 χρόνια μετά θεραπεία</a:t>
            </a:r>
            <a:r>
              <a:rPr lang="el-GR" sz="2800" u="sng" dirty="0" smtClean="0">
                <a:solidFill>
                  <a:srgbClr val="FFFF66"/>
                </a:solidFill>
              </a:rPr>
              <a:t>.</a:t>
            </a:r>
          </a:p>
          <a:p>
            <a:pPr algn="just">
              <a:lnSpc>
                <a:spcPct val="90000"/>
              </a:lnSpc>
            </a:pPr>
            <a:r>
              <a:rPr lang="el-GR" sz="2800" u="sng" dirty="0" smtClean="0">
                <a:solidFill>
                  <a:srgbClr val="FFFF66"/>
                </a:solidFill>
              </a:rPr>
              <a:t>Συχνά ισχύει ο κανόνας: Χρόνος ανάκαμψης = Χρόνος διαταραχής.</a:t>
            </a:r>
            <a:endParaRPr lang="el-GR" sz="2800" u="sng" dirty="0">
              <a:solidFill>
                <a:srgbClr val="FFFF66"/>
              </a:solidFill>
            </a:endParaRPr>
          </a:p>
          <a:p>
            <a:pPr algn="just">
              <a:lnSpc>
                <a:spcPct val="90000"/>
              </a:lnSpc>
              <a:buFontTx/>
              <a:buNone/>
            </a:pPr>
            <a:r>
              <a:rPr lang="el-GR" sz="2800" dirty="0">
                <a:solidFill>
                  <a:srgbClr val="FFFF66"/>
                </a:solidFill>
              </a:rPr>
              <a:t>(</a:t>
            </a:r>
            <a:r>
              <a:rPr lang="en-US" sz="2800" dirty="0" err="1">
                <a:solidFill>
                  <a:srgbClr val="FFFF66"/>
                </a:solidFill>
              </a:rPr>
              <a:t>Rahkonen</a:t>
            </a:r>
            <a:r>
              <a:rPr lang="en-US" sz="2800" dirty="0">
                <a:solidFill>
                  <a:srgbClr val="FFFF66"/>
                </a:solidFill>
              </a:rPr>
              <a:t> A. Int. Conf. Of ED –Lecture-London 2009)</a:t>
            </a:r>
            <a:endParaRPr lang="el-GR" sz="2800" dirty="0">
              <a:solidFill>
                <a:srgbClr val="FFFF66"/>
              </a:solidFill>
            </a:endParaRPr>
          </a:p>
          <a:p>
            <a:pPr>
              <a:lnSpc>
                <a:spcPct val="90000"/>
              </a:lnSpc>
              <a:buFontTx/>
              <a:buNone/>
            </a:pPr>
            <a:endParaRPr lang="el-GR" sz="2800" dirty="0">
              <a:solidFill>
                <a:srgbClr val="FFFF6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ΔΑΦΝΗΣ</a:t>
            </a:r>
            <a:r>
              <a:rPr lang="en-US" dirty="0" smtClean="0">
                <a:solidFill>
                  <a:srgbClr val="FFC000"/>
                </a:solidFill>
              </a:rPr>
              <a:t>-1</a:t>
            </a:r>
            <a:r>
              <a:rPr lang="el-GR" dirty="0" smtClean="0">
                <a:solidFill>
                  <a:srgbClr val="FFC000"/>
                </a:solidFill>
              </a:rPr>
              <a:t> </a:t>
            </a:r>
            <a:endParaRPr lang="el-GR" dirty="0">
              <a:solidFill>
                <a:srgbClr val="FFC000"/>
              </a:solidFill>
            </a:endParaRPr>
          </a:p>
        </p:txBody>
      </p:sp>
      <p:sp>
        <p:nvSpPr>
          <p:cNvPr id="3" name="2 - Θέση περιεχομένου"/>
          <p:cNvSpPr>
            <a:spLocks noGrp="1"/>
          </p:cNvSpPr>
          <p:nvPr>
            <p:ph idx="1"/>
          </p:nvPr>
        </p:nvSpPr>
        <p:spPr/>
        <p:txBody>
          <a:bodyPr>
            <a:normAutofit fontScale="62500" lnSpcReduction="20000"/>
          </a:bodyPr>
          <a:lstStyle/>
          <a:p>
            <a:pPr algn="just">
              <a:buNone/>
            </a:pPr>
            <a:r>
              <a:rPr lang="el-GR" i="1" dirty="0" smtClean="0"/>
              <a:t>     </a:t>
            </a:r>
            <a:r>
              <a:rPr lang="el-GR" i="1" dirty="0" smtClean="0">
                <a:solidFill>
                  <a:srgbClr val="FFFF00"/>
                </a:solidFill>
              </a:rPr>
              <a:t>Η Δάφνη, μιλώντας για το πρόβλημα που αντιμετωπίζει με τη διατροφή της, λέει: «Η ανορεξία ξεκίνησε όταν ήμουν στη Δευτέρα Λυκείου. Μέχρι τότε ποτέ δεν είχα δώσει ιδιαίτερη σημασία στη διατροφή μου. Θα έλεγα ότι πάνω-κάτω έτρωγα </a:t>
            </a:r>
            <a:r>
              <a:rPr lang="el-GR" i="1" dirty="0" err="1" smtClean="0">
                <a:solidFill>
                  <a:srgbClr val="FFFF00"/>
                </a:solidFill>
              </a:rPr>
              <a:t>ό,τι</a:t>
            </a:r>
            <a:r>
              <a:rPr lang="el-GR" i="1" dirty="0" smtClean="0">
                <a:solidFill>
                  <a:srgbClr val="FFFF00"/>
                </a:solidFill>
              </a:rPr>
              <a:t> και όλοι οι συμμαθητές μου. Εκείνη τη χρονιά όμως είχα πολύ μεγάλο άγχος για τα μαθήματα. Η μεγάλη μου αδελφή είχε περάσει στην Ιατρική Σχολή και η μητέρα μου συνέχεια μου υπενθύμιζε ότι θα έπρεπε κι εγώ να τα καταφέρω το ίδιο καλά με εκείνη. Δεν μπορώ να Θυμηθώ καλά πώς ήταν στην αρχή, πώς δηλαδή ξεκίνησα να τρώω λιγότερο, αυτό όμως που θυμάμαι ήταν ότι ένιωθα καταπληκτικά. Το άγχος μου είχε φύγει και είχα πολύ περισσότερη αυτοπεποίθηση από οποιαδήποτε άλλη περίοδο της ζωής μου. Κάποια στιγμή όμως, δύο-τρεις μήνες μετά, τρόμαξα από ένα άρθρο σε ένα ιατρικό περιοδικό της αδελφής μου που έλεγε ότι πολλοί άνθρωποι έγιναν παχύσαρκοι ξεκινώντας να κάνουν δίαιτα. Αυτός ο φόβος, ότι δηλαδή θα φάω λίγο παραπάνω χωρίς να το θέλω και μετά δεν θα μπορώ να σταματήσω και θα καταλήξω να γίνω χοντρή, δεν μου έφυγε στιγμή από τότε.</a:t>
            </a:r>
            <a:endParaRPr lang="el-GR" dirty="0" smtClean="0">
              <a:solidFill>
                <a:srgbClr val="FFFF00"/>
              </a:solidFill>
            </a:endParaRPr>
          </a:p>
          <a:p>
            <a:pPr algn="just">
              <a:buNone/>
            </a:pPr>
            <a:endParaRPr lang="el-GR" dirty="0">
              <a:solidFill>
                <a:srgbClr val="92D05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92D050"/>
                </a:solidFill>
              </a:rPr>
              <a:t>ΔΠΤ-2</a:t>
            </a:r>
            <a:endParaRPr lang="el-GR" dirty="0">
              <a:solidFill>
                <a:srgbClr val="92D050"/>
              </a:solidFill>
            </a:endParaRPr>
          </a:p>
        </p:txBody>
      </p:sp>
      <p:sp>
        <p:nvSpPr>
          <p:cNvPr id="3" name="2 - Θέση περιεχομένου"/>
          <p:cNvSpPr>
            <a:spLocks noGrp="1"/>
          </p:cNvSpPr>
          <p:nvPr>
            <p:ph idx="1"/>
          </p:nvPr>
        </p:nvSpPr>
        <p:spPr/>
        <p:txBody>
          <a:bodyPr>
            <a:normAutofit fontScale="92500" lnSpcReduction="10000"/>
          </a:bodyPr>
          <a:lstStyle/>
          <a:p>
            <a:pPr algn="just">
              <a:buNone/>
            </a:pPr>
            <a:r>
              <a:rPr lang="en-US" sz="2600" dirty="0" smtClean="0">
                <a:solidFill>
                  <a:srgbClr val="FFFF00"/>
                </a:solidFill>
              </a:rPr>
              <a:t>   </a:t>
            </a:r>
            <a:r>
              <a:rPr lang="el-GR" sz="2600" dirty="0" smtClean="0">
                <a:solidFill>
                  <a:srgbClr val="FFFF00"/>
                </a:solidFill>
              </a:rPr>
              <a:t>Πρόσφατες </a:t>
            </a:r>
            <a:r>
              <a:rPr lang="el-GR" sz="2600" dirty="0">
                <a:solidFill>
                  <a:srgbClr val="FFFF00"/>
                </a:solidFill>
              </a:rPr>
              <a:t>έρευνες δείχνουν ότι η επικράτηση της ΨΑ στην Αγγλία είναι </a:t>
            </a:r>
            <a:r>
              <a:rPr lang="el-GR" sz="2600" dirty="0">
                <a:solidFill>
                  <a:srgbClr val="00B0F0"/>
                </a:solidFill>
              </a:rPr>
              <a:t>20,2 περιπτώσεις ανά 100.000 κατοίκους(0,02% </a:t>
            </a:r>
            <a:r>
              <a:rPr lang="el-GR" sz="2600" dirty="0">
                <a:solidFill>
                  <a:srgbClr val="FFFF00"/>
                </a:solidFill>
              </a:rPr>
              <a:t>στον συνολικό πληθυσμό) (</a:t>
            </a:r>
            <a:r>
              <a:rPr lang="en-US" sz="2600" dirty="0">
                <a:solidFill>
                  <a:srgbClr val="FFFF00"/>
                </a:solidFill>
              </a:rPr>
              <a:t>Rooney</a:t>
            </a:r>
            <a:r>
              <a:rPr lang="el-GR" sz="2600" dirty="0">
                <a:solidFill>
                  <a:srgbClr val="FFFF00"/>
                </a:solidFill>
              </a:rPr>
              <a:t>  και συν.). </a:t>
            </a:r>
            <a:endParaRPr lang="el-GR" sz="2600" dirty="0" smtClean="0">
              <a:solidFill>
                <a:srgbClr val="FFFF00"/>
              </a:solidFill>
            </a:endParaRPr>
          </a:p>
          <a:p>
            <a:pPr algn="just">
              <a:buNone/>
            </a:pPr>
            <a:r>
              <a:rPr lang="el-GR" sz="2600" dirty="0" smtClean="0">
                <a:solidFill>
                  <a:srgbClr val="FFFF00"/>
                </a:solidFill>
              </a:rPr>
              <a:t>           Η </a:t>
            </a:r>
            <a:r>
              <a:rPr lang="el-GR" sz="2600" dirty="0">
                <a:solidFill>
                  <a:srgbClr val="FFFF00"/>
                </a:solidFill>
              </a:rPr>
              <a:t>επικράτηση στον ιδιαίτερο πληθυσμό των γυναικών </a:t>
            </a:r>
            <a:r>
              <a:rPr lang="el-GR" sz="2600" dirty="0">
                <a:solidFill>
                  <a:srgbClr val="00B0F0"/>
                </a:solidFill>
              </a:rPr>
              <a:t>μεταξύ 15-29 ετών είναι 115,4 </a:t>
            </a:r>
            <a:r>
              <a:rPr lang="el-GR" sz="2600" dirty="0">
                <a:solidFill>
                  <a:srgbClr val="FFFF00"/>
                </a:solidFill>
              </a:rPr>
              <a:t>περιπτώσεις στις 100.000 κατοίκους.(0,1%)(1</a:t>
            </a:r>
            <a:r>
              <a:rPr lang="el-GR" sz="2600" dirty="0" smtClean="0">
                <a:solidFill>
                  <a:srgbClr val="FFFF00"/>
                </a:solidFill>
              </a:rPr>
              <a:t>)</a:t>
            </a:r>
          </a:p>
          <a:p>
            <a:pPr algn="just">
              <a:buNone/>
            </a:pPr>
            <a:r>
              <a:rPr lang="el-GR" sz="2600" dirty="0" smtClean="0">
                <a:solidFill>
                  <a:srgbClr val="FFFF00"/>
                </a:solidFill>
              </a:rPr>
              <a:t>           </a:t>
            </a:r>
            <a:r>
              <a:rPr lang="el-GR" sz="2600" dirty="0">
                <a:solidFill>
                  <a:srgbClr val="FFFF00"/>
                </a:solidFill>
              </a:rPr>
              <a:t>Μια άλλη πρόσφατη έρευνα από τις ΗΠΑ δείχνει ότι  η δια </a:t>
            </a:r>
            <a:r>
              <a:rPr lang="el-GR" sz="2600" dirty="0">
                <a:solidFill>
                  <a:srgbClr val="00B0F0"/>
                </a:solidFill>
              </a:rPr>
              <a:t>βίου επικράτηση της ΨA είναι 0,6%</a:t>
            </a:r>
            <a:r>
              <a:rPr lang="el-GR" sz="2600" dirty="0">
                <a:solidFill>
                  <a:srgbClr val="FFFF00"/>
                </a:solidFill>
              </a:rPr>
              <a:t>( </a:t>
            </a:r>
            <a:r>
              <a:rPr lang="en-US" sz="2600" dirty="0" err="1">
                <a:solidFill>
                  <a:srgbClr val="FFFF00"/>
                </a:solidFill>
              </a:rPr>
              <a:t>Lewinsohn</a:t>
            </a:r>
            <a:r>
              <a:rPr lang="el-GR" sz="2600" dirty="0">
                <a:solidFill>
                  <a:srgbClr val="FFFF00"/>
                </a:solidFill>
              </a:rPr>
              <a:t>  και συν</a:t>
            </a:r>
            <a:r>
              <a:rPr lang="el-GR" sz="2600" dirty="0" smtClean="0">
                <a:solidFill>
                  <a:srgbClr val="FFFF00"/>
                </a:solidFill>
              </a:rPr>
              <a:t>).</a:t>
            </a:r>
          </a:p>
          <a:p>
            <a:pPr algn="just">
              <a:buNone/>
            </a:pPr>
            <a:r>
              <a:rPr lang="el-GR" sz="2600" dirty="0" smtClean="0">
                <a:solidFill>
                  <a:srgbClr val="FFFF00"/>
                </a:solidFill>
              </a:rPr>
              <a:t>         Αντιστοίχως </a:t>
            </a:r>
            <a:r>
              <a:rPr lang="el-GR" sz="2600" dirty="0">
                <a:solidFill>
                  <a:srgbClr val="FFFF00"/>
                </a:solidFill>
              </a:rPr>
              <a:t>η επικράτηση της ΨB σε κοινοτικό δείγμα με </a:t>
            </a:r>
            <a:r>
              <a:rPr lang="el-GR" sz="2600" dirty="0">
                <a:solidFill>
                  <a:srgbClr val="00B0F0"/>
                </a:solidFill>
              </a:rPr>
              <a:t>δομημένες συνεντεύξεις είναι 1%( </a:t>
            </a:r>
            <a:r>
              <a:rPr lang="en-US" sz="2600" dirty="0" err="1">
                <a:solidFill>
                  <a:srgbClr val="FFFF00"/>
                </a:solidFill>
              </a:rPr>
              <a:t>Garfinkel</a:t>
            </a:r>
            <a:r>
              <a:rPr lang="el-GR" sz="2600" dirty="0">
                <a:solidFill>
                  <a:srgbClr val="FFFF00"/>
                </a:solidFill>
              </a:rPr>
              <a:t>  και συν</a:t>
            </a:r>
            <a:r>
              <a:rPr lang="el-GR" sz="2600" dirty="0" smtClean="0">
                <a:solidFill>
                  <a:srgbClr val="FFFF00"/>
                </a:solidFill>
              </a:rPr>
              <a:t>).</a:t>
            </a:r>
          </a:p>
          <a:p>
            <a:pPr algn="just">
              <a:buNone/>
            </a:pPr>
            <a:endParaRPr lang="en-US" sz="1000" dirty="0" smtClean="0">
              <a:solidFill>
                <a:srgbClr val="FFFF00"/>
              </a:solidFill>
            </a:endParaRPr>
          </a:p>
          <a:p>
            <a:pPr algn="just">
              <a:buNone/>
            </a:pPr>
            <a:r>
              <a:rPr lang="en-US" sz="1000" dirty="0" smtClean="0">
                <a:solidFill>
                  <a:srgbClr val="FFC000"/>
                </a:solidFill>
              </a:rPr>
              <a:t>Rooney B, McClelland L, Crisp A. The incidence and prevalence of anorexia nervosa in three suburban health districts in Southwest London. </a:t>
            </a:r>
            <a:r>
              <a:rPr lang="en-US" sz="1000" dirty="0" err="1" smtClean="0">
                <a:solidFill>
                  <a:srgbClr val="FFC000"/>
                </a:solidFill>
              </a:rPr>
              <a:t>Int</a:t>
            </a:r>
            <a:r>
              <a:rPr lang="en-US" sz="1000" dirty="0" smtClean="0">
                <a:solidFill>
                  <a:srgbClr val="FFC000"/>
                </a:solidFill>
              </a:rPr>
              <a:t> J Eat </a:t>
            </a:r>
            <a:r>
              <a:rPr lang="en-US" sz="1000" dirty="0" err="1" smtClean="0">
                <a:solidFill>
                  <a:srgbClr val="FFC000"/>
                </a:solidFill>
              </a:rPr>
              <a:t>Disord</a:t>
            </a:r>
            <a:r>
              <a:rPr lang="en-US" sz="1000" dirty="0" smtClean="0">
                <a:solidFill>
                  <a:srgbClr val="FFC000"/>
                </a:solidFill>
              </a:rPr>
              <a:t> 1995; 18:299-307</a:t>
            </a:r>
            <a:endParaRPr lang="el-GR" sz="1000" dirty="0">
              <a:solidFill>
                <a:srgbClr val="FFFF00"/>
              </a:solidFill>
            </a:endParaRPr>
          </a:p>
          <a:p>
            <a:pPr>
              <a:buNone/>
            </a:pPr>
            <a:r>
              <a:rPr lang="en-US" sz="1100" dirty="0" err="1" smtClean="0">
                <a:solidFill>
                  <a:srgbClr val="FFC000"/>
                </a:solidFill>
              </a:rPr>
              <a:t>Lewinsohn</a:t>
            </a:r>
            <a:r>
              <a:rPr lang="en-US" sz="1100" dirty="0" smtClean="0">
                <a:solidFill>
                  <a:srgbClr val="FFC000"/>
                </a:solidFill>
              </a:rPr>
              <a:t> P, </a:t>
            </a:r>
            <a:r>
              <a:rPr lang="en-US" sz="1100" dirty="0" err="1" smtClean="0">
                <a:solidFill>
                  <a:srgbClr val="FFC000"/>
                </a:solidFill>
              </a:rPr>
              <a:t>Striegel</a:t>
            </a:r>
            <a:r>
              <a:rPr lang="en-US" sz="1100" dirty="0" smtClean="0">
                <a:solidFill>
                  <a:srgbClr val="FFC000"/>
                </a:solidFill>
              </a:rPr>
              <a:t>-Moore R, Seeley J. Epidemiology and natural course of eat­ing disorders in young women from ado­lescence to young adulthood. J Am </a:t>
            </a:r>
            <a:r>
              <a:rPr lang="en-US" sz="1100" dirty="0" err="1" smtClean="0">
                <a:solidFill>
                  <a:srgbClr val="FFC000"/>
                </a:solidFill>
              </a:rPr>
              <a:t>Acad</a:t>
            </a:r>
            <a:r>
              <a:rPr lang="en-US" sz="1100" dirty="0" smtClean="0">
                <a:solidFill>
                  <a:srgbClr val="FFC000"/>
                </a:solidFill>
              </a:rPr>
              <a:t> Child </a:t>
            </a:r>
            <a:r>
              <a:rPr lang="en-US" sz="1100" dirty="0" err="1" smtClean="0">
                <a:solidFill>
                  <a:srgbClr val="FFC000"/>
                </a:solidFill>
              </a:rPr>
              <a:t>Adolesc</a:t>
            </a:r>
            <a:r>
              <a:rPr lang="en-US" sz="1100" dirty="0" smtClean="0">
                <a:solidFill>
                  <a:srgbClr val="FFC000"/>
                </a:solidFill>
              </a:rPr>
              <a:t> Psychiatry 2000;39:1284-92</a:t>
            </a:r>
            <a:endParaRPr lang="en-US" sz="900" dirty="0" smtClean="0">
              <a:solidFill>
                <a:srgbClr val="FFC000"/>
              </a:solidFill>
            </a:endParaRPr>
          </a:p>
          <a:p>
            <a:pPr>
              <a:buNone/>
            </a:pPr>
            <a:r>
              <a:rPr lang="en-US" sz="1100" dirty="0" err="1" smtClean="0">
                <a:solidFill>
                  <a:srgbClr val="FFC000"/>
                </a:solidFill>
              </a:rPr>
              <a:t>Garfinkel</a:t>
            </a:r>
            <a:r>
              <a:rPr lang="en-US" sz="1100" dirty="0" smtClean="0">
                <a:solidFill>
                  <a:srgbClr val="FFC000"/>
                </a:solidFill>
              </a:rPr>
              <a:t> P, Goering L, </a:t>
            </a:r>
            <a:r>
              <a:rPr lang="en-US" sz="1100" dirty="0" err="1" smtClean="0">
                <a:solidFill>
                  <a:srgbClr val="FFC000"/>
                </a:solidFill>
              </a:rPr>
              <a:t>Spegg</a:t>
            </a:r>
            <a:r>
              <a:rPr lang="en-US" sz="1100" dirty="0" smtClean="0">
                <a:solidFill>
                  <a:srgbClr val="FFC000"/>
                </a:solidFill>
              </a:rPr>
              <a:t> C. Bulimia nervosa in a Canadian community sample: prevalence and comparison of subgroups. </a:t>
            </a:r>
            <a:r>
              <a:rPr lang="en-US" sz="1100" dirty="0" err="1" smtClean="0">
                <a:solidFill>
                  <a:srgbClr val="FFC000"/>
                </a:solidFill>
              </a:rPr>
              <a:t>AmJ</a:t>
            </a:r>
            <a:r>
              <a:rPr lang="en-US" sz="1100" dirty="0" smtClean="0">
                <a:solidFill>
                  <a:srgbClr val="FFC000"/>
                </a:solidFill>
              </a:rPr>
              <a:t> Psychiatry 1995;152:1052-8.</a:t>
            </a:r>
            <a:endParaRPr lang="el-GR" sz="1100" dirty="0" smtClean="0">
              <a:solidFill>
                <a:srgbClr val="FFC000"/>
              </a:solidFill>
            </a:endParaRPr>
          </a:p>
          <a:p>
            <a:pPr>
              <a:buNone/>
            </a:pPr>
            <a:endParaRPr lang="en-US" sz="1100" dirty="0" smtClean="0">
              <a:solidFill>
                <a:srgbClr val="FFC000"/>
              </a:solidFill>
            </a:endParaRPr>
          </a:p>
          <a:p>
            <a:pPr>
              <a:buNone/>
            </a:pPr>
            <a:endParaRPr lang="el-GR" sz="1100" dirty="0" smtClean="0">
              <a:solidFill>
                <a:srgbClr val="FFC000"/>
              </a:solidFill>
            </a:endParaRPr>
          </a:p>
          <a:p>
            <a:endParaRPr lang="el-GR" sz="11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ΔΑΦΝΗΣ</a:t>
            </a:r>
            <a:r>
              <a:rPr lang="en-US" dirty="0" smtClean="0">
                <a:solidFill>
                  <a:srgbClr val="FFC000"/>
                </a:solidFill>
              </a:rPr>
              <a:t>-2</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77500" lnSpcReduction="20000"/>
          </a:bodyPr>
          <a:lstStyle/>
          <a:p>
            <a:pPr algn="just">
              <a:buNone/>
            </a:pPr>
            <a:r>
              <a:rPr lang="el-GR" i="1" dirty="0" smtClean="0"/>
              <a:t> </a:t>
            </a:r>
            <a:r>
              <a:rPr lang="el-GR" i="1" dirty="0" smtClean="0">
                <a:solidFill>
                  <a:srgbClr val="FFFF00"/>
                </a:solidFill>
              </a:rPr>
              <a:t>   Όταν το βάρος μου έπεσε κάτω από τα 45 κιλά (η Δάφνη έχει ύψος 1,72), οι γονείς μου άρχισαν να ανησυχούν. Η ζωή στο σπίτι έγινε πεδίο μάχης. Η μητέρα μου με κυνηγούσε συνέχεια με ένα πιάτο φαγητό και η αδελφή μου με ύφος καθηγητή πανεπιστημίου μου έλεγε ότι αν δεν φάω θα πεθάνω. Μου ήταν αδύνατο να σκεφτώ λογικά. Το μυαλό μου ήταν κολλημένο στο πως θα φάω λιγότερο. Έψαχνα κάθε μέρα το σώμα μου να δω αν έχω πάρει βάρος. Για ζύγισμα δε, δεν το συζητάμε, πάνω από 10 φορές την ημέρα. Η περίοδος μου σταμάτησε, εγώ είχα γίνει πετσί και κόκαλο, αλλά το μυαλό μου δεν μπορούσε να δει την πραγματικότητα. Στα μάτια μου ήμουν υπέρβαρη και έπρεπε να χάσω κι άλλο βάρος.</a:t>
            </a:r>
            <a:endParaRPr lang="el-GR" dirty="0" smtClean="0">
              <a:solidFill>
                <a:srgbClr val="FFFF00"/>
              </a:solidFill>
            </a:endParaRPr>
          </a:p>
          <a:p>
            <a:endParaRPr lang="el-G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ΔΑΦΝΗΣ</a:t>
            </a:r>
            <a:r>
              <a:rPr lang="en-US" dirty="0" smtClean="0">
                <a:solidFill>
                  <a:srgbClr val="FFC000"/>
                </a:solidFill>
              </a:rPr>
              <a:t>-3</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lnSpcReduction="10000"/>
          </a:bodyPr>
          <a:lstStyle/>
          <a:p>
            <a:pPr algn="just">
              <a:buNone/>
            </a:pPr>
            <a:r>
              <a:rPr lang="el-GR" i="1" dirty="0" smtClean="0"/>
              <a:t>   </a:t>
            </a:r>
            <a:r>
              <a:rPr lang="el-GR" sz="2800" i="1" dirty="0" smtClean="0">
                <a:solidFill>
                  <a:srgbClr val="FFFF00"/>
                </a:solidFill>
              </a:rPr>
              <a:t>Για να ξεφύγω από την πίεση της οικογένειας μου και να μην πάρω βάρος άρχισα να κάνω διάφορα "κόλπα". Εμετό δεν έκανα, γιατί δεν άντεχα το αίσθημα της αηδίας που σου αφήνει. Μασούσα όμως το φαγητό και όταν δεν έβλεπαν, το έφτυνα σε μια χαρτοπετσέτα. Κάτω από το κρεβάτι μου είχα μια σακούλα με όλες τις χαρτοπετσέτες με τις μπουκιές που είχα καταφέρει να μην φάω. Τη σακούλα την άδειαζα με προσοχή όταν έλειπαν</a:t>
            </a:r>
            <a:r>
              <a:rPr lang="en-US" sz="2800" i="1" dirty="0" smtClean="0">
                <a:solidFill>
                  <a:srgbClr val="FFFF00"/>
                </a:solidFill>
              </a:rPr>
              <a:t> </a:t>
            </a:r>
            <a:r>
              <a:rPr lang="el-GR" sz="2800" dirty="0" smtClean="0">
                <a:solidFill>
                  <a:srgbClr val="FFFF00"/>
                </a:solidFill>
              </a:rPr>
              <a:t>όλοι </a:t>
            </a:r>
            <a:r>
              <a:rPr lang="el-GR" sz="2800" i="1" dirty="0" smtClean="0">
                <a:solidFill>
                  <a:srgbClr val="FFFF00"/>
                </a:solidFill>
              </a:rPr>
              <a:t>από το σπίτι ή όταν κοιμόντουσαν το βράδυ. Μια ημέρα όμως τη βρήκε η μητέρα μου και έγινε χαμός.</a:t>
            </a:r>
            <a:endParaRPr lang="el-GR" sz="2800" dirty="0" smtClean="0">
              <a:solidFill>
                <a:srgbClr val="FFFF00"/>
              </a:solidFill>
            </a:endParaRPr>
          </a:p>
          <a:p>
            <a:pPr algn="just">
              <a:buNone/>
            </a:pPr>
            <a:endParaRPr lang="el-GR" sz="2800" dirty="0" smtClean="0">
              <a:solidFill>
                <a:srgbClr val="FFFF00"/>
              </a:solidFill>
            </a:endParaRPr>
          </a:p>
          <a:p>
            <a:pPr>
              <a:buNone/>
            </a:pPr>
            <a:endParaRPr lang="el-GR" dirty="0">
              <a:solidFill>
                <a:srgbClr val="FF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ΔΑΦΝΗΣ</a:t>
            </a:r>
            <a:r>
              <a:rPr lang="en-US" dirty="0" smtClean="0">
                <a:solidFill>
                  <a:srgbClr val="FFC000"/>
                </a:solidFill>
              </a:rPr>
              <a:t>-4</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buNone/>
            </a:pPr>
            <a:r>
              <a:rPr lang="el-GR" i="1" dirty="0" smtClean="0">
                <a:solidFill>
                  <a:srgbClr val="FFFF00"/>
                </a:solidFill>
              </a:rPr>
              <a:t>    Από τότε έτρωγα πάντα με παρακολούθηση. Λες και ήμουν βαρυποινίτης. Τότε ήταν που ξεκίνησα να παίρνω τα καθαρτικά. Με αυτά ανακουφιζόμουν κάπως από τις ενοχές που είχα, αν με κατάφερναν να φάω παραπάνω. Επίσης, έκανα τακτικά γυμναστική. Είχα βάλει μάλιστα και αυστηρό πρόγραμμα, μία ώρα το πρωί και μία το βράδυ. Η γυμναστική, εκτός από τη μείωση του βάρους, με βοηθούσε να εκτονώσω και τον εκνευρισμό που ένιωθα. Μια φορά πήρα και ένα φάρμακο για το θυρεοειδή που έπαιρνε η μητέρα μου, αλλά μου έφερε τρόμο και αγωνία και δεν το ξαναπήρα γιατί φοβήθηκα...».</a:t>
            </a:r>
            <a:endParaRPr lang="el-GR" dirty="0" smtClean="0">
              <a:solidFill>
                <a:srgbClr val="FFFF00"/>
              </a:solidFill>
            </a:endParaRPr>
          </a:p>
          <a:p>
            <a:pPr algn="just">
              <a:buNone/>
            </a:pPr>
            <a:endParaRPr lang="el-GR" dirty="0">
              <a:solidFill>
                <a:srgbClr val="FF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FF0000"/>
                </a:solidFill>
              </a:rPr>
              <a:t>Το </a:t>
            </a:r>
            <a:r>
              <a:rPr lang="el-GR" dirty="0" err="1" smtClean="0">
                <a:solidFill>
                  <a:srgbClr val="FF0000"/>
                </a:solidFill>
              </a:rPr>
              <a:t>αιτιοπαθογενετικό</a:t>
            </a:r>
            <a:r>
              <a:rPr lang="el-GR" dirty="0" smtClean="0">
                <a:solidFill>
                  <a:srgbClr val="FF0000"/>
                </a:solidFill>
              </a:rPr>
              <a:t> μοντέλο του </a:t>
            </a:r>
            <a:r>
              <a:rPr lang="en-US" dirty="0" smtClean="0">
                <a:solidFill>
                  <a:srgbClr val="FF0000"/>
                </a:solidFill>
              </a:rPr>
              <a:t>Garner  </a:t>
            </a:r>
            <a:r>
              <a:rPr lang="el-GR" dirty="0" smtClean="0">
                <a:solidFill>
                  <a:srgbClr val="FF0000"/>
                </a:solidFill>
              </a:rPr>
              <a:t> για την Ψυχογενή Ανορεξία </a:t>
            </a:r>
            <a:endParaRPr lang="el-GR" dirty="0">
              <a:solidFill>
                <a:srgbClr val="FF0000"/>
              </a:solidFill>
            </a:endParaRPr>
          </a:p>
        </p:txBody>
      </p:sp>
      <p:pic>
        <p:nvPicPr>
          <p:cNvPr id="6" name="5 - Θέση περιεχομένου" descr="σχεδιαγραμμα για ανορεξια 001.jpg"/>
          <p:cNvPicPr>
            <a:picLocks noGrp="1" noChangeAspect="1"/>
          </p:cNvPicPr>
          <p:nvPr>
            <p:ph idx="1"/>
          </p:nvPr>
        </p:nvPicPr>
        <p:blipFill>
          <a:blip r:embed="rId2" cstate="print"/>
          <a:stretch>
            <a:fillRect/>
          </a:stretch>
        </p:blipFill>
        <p:spPr>
          <a:xfrm>
            <a:off x="971600" y="1916832"/>
            <a:ext cx="7117419" cy="42120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n-US" sz="2800" dirty="0" smtClean="0">
                <a:solidFill>
                  <a:srgbClr val="FF0000"/>
                </a:solidFill>
              </a:rPr>
              <a:t>H </a:t>
            </a:r>
            <a:r>
              <a:rPr lang="el-GR" sz="2800" dirty="0" smtClean="0">
                <a:solidFill>
                  <a:srgbClr val="FF0000"/>
                </a:solidFill>
              </a:rPr>
              <a:t>φύση της ψυχοπαθολογίας  της Ψυχογενούς ανορεξίας  -1</a:t>
            </a:r>
            <a:endParaRPr lang="el-GR" sz="2800" dirty="0">
              <a:solidFill>
                <a:srgbClr val="FF0000"/>
              </a:solidFill>
            </a:endParaRPr>
          </a:p>
        </p:txBody>
      </p:sp>
      <p:sp>
        <p:nvSpPr>
          <p:cNvPr id="4" name="3 - Θέση περιεχομένου"/>
          <p:cNvSpPr>
            <a:spLocks noGrp="1"/>
          </p:cNvSpPr>
          <p:nvPr>
            <p:ph idx="1"/>
          </p:nvPr>
        </p:nvSpPr>
        <p:spPr>
          <a:xfrm>
            <a:off x="539552" y="1340768"/>
            <a:ext cx="8229600" cy="5517232"/>
          </a:xfrm>
        </p:spPr>
        <p:txBody>
          <a:bodyPr>
            <a:normAutofit fontScale="85000" lnSpcReduction="10000"/>
          </a:bodyPr>
          <a:lstStyle/>
          <a:p>
            <a:pPr algn="just">
              <a:buNone/>
            </a:pPr>
            <a:r>
              <a:rPr lang="el-GR" sz="1800" dirty="0" smtClean="0">
                <a:solidFill>
                  <a:srgbClr val="92D050"/>
                </a:solidFill>
              </a:rPr>
              <a:t>      </a:t>
            </a:r>
            <a:r>
              <a:rPr lang="el-GR" sz="1800" dirty="0" smtClean="0">
                <a:solidFill>
                  <a:srgbClr val="FFFF00"/>
                </a:solidFill>
              </a:rPr>
              <a:t>Η διαταραχή φαίνεται να    συνδέεται ψυχοδυναμικά  με </a:t>
            </a:r>
            <a:r>
              <a:rPr lang="el-GR" sz="1800" u="sng" dirty="0" smtClean="0">
                <a:solidFill>
                  <a:srgbClr val="FFFF00"/>
                </a:solidFill>
              </a:rPr>
              <a:t>την εμπειρία της εφηβείας  </a:t>
            </a:r>
            <a:r>
              <a:rPr lang="el-GR" sz="1800" dirty="0" smtClean="0">
                <a:solidFill>
                  <a:srgbClr val="FFFF00"/>
                </a:solidFill>
              </a:rPr>
              <a:t>αλλά αναπόφευκτα  και να </a:t>
            </a:r>
            <a:r>
              <a:rPr lang="el-GR" sz="1800" u="sng" dirty="0" smtClean="0">
                <a:solidFill>
                  <a:srgbClr val="FFFF00"/>
                </a:solidFill>
              </a:rPr>
              <a:t>προκαλείται από  τα  προβλήματα που χαρακτηρίζουν τη εφηβική ζωή</a:t>
            </a:r>
            <a:r>
              <a:rPr lang="el-GR" sz="1800" dirty="0" smtClean="0">
                <a:solidFill>
                  <a:srgbClr val="FFFF00"/>
                </a:solidFill>
              </a:rPr>
              <a:t>. Οι </a:t>
            </a:r>
            <a:r>
              <a:rPr lang="el-GR" sz="1800" u="sng" dirty="0" smtClean="0">
                <a:solidFill>
                  <a:srgbClr val="FFFF00"/>
                </a:solidFill>
              </a:rPr>
              <a:t>αλλαγές που αρχίζουν να μας περιστοιχίζουν στην δεύτερη δεκαετία της ζωής μας, απαιτούν  επαρκή  αντιμετώπιση και επίλυση υπό την προϋπόθεση ότι δεν θα προκύψει κάποια νέα ψυχοπαθολογική καταπόνηση</a:t>
            </a:r>
            <a:r>
              <a:rPr lang="el-GR" sz="1800" dirty="0" smtClean="0">
                <a:solidFill>
                  <a:srgbClr val="FFFF00"/>
                </a:solidFill>
              </a:rPr>
              <a:t>. Κατά περίπτωση,  τα προβλήματα αυτά, εάν δεν επιλυθούν,  μπορεί να εμφανιστούν αργότερα  στην ενήλικη ζωή όταν και εάν  απορρυθμιστούν  ή  καταρρεύσουν θεμελιώδεις σχέσεις και αξίες  πχ. </a:t>
            </a:r>
          </a:p>
          <a:p>
            <a:pPr algn="just"/>
            <a:r>
              <a:rPr lang="el-GR" sz="1800" dirty="0" smtClean="0">
                <a:solidFill>
                  <a:srgbClr val="FF0000"/>
                </a:solidFill>
              </a:rPr>
              <a:t>   συγκρουσιακές σχέσεις,</a:t>
            </a:r>
          </a:p>
          <a:p>
            <a:pPr algn="just"/>
            <a:r>
              <a:rPr lang="el-GR" sz="1800" dirty="0" smtClean="0">
                <a:solidFill>
                  <a:srgbClr val="FF0000"/>
                </a:solidFill>
              </a:rPr>
              <a:t>  γέννηση παιδιών, </a:t>
            </a:r>
          </a:p>
          <a:p>
            <a:pPr algn="just"/>
            <a:r>
              <a:rPr lang="el-GR" sz="1800" dirty="0" smtClean="0">
                <a:solidFill>
                  <a:srgbClr val="FF0000"/>
                </a:solidFill>
              </a:rPr>
              <a:t>θάνατος γονέων, </a:t>
            </a:r>
          </a:p>
          <a:p>
            <a:pPr algn="just"/>
            <a:r>
              <a:rPr lang="el-GR" sz="1800" dirty="0" smtClean="0">
                <a:solidFill>
                  <a:srgbClr val="FF0000"/>
                </a:solidFill>
              </a:rPr>
              <a:t>εμμηνόπαυση κλπ</a:t>
            </a:r>
            <a:r>
              <a:rPr lang="el-GR" sz="1800" dirty="0" smtClean="0">
                <a:solidFill>
                  <a:srgbClr val="FFFF00"/>
                </a:solidFill>
              </a:rPr>
              <a:t>.</a:t>
            </a:r>
          </a:p>
          <a:p>
            <a:pPr algn="just">
              <a:buNone/>
            </a:pPr>
            <a:r>
              <a:rPr lang="el-GR" sz="1800" dirty="0" smtClean="0">
                <a:solidFill>
                  <a:srgbClr val="FFFF00"/>
                </a:solidFill>
              </a:rPr>
              <a:t>Η καθυστερημένη εμφάνιση  των  περιπτώσεων της  Ψυχογενούς ανορεξίας, υπό το βάρος των παραπάνω συνθηκών, μπορεί να συμβεί , αλλά θεωρείται αρκετά σπάνιο φαινόμενο.</a:t>
            </a:r>
          </a:p>
          <a:p>
            <a:pPr algn="just">
              <a:buNone/>
            </a:pPr>
            <a:r>
              <a:rPr lang="el-GR" sz="1800" dirty="0" smtClean="0">
                <a:solidFill>
                  <a:srgbClr val="FFFF00"/>
                </a:solidFill>
              </a:rPr>
              <a:t>     </a:t>
            </a:r>
          </a:p>
          <a:p>
            <a:pPr algn="just">
              <a:buNone/>
            </a:pPr>
            <a:r>
              <a:rPr lang="el-GR" sz="1800" dirty="0" smtClean="0">
                <a:solidFill>
                  <a:srgbClr val="FFFF00"/>
                </a:solidFill>
              </a:rPr>
              <a:t>    Ένα σύνολο </a:t>
            </a:r>
            <a:r>
              <a:rPr lang="el-GR" sz="1800" dirty="0" smtClean="0">
                <a:solidFill>
                  <a:srgbClr val="FF0000"/>
                </a:solidFill>
              </a:rPr>
              <a:t>οικογενειακών σχέσεων και επιδράσεων </a:t>
            </a:r>
            <a:r>
              <a:rPr lang="el-GR" sz="1800" dirty="0" smtClean="0">
                <a:solidFill>
                  <a:srgbClr val="FFFF00"/>
                </a:solidFill>
              </a:rPr>
              <a:t>από την παιδική ηλικία, μπορεί να καταστήσει τα άτομα ιδιαίτερα ευάλωτα στην εμπειρία της εφηβείας.</a:t>
            </a:r>
          </a:p>
          <a:p>
            <a:pPr algn="just">
              <a:buNone/>
            </a:pPr>
            <a:r>
              <a:rPr lang="el-GR" sz="1800" dirty="0" smtClean="0">
                <a:solidFill>
                  <a:srgbClr val="FFFF00"/>
                </a:solidFill>
              </a:rPr>
              <a:t>   </a:t>
            </a:r>
          </a:p>
          <a:p>
            <a:pPr algn="just">
              <a:buNone/>
            </a:pPr>
            <a:r>
              <a:rPr lang="el-GR" sz="1800" u="sng" dirty="0" smtClean="0">
                <a:solidFill>
                  <a:srgbClr val="FFFF00"/>
                </a:solidFill>
              </a:rPr>
              <a:t> Η μετάβαση στην ωριμότητα,  μπορεί να  γίνει αισθητή στα άτομα σαν  </a:t>
            </a:r>
            <a:r>
              <a:rPr lang="el-GR" sz="1800" u="sng" dirty="0" smtClean="0">
                <a:solidFill>
                  <a:srgbClr val="66FF66"/>
                </a:solidFill>
              </a:rPr>
              <a:t>κάτι ξένο, σαν  απειλή, σαν  αίσθηση της απώλειας του ελέγχου </a:t>
            </a:r>
            <a:r>
              <a:rPr lang="el-GR" sz="1800" dirty="0" smtClean="0">
                <a:solidFill>
                  <a:srgbClr val="66FF66"/>
                </a:solidFill>
              </a:rPr>
              <a:t>(</a:t>
            </a:r>
            <a:r>
              <a:rPr lang="el-GR" sz="1800" dirty="0" err="1" smtClean="0">
                <a:solidFill>
                  <a:srgbClr val="66FF66"/>
                </a:solidFill>
              </a:rPr>
              <a:t>π.χ</a:t>
            </a:r>
            <a:r>
              <a:rPr lang="el-GR" sz="1800" dirty="0" smtClean="0">
                <a:solidFill>
                  <a:srgbClr val="66FF66"/>
                </a:solidFill>
              </a:rPr>
              <a:t>  η επίγνωση της σεξουαλικότητας της ταυτότητας του εαυτού ή του ρόλου εντός της οικογένειας), η  σαν επικίνδυνη κατάσταση λόγω ενός αναπόφευκτου  </a:t>
            </a:r>
            <a:r>
              <a:rPr lang="en-US" sz="1800" dirty="0" smtClean="0">
                <a:solidFill>
                  <a:srgbClr val="66FF66"/>
                </a:solidFill>
              </a:rPr>
              <a:t> </a:t>
            </a:r>
            <a:r>
              <a:rPr lang="el-GR" sz="1800" dirty="0" smtClean="0">
                <a:solidFill>
                  <a:srgbClr val="66FF66"/>
                </a:solidFill>
              </a:rPr>
              <a:t>αποχωρισμού από τους γονείς κλπ.</a:t>
            </a:r>
          </a:p>
          <a:p>
            <a:pPr algn="just">
              <a:buNone/>
            </a:pPr>
            <a:r>
              <a:rPr lang="en-US" sz="1200" dirty="0" smtClean="0">
                <a:solidFill>
                  <a:srgbClr val="92D050"/>
                </a:solidFill>
              </a:rPr>
              <a:t>‘’Anorexia Nervosa The ‘’St George ‘s Approach’’, Guidelines for assessment and treatment in Primary and secondary care  by </a:t>
            </a:r>
            <a:r>
              <a:rPr lang="en-US" sz="1200" dirty="0" err="1" smtClean="0">
                <a:solidFill>
                  <a:srgbClr val="92D050"/>
                </a:solidFill>
              </a:rPr>
              <a:t>A.Crisp</a:t>
            </a:r>
            <a:r>
              <a:rPr lang="en-US" sz="1200" dirty="0" smtClean="0">
                <a:solidFill>
                  <a:srgbClr val="92D050"/>
                </a:solidFill>
              </a:rPr>
              <a:t>  and Lisa  Mc </a:t>
            </a:r>
            <a:r>
              <a:rPr lang="en-US" sz="1200" dirty="0" err="1" smtClean="0">
                <a:solidFill>
                  <a:srgbClr val="92D050"/>
                </a:solidFill>
              </a:rPr>
              <a:t>Clelland</a:t>
            </a:r>
            <a:r>
              <a:rPr lang="en-US" sz="1200" dirty="0" smtClean="0">
                <a:solidFill>
                  <a:srgbClr val="92D050"/>
                </a:solidFill>
              </a:rPr>
              <a:t>, 1994, UK</a:t>
            </a:r>
            <a:endParaRPr lang="el-GR" sz="1200" dirty="0">
              <a:solidFill>
                <a:srgbClr val="92D05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normAutofit/>
          </a:bodyPr>
          <a:lstStyle/>
          <a:p>
            <a:r>
              <a:rPr lang="en-US" sz="2000" dirty="0" smtClean="0">
                <a:solidFill>
                  <a:srgbClr val="FF0000"/>
                </a:solidFill>
              </a:rPr>
              <a:t>H </a:t>
            </a:r>
            <a:r>
              <a:rPr lang="el-GR" sz="2000" dirty="0" smtClean="0">
                <a:solidFill>
                  <a:srgbClr val="FF0000"/>
                </a:solidFill>
              </a:rPr>
              <a:t>φύση της ψυχοπαθολογίας  της Ψυχογενούς ανορεξίας-2 </a:t>
            </a:r>
            <a:endParaRPr lang="el-GR" sz="2000" dirty="0"/>
          </a:p>
        </p:txBody>
      </p:sp>
      <p:sp>
        <p:nvSpPr>
          <p:cNvPr id="3" name="2 - Θέση περιεχομένου"/>
          <p:cNvSpPr>
            <a:spLocks noGrp="1"/>
          </p:cNvSpPr>
          <p:nvPr>
            <p:ph idx="1"/>
          </p:nvPr>
        </p:nvSpPr>
        <p:spPr>
          <a:xfrm>
            <a:off x="467544" y="1052736"/>
            <a:ext cx="8229600" cy="5616624"/>
          </a:xfrm>
        </p:spPr>
        <p:txBody>
          <a:bodyPr>
            <a:normAutofit fontScale="85000" lnSpcReduction="20000"/>
          </a:bodyPr>
          <a:lstStyle/>
          <a:p>
            <a:pPr algn="just">
              <a:buNone/>
            </a:pPr>
            <a:r>
              <a:rPr lang="el-GR" sz="2000" dirty="0" smtClean="0">
                <a:solidFill>
                  <a:srgbClr val="92D050"/>
                </a:solidFill>
              </a:rPr>
              <a:t>     </a:t>
            </a:r>
            <a:r>
              <a:rPr lang="el-GR" sz="2000" dirty="0" smtClean="0">
                <a:solidFill>
                  <a:srgbClr val="FFFF00"/>
                </a:solidFill>
              </a:rPr>
              <a:t>Στην ψυχογενή ανορεξία:</a:t>
            </a:r>
          </a:p>
          <a:p>
            <a:pPr algn="just"/>
            <a:r>
              <a:rPr lang="el-GR" sz="2000" dirty="0" smtClean="0">
                <a:solidFill>
                  <a:srgbClr val="FFFF00"/>
                </a:solidFill>
              </a:rPr>
              <a:t> η ανασφάλεια,</a:t>
            </a:r>
          </a:p>
          <a:p>
            <a:pPr algn="just"/>
            <a:r>
              <a:rPr lang="el-GR" sz="2000" dirty="0" smtClean="0">
                <a:solidFill>
                  <a:srgbClr val="FFFF00"/>
                </a:solidFill>
              </a:rPr>
              <a:t> ο πανικός, </a:t>
            </a:r>
          </a:p>
          <a:p>
            <a:pPr algn="just"/>
            <a:r>
              <a:rPr lang="el-GR" sz="2000" dirty="0" smtClean="0">
                <a:solidFill>
                  <a:srgbClr val="FFFF00"/>
                </a:solidFill>
              </a:rPr>
              <a:t>η ντροπή, </a:t>
            </a:r>
          </a:p>
          <a:p>
            <a:pPr algn="just">
              <a:buNone/>
            </a:pPr>
            <a:r>
              <a:rPr lang="el-GR" sz="2000" dirty="0" smtClean="0">
                <a:solidFill>
                  <a:srgbClr val="FFFF00"/>
                </a:solidFill>
              </a:rPr>
              <a:t>αντικατοπτρίζονται, δηλαδή εκφράζονται  στο σχήμα του σώματος.</a:t>
            </a:r>
          </a:p>
          <a:p>
            <a:pPr algn="just"/>
            <a:endParaRPr lang="el-GR" sz="2000" dirty="0" smtClean="0">
              <a:solidFill>
                <a:srgbClr val="FFFF00"/>
              </a:solidFill>
            </a:endParaRPr>
          </a:p>
          <a:p>
            <a:pPr algn="just">
              <a:buNone/>
            </a:pPr>
            <a:r>
              <a:rPr lang="el-GR" sz="2000" dirty="0" smtClean="0">
                <a:solidFill>
                  <a:srgbClr val="FFFF00"/>
                </a:solidFill>
              </a:rPr>
              <a:t>     Το </a:t>
            </a:r>
            <a:r>
              <a:rPr lang="el-GR" sz="2000" dirty="0" err="1" smtClean="0">
                <a:solidFill>
                  <a:srgbClr val="FFFF00"/>
                </a:solidFill>
              </a:rPr>
              <a:t>΄΄πάχος΄΄</a:t>
            </a:r>
            <a:r>
              <a:rPr lang="el-GR" sz="2000" dirty="0" smtClean="0">
                <a:solidFill>
                  <a:srgbClr val="FFFF00"/>
                </a:solidFill>
              </a:rPr>
              <a:t> με  την ερωτική-σεξουαλική συνεκφορά του και  εικόνα που το συνοδεύει,   μπορεί να θεωρηθεί </a:t>
            </a:r>
            <a:r>
              <a:rPr lang="el-GR" sz="2000" dirty="0" smtClean="0">
                <a:solidFill>
                  <a:srgbClr val="FF0000"/>
                </a:solidFill>
              </a:rPr>
              <a:t> ως  κάτι ξένο,  κάτι επικίνδυνο,  μια πρόκληση για την  ταυτότητα της  εφήβου</a:t>
            </a:r>
            <a:r>
              <a:rPr lang="el-GR" sz="2000" dirty="0" smtClean="0">
                <a:solidFill>
                  <a:srgbClr val="FFFF00"/>
                </a:solidFill>
              </a:rPr>
              <a:t>  που δεν είναι επιθυμητή, με αποτέλεσμα  να κλιμακώνονται οι προσπάθειες  για να ελεγχθεί και να ρυθμιστεί.</a:t>
            </a:r>
          </a:p>
          <a:p>
            <a:pPr algn="just">
              <a:buNone/>
            </a:pPr>
            <a:endParaRPr lang="el-GR" sz="2000" dirty="0" smtClean="0">
              <a:solidFill>
                <a:srgbClr val="FFFF00"/>
              </a:solidFill>
            </a:endParaRPr>
          </a:p>
          <a:p>
            <a:pPr algn="just">
              <a:buNone/>
            </a:pPr>
            <a:r>
              <a:rPr lang="el-GR" sz="2000" dirty="0" smtClean="0">
                <a:solidFill>
                  <a:srgbClr val="FFFF00"/>
                </a:solidFill>
              </a:rPr>
              <a:t>     Ο ξαφνικός ρυθμός με τον οποίο μειώνονται οι θερμίδες παρουσιάζει  την φανερή ανακούφιση που βιώνει το άτομο  από την αναστολή της διαδικασίας της εφηβείας αυτής </a:t>
            </a:r>
            <a:r>
              <a:rPr lang="el-GR" sz="2000" dirty="0" err="1" smtClean="0">
                <a:solidFill>
                  <a:srgbClr val="FFFF00"/>
                </a:solidFill>
              </a:rPr>
              <a:t>καθ’αυτής</a:t>
            </a:r>
            <a:r>
              <a:rPr lang="el-GR" sz="2000" dirty="0" smtClean="0">
                <a:solidFill>
                  <a:srgbClr val="FFFF00"/>
                </a:solidFill>
              </a:rPr>
              <a:t>. Από την στιγμή που </a:t>
            </a:r>
            <a:r>
              <a:rPr lang="el-GR" sz="2000" dirty="0" smtClean="0">
                <a:solidFill>
                  <a:srgbClr val="FF0000"/>
                </a:solidFill>
              </a:rPr>
              <a:t>εμποδίζεται η  έναρξη της εφηβείας επιλύονται και  τα προβλήματα που  έχουν ανακύψει(ΑΤΟΜΙΚΟΤΗΤΑ, ΩΡΙΜΑΝΣΗ, ΣΕΞΟΥΑΛΙΚΟΤΗΤΑ, ΑΥΤΟΝΟΜΙΑ)</a:t>
            </a:r>
            <a:r>
              <a:rPr lang="el-GR" sz="2000" dirty="0" smtClean="0">
                <a:solidFill>
                  <a:srgbClr val="FFFF00"/>
                </a:solidFill>
              </a:rPr>
              <a:t>. </a:t>
            </a:r>
          </a:p>
          <a:p>
            <a:pPr algn="just">
              <a:buNone/>
            </a:pPr>
            <a:endParaRPr lang="el-GR" sz="2000" dirty="0" smtClean="0">
              <a:solidFill>
                <a:srgbClr val="FFFF00"/>
              </a:solidFill>
            </a:endParaRPr>
          </a:p>
          <a:p>
            <a:pPr algn="just">
              <a:buNone/>
            </a:pPr>
            <a:r>
              <a:rPr lang="el-GR" sz="2000" dirty="0" smtClean="0">
                <a:solidFill>
                  <a:srgbClr val="FFFF00"/>
                </a:solidFill>
              </a:rPr>
              <a:t>  Έπειτα από αυτό,  το άτομο αναπτύσσει ταχύτατα ένα είδος φοβίας,  απέναντι σε οποιαδήποτε αύξηση βάρους  </a:t>
            </a:r>
            <a:r>
              <a:rPr lang="el-GR" sz="2000" dirty="0" smtClean="0">
                <a:solidFill>
                  <a:srgbClr val="FF0000"/>
                </a:solidFill>
              </a:rPr>
              <a:t>πάνω από τα 44,5</a:t>
            </a:r>
            <a:r>
              <a:rPr lang="en-US" sz="2000" dirty="0" err="1" smtClean="0">
                <a:solidFill>
                  <a:srgbClr val="FF0000"/>
                </a:solidFill>
              </a:rPr>
              <a:t>Kgr</a:t>
            </a:r>
            <a:r>
              <a:rPr lang="en-US" sz="2000" dirty="0" smtClean="0">
                <a:solidFill>
                  <a:srgbClr val="FF0000"/>
                </a:solidFill>
              </a:rPr>
              <a:t> </a:t>
            </a:r>
            <a:r>
              <a:rPr lang="el-GR" sz="2000" dirty="0" smtClean="0">
                <a:solidFill>
                  <a:srgbClr val="FF0000"/>
                </a:solidFill>
              </a:rPr>
              <a:t> για τα κορίτσια </a:t>
            </a:r>
            <a:r>
              <a:rPr lang="el-GR" sz="2000" dirty="0" smtClean="0">
                <a:solidFill>
                  <a:srgbClr val="FFFF00"/>
                </a:solidFill>
              </a:rPr>
              <a:t>( εξαρτάται από το ύψος) ή </a:t>
            </a:r>
            <a:r>
              <a:rPr lang="el-GR" sz="2000" dirty="0" smtClean="0">
                <a:solidFill>
                  <a:srgbClr val="FF0000"/>
                </a:solidFill>
              </a:rPr>
              <a:t>πάνω από 50.8</a:t>
            </a:r>
            <a:r>
              <a:rPr lang="en-US" sz="2000" dirty="0" err="1" smtClean="0">
                <a:solidFill>
                  <a:srgbClr val="FF0000"/>
                </a:solidFill>
              </a:rPr>
              <a:t>Kgr</a:t>
            </a:r>
            <a:r>
              <a:rPr lang="en-US" sz="2000" dirty="0" smtClean="0">
                <a:solidFill>
                  <a:srgbClr val="FF0000"/>
                </a:solidFill>
              </a:rPr>
              <a:t> </a:t>
            </a:r>
            <a:r>
              <a:rPr lang="el-GR" sz="2000" dirty="0" smtClean="0">
                <a:solidFill>
                  <a:srgbClr val="FF0000"/>
                </a:solidFill>
              </a:rPr>
              <a:t>για τα αγόρια</a:t>
            </a:r>
            <a:r>
              <a:rPr lang="el-GR" sz="2000" dirty="0" smtClean="0">
                <a:solidFill>
                  <a:srgbClr val="FFFF00"/>
                </a:solidFill>
              </a:rPr>
              <a:t>(εξαρτάται πάλι από το ύψος).</a:t>
            </a:r>
          </a:p>
          <a:p>
            <a:pPr algn="just">
              <a:buNone/>
            </a:pPr>
            <a:endParaRPr lang="el-GR" sz="1200" dirty="0" smtClean="0">
              <a:solidFill>
                <a:srgbClr val="92D050"/>
              </a:solidFill>
            </a:endParaRPr>
          </a:p>
          <a:p>
            <a:pPr algn="just">
              <a:buNone/>
            </a:pPr>
            <a:endParaRPr lang="el-GR" sz="1200" dirty="0" smtClean="0">
              <a:solidFill>
                <a:srgbClr val="92D050"/>
              </a:solidFill>
            </a:endParaRPr>
          </a:p>
          <a:p>
            <a:pPr algn="just">
              <a:buNone/>
            </a:pPr>
            <a:r>
              <a:rPr lang="en-US" sz="1200" dirty="0" smtClean="0">
                <a:solidFill>
                  <a:srgbClr val="92D050"/>
                </a:solidFill>
              </a:rPr>
              <a:t>‘’Anorexia Nervosa The ‘’St George ‘s Approach’’, Guidelines for assessment and treatment in Primary and secondary care  by </a:t>
            </a:r>
            <a:r>
              <a:rPr lang="en-US" sz="1200" dirty="0" err="1" smtClean="0">
                <a:solidFill>
                  <a:srgbClr val="92D050"/>
                </a:solidFill>
              </a:rPr>
              <a:t>A.Crisp</a:t>
            </a:r>
            <a:r>
              <a:rPr lang="en-US" sz="1200" dirty="0" smtClean="0">
                <a:solidFill>
                  <a:srgbClr val="92D050"/>
                </a:solidFill>
              </a:rPr>
              <a:t>  and Lisa  Mc </a:t>
            </a:r>
            <a:r>
              <a:rPr lang="en-US" sz="1200" dirty="0" err="1" smtClean="0">
                <a:solidFill>
                  <a:srgbClr val="92D050"/>
                </a:solidFill>
              </a:rPr>
              <a:t>Clelland</a:t>
            </a:r>
            <a:r>
              <a:rPr lang="en-US" sz="1200" dirty="0" smtClean="0">
                <a:solidFill>
                  <a:srgbClr val="92D050"/>
                </a:solidFill>
              </a:rPr>
              <a:t>, 1994, UK</a:t>
            </a:r>
            <a:endParaRPr lang="el-GR" sz="1200" dirty="0" smtClean="0">
              <a:solidFill>
                <a:srgbClr val="92D050"/>
              </a:solidFill>
            </a:endParaRPr>
          </a:p>
          <a:p>
            <a:pPr algn="just">
              <a:buNone/>
            </a:pPr>
            <a:endParaRPr lang="el-GR" sz="2000" dirty="0" smtClean="0">
              <a:solidFill>
                <a:srgbClr val="FFFF00"/>
              </a:solidFill>
            </a:endParaRPr>
          </a:p>
          <a:p>
            <a:pPr algn="just">
              <a:buNone/>
            </a:pPr>
            <a:endParaRPr lang="el-GR" sz="2000" dirty="0" smtClean="0">
              <a:solidFill>
                <a:srgbClr val="FFFF00"/>
              </a:solidFill>
            </a:endParaRPr>
          </a:p>
          <a:p>
            <a:pPr algn="just">
              <a:buNone/>
            </a:pPr>
            <a:endParaRPr lang="el-GR" sz="2000" dirty="0" smtClean="0">
              <a:solidFill>
                <a:srgbClr val="FFFF00"/>
              </a:solidFill>
            </a:endParaRPr>
          </a:p>
          <a:p>
            <a:pPr algn="just">
              <a:buNone/>
            </a:pPr>
            <a:endParaRPr lang="el-GR" sz="2000" dirty="0">
              <a:solidFill>
                <a:srgbClr val="FFFF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800" dirty="0" smtClean="0">
                <a:solidFill>
                  <a:srgbClr val="FF0000"/>
                </a:solidFill>
              </a:rPr>
              <a:t>H </a:t>
            </a:r>
            <a:r>
              <a:rPr lang="el-GR" sz="2800" dirty="0" smtClean="0">
                <a:solidFill>
                  <a:srgbClr val="FF0000"/>
                </a:solidFill>
              </a:rPr>
              <a:t>φύση της ψυχοπαθολογίας  της Ψυχογενούς ανορεξίας -3</a:t>
            </a:r>
            <a:endParaRPr lang="el-GR" sz="2800" dirty="0"/>
          </a:p>
        </p:txBody>
      </p:sp>
      <p:sp>
        <p:nvSpPr>
          <p:cNvPr id="3" name="2 - Θέση περιεχομένου"/>
          <p:cNvSpPr>
            <a:spLocks noGrp="1"/>
          </p:cNvSpPr>
          <p:nvPr>
            <p:ph idx="1"/>
          </p:nvPr>
        </p:nvSpPr>
        <p:spPr>
          <a:xfrm>
            <a:off x="395536" y="1340768"/>
            <a:ext cx="8229600" cy="4525963"/>
          </a:xfrm>
        </p:spPr>
        <p:txBody>
          <a:bodyPr>
            <a:normAutofit fontScale="92500" lnSpcReduction="20000"/>
          </a:bodyPr>
          <a:lstStyle/>
          <a:p>
            <a:pPr algn="just">
              <a:buNone/>
            </a:pPr>
            <a:r>
              <a:rPr lang="el-GR" sz="2400" dirty="0" smtClean="0">
                <a:solidFill>
                  <a:srgbClr val="FFFF00"/>
                </a:solidFill>
              </a:rPr>
              <a:t>     Η οικογένεια, ΕΚΤΟΣ ΤΗΣ ΗΔΗ ΥΠΑΡΧΟΥΣΑΣ ΕΜΠΛΟΚΗΣ, </a:t>
            </a:r>
            <a:r>
              <a:rPr lang="el-GR" sz="2400" u="sng" dirty="0" smtClean="0">
                <a:solidFill>
                  <a:srgbClr val="FFFF00"/>
                </a:solidFill>
              </a:rPr>
              <a:t>παγιδεύεται σε  μια δεύτερη μάχη   η οποία  αφορά την  σίτιση</a:t>
            </a:r>
            <a:r>
              <a:rPr lang="el-GR" sz="2400" dirty="0" smtClean="0">
                <a:solidFill>
                  <a:srgbClr val="FFFF00"/>
                </a:solidFill>
              </a:rPr>
              <a:t>.</a:t>
            </a:r>
          </a:p>
          <a:p>
            <a:pPr algn="just">
              <a:buNone/>
            </a:pPr>
            <a:r>
              <a:rPr lang="el-GR" sz="2400" dirty="0" smtClean="0">
                <a:solidFill>
                  <a:srgbClr val="FFFF00"/>
                </a:solidFill>
              </a:rPr>
              <a:t>   Αυτό δεν είναι  άσχετο  με τα προηγούμενα προβλήματα που αφορούν την ανάπτυξη(τώρα τα προβλήματα αυτά  έχουν επιλυθεί μέσω της ανορεξίας  και πιθανώς ποτέ δεν θα συζητηθούν).</a:t>
            </a:r>
          </a:p>
          <a:p>
            <a:pPr algn="just">
              <a:buNone/>
            </a:pPr>
            <a:endParaRPr lang="el-GR" sz="2400" dirty="0" smtClean="0">
              <a:solidFill>
                <a:srgbClr val="FFFF00"/>
              </a:solidFill>
            </a:endParaRPr>
          </a:p>
          <a:p>
            <a:pPr algn="just">
              <a:buNone/>
            </a:pPr>
            <a:r>
              <a:rPr lang="el-GR" sz="2400" dirty="0" smtClean="0">
                <a:solidFill>
                  <a:srgbClr val="FFFF00"/>
                </a:solidFill>
              </a:rPr>
              <a:t>   Είναι πολύ μεγάλο λάθος  σε αυτό το σημείο  να θεωρούμε  ότι </a:t>
            </a:r>
            <a:r>
              <a:rPr lang="el-GR" sz="2400" u="sng" dirty="0" smtClean="0">
                <a:solidFill>
                  <a:srgbClr val="FFFF00"/>
                </a:solidFill>
              </a:rPr>
              <a:t>η σύγκρουση  οικογένειας και εφήβου   για την  σίτιση είναι η αιτία της διαταραχής</a:t>
            </a:r>
            <a:r>
              <a:rPr lang="el-GR" sz="2400" dirty="0" smtClean="0">
                <a:solidFill>
                  <a:srgbClr val="FFFF00"/>
                </a:solidFill>
              </a:rPr>
              <a:t>, αν και μπορεί να αποκαλύψει τους χαρακτήρες των  ατόμων που εμπλέκονται καθώς   και επιπλέον όψεις  της σχέσης τους. </a:t>
            </a:r>
          </a:p>
          <a:p>
            <a:pPr algn="just">
              <a:buNone/>
            </a:pPr>
            <a:endParaRPr lang="el-GR" sz="2400" dirty="0" smtClean="0">
              <a:solidFill>
                <a:srgbClr val="FFFF00"/>
              </a:solidFill>
            </a:endParaRPr>
          </a:p>
          <a:p>
            <a:pPr algn="just">
              <a:buNone/>
            </a:pPr>
            <a:endParaRPr lang="el-GR" sz="2400" dirty="0" smtClean="0">
              <a:solidFill>
                <a:srgbClr val="FFFF00"/>
              </a:solidFill>
            </a:endParaRPr>
          </a:p>
          <a:p>
            <a:pPr algn="just">
              <a:buNone/>
            </a:pPr>
            <a:r>
              <a:rPr lang="en-US" sz="1500" dirty="0" smtClean="0">
                <a:solidFill>
                  <a:srgbClr val="92D050"/>
                </a:solidFill>
              </a:rPr>
              <a:t>‘’Anorexia Nervosa The ‘’St George ‘s Approach’’, Guidelines for assessment and treatment in Primary and secondary care  by </a:t>
            </a:r>
            <a:r>
              <a:rPr lang="en-US" sz="1500" dirty="0" err="1" smtClean="0">
                <a:solidFill>
                  <a:srgbClr val="92D050"/>
                </a:solidFill>
              </a:rPr>
              <a:t>A.Crisp</a:t>
            </a:r>
            <a:r>
              <a:rPr lang="en-US" sz="1500" dirty="0" smtClean="0">
                <a:solidFill>
                  <a:srgbClr val="92D050"/>
                </a:solidFill>
              </a:rPr>
              <a:t>  and Lisa  Mc </a:t>
            </a:r>
            <a:r>
              <a:rPr lang="en-US" sz="1500" dirty="0" err="1" smtClean="0">
                <a:solidFill>
                  <a:srgbClr val="92D050"/>
                </a:solidFill>
              </a:rPr>
              <a:t>Clelland</a:t>
            </a:r>
            <a:r>
              <a:rPr lang="en-US" sz="1500" dirty="0" smtClean="0">
                <a:solidFill>
                  <a:srgbClr val="92D050"/>
                </a:solidFill>
              </a:rPr>
              <a:t>, 1994, UK</a:t>
            </a:r>
            <a:endParaRPr lang="el-GR" sz="1500" dirty="0" smtClean="0">
              <a:solidFill>
                <a:srgbClr val="92D050"/>
              </a:solidFill>
            </a:endParaRPr>
          </a:p>
          <a:p>
            <a:pPr algn="just">
              <a:buNone/>
            </a:pPr>
            <a:endParaRPr lang="el-GR" sz="2400" dirty="0" smtClean="0">
              <a:solidFill>
                <a:srgbClr val="FF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400" dirty="0" smtClean="0">
                <a:solidFill>
                  <a:srgbClr val="FF0000"/>
                </a:solidFill>
              </a:rPr>
              <a:t>H </a:t>
            </a:r>
            <a:r>
              <a:rPr lang="el-GR" sz="2400" dirty="0" smtClean="0">
                <a:solidFill>
                  <a:srgbClr val="FF0000"/>
                </a:solidFill>
              </a:rPr>
              <a:t>φύση της ψυχοπαθολογίας  της Ψυχογενούς ανορεξίας -4</a:t>
            </a:r>
            <a:endParaRPr lang="el-GR" sz="2400" dirty="0"/>
          </a:p>
        </p:txBody>
      </p:sp>
      <p:sp>
        <p:nvSpPr>
          <p:cNvPr id="3" name="2 - Θέση περιεχομένου"/>
          <p:cNvSpPr>
            <a:spLocks noGrp="1"/>
          </p:cNvSpPr>
          <p:nvPr>
            <p:ph idx="1"/>
          </p:nvPr>
        </p:nvSpPr>
        <p:spPr>
          <a:xfrm>
            <a:off x="467544" y="1124744"/>
            <a:ext cx="8229600" cy="5733256"/>
          </a:xfrm>
        </p:spPr>
        <p:txBody>
          <a:bodyPr>
            <a:normAutofit/>
          </a:bodyPr>
          <a:lstStyle/>
          <a:p>
            <a:pPr algn="just">
              <a:buNone/>
            </a:pPr>
            <a:r>
              <a:rPr lang="el-GR" sz="2000" dirty="0" smtClean="0">
                <a:solidFill>
                  <a:srgbClr val="FFFF00"/>
                </a:solidFill>
              </a:rPr>
              <a:t>    Η παραπάνω </a:t>
            </a:r>
            <a:r>
              <a:rPr lang="el-GR" sz="2000" dirty="0" err="1" smtClean="0">
                <a:solidFill>
                  <a:srgbClr val="FFFF00"/>
                </a:solidFill>
              </a:rPr>
              <a:t>αποφευκτική</a:t>
            </a:r>
            <a:r>
              <a:rPr lang="el-GR" sz="2000" dirty="0" smtClean="0">
                <a:solidFill>
                  <a:srgbClr val="FFFF00"/>
                </a:solidFill>
              </a:rPr>
              <a:t> διαδικασία, δεν κατανοείται από το υποκείμενο, επειδή διαμεσολαβεί </a:t>
            </a:r>
            <a:r>
              <a:rPr lang="el-GR" sz="2000" u="sng" dirty="0" smtClean="0">
                <a:solidFill>
                  <a:srgbClr val="FFFF00"/>
                </a:solidFill>
              </a:rPr>
              <a:t>ο μηχανισμός άρνησης</a:t>
            </a:r>
            <a:r>
              <a:rPr lang="el-GR" sz="2000" dirty="0" smtClean="0">
                <a:solidFill>
                  <a:srgbClr val="FFFF00"/>
                </a:solidFill>
              </a:rPr>
              <a:t>.</a:t>
            </a:r>
          </a:p>
          <a:p>
            <a:pPr algn="just">
              <a:buNone/>
            </a:pPr>
            <a:endParaRPr lang="el-GR" sz="2000" dirty="0" smtClean="0">
              <a:solidFill>
                <a:srgbClr val="FFFF00"/>
              </a:solidFill>
            </a:endParaRPr>
          </a:p>
          <a:p>
            <a:pPr algn="just">
              <a:buNone/>
            </a:pPr>
            <a:r>
              <a:rPr lang="el-GR" sz="2000" dirty="0" smtClean="0">
                <a:solidFill>
                  <a:srgbClr val="FFFF00"/>
                </a:solidFill>
              </a:rPr>
              <a:t>          </a:t>
            </a:r>
            <a:r>
              <a:rPr lang="en-US" sz="2000" dirty="0" smtClean="0">
                <a:solidFill>
                  <a:srgbClr val="FFFF00"/>
                </a:solidFill>
              </a:rPr>
              <a:t>H</a:t>
            </a:r>
            <a:r>
              <a:rPr lang="el-GR" sz="2000" dirty="0" smtClean="0">
                <a:solidFill>
                  <a:srgbClr val="FFFF00"/>
                </a:solidFill>
              </a:rPr>
              <a:t> </a:t>
            </a:r>
            <a:r>
              <a:rPr lang="el-GR" sz="2000" u="sng" dirty="0" smtClean="0">
                <a:solidFill>
                  <a:srgbClr val="FFFF00"/>
                </a:solidFill>
              </a:rPr>
              <a:t>άρνηση</a:t>
            </a:r>
            <a:r>
              <a:rPr lang="el-GR" sz="2000" dirty="0" smtClean="0">
                <a:solidFill>
                  <a:srgbClr val="FFFF00"/>
                </a:solidFill>
              </a:rPr>
              <a:t> αφορά  και άλλες   πλευρές της ανορεξίας:</a:t>
            </a:r>
          </a:p>
          <a:p>
            <a:pPr marL="457200" indent="-457200" algn="just">
              <a:buFont typeface="+mj-lt"/>
              <a:buAutoNum type="arabicPeriod"/>
            </a:pPr>
            <a:r>
              <a:rPr lang="el-GR" sz="2000" dirty="0" smtClean="0">
                <a:solidFill>
                  <a:srgbClr val="FFFF00"/>
                </a:solidFill>
              </a:rPr>
              <a:t>Την απώλεια της αυτεπίγνωσης, </a:t>
            </a:r>
          </a:p>
          <a:p>
            <a:pPr marL="457200" indent="-457200" algn="just">
              <a:buFont typeface="+mj-lt"/>
              <a:buAutoNum type="arabicPeriod"/>
            </a:pPr>
            <a:r>
              <a:rPr lang="el-GR" sz="2000" dirty="0" smtClean="0">
                <a:solidFill>
                  <a:srgbClr val="FFFF00"/>
                </a:solidFill>
              </a:rPr>
              <a:t>Την υποταγή όλων των συναισθημάτων μπροστά στο φόβο της αύξησης του βάρους και</a:t>
            </a:r>
          </a:p>
          <a:p>
            <a:pPr marL="457200" indent="-457200" algn="just">
              <a:buFont typeface="+mj-lt"/>
              <a:buAutoNum type="arabicPeriod"/>
            </a:pPr>
            <a:r>
              <a:rPr lang="el-GR" sz="2000" dirty="0" smtClean="0">
                <a:solidFill>
                  <a:srgbClr val="FFFF00"/>
                </a:solidFill>
              </a:rPr>
              <a:t> Την ανικανότητα να   διαχωρίσει  όλα αυτά τα συναισθήματα που είναι αναπόφευκτα αποτελέσματα της ίδιας της διαταραχής, και που τώρα  μαζικά μπλοκάρουν την επικοινωνία με τους άλλους.</a:t>
            </a:r>
          </a:p>
          <a:p>
            <a:pPr marL="457200" indent="-457200" algn="just">
              <a:buNone/>
            </a:pPr>
            <a:r>
              <a:rPr lang="el-GR" sz="2000" dirty="0" smtClean="0">
                <a:solidFill>
                  <a:srgbClr val="FFFF00"/>
                </a:solidFill>
              </a:rPr>
              <a:t> ΓΙΑΤΙ Αυτό που καθοδηγεί τη ανορεκτική είναι </a:t>
            </a:r>
            <a:r>
              <a:rPr lang="el-GR" sz="2000" dirty="0" smtClean="0">
                <a:solidFill>
                  <a:srgbClr val="FF0000"/>
                </a:solidFill>
              </a:rPr>
              <a:t>ο φόβος για την ανάκτηση του φυσιολογικού  βάρους.</a:t>
            </a:r>
          </a:p>
          <a:p>
            <a:pPr algn="just">
              <a:buNone/>
            </a:pPr>
            <a:endParaRPr lang="el-GR" sz="1100" dirty="0" smtClean="0">
              <a:solidFill>
                <a:srgbClr val="92D050"/>
              </a:solidFill>
            </a:endParaRPr>
          </a:p>
          <a:p>
            <a:pPr algn="just">
              <a:buNone/>
            </a:pPr>
            <a:endParaRPr lang="el-GR" sz="1100" dirty="0" smtClean="0">
              <a:solidFill>
                <a:srgbClr val="92D050"/>
              </a:solidFill>
            </a:endParaRPr>
          </a:p>
          <a:p>
            <a:pPr algn="just">
              <a:buNone/>
            </a:pPr>
            <a:r>
              <a:rPr lang="en-US" sz="1100" dirty="0" smtClean="0">
                <a:solidFill>
                  <a:srgbClr val="92D050"/>
                </a:solidFill>
              </a:rPr>
              <a:t>‘’Anorexia Nervosa The ‘’St George ‘s Approach’’, Guidelines for assessment and treatment in Primary and secondary care  by </a:t>
            </a:r>
            <a:r>
              <a:rPr lang="en-US" sz="1100" dirty="0" err="1" smtClean="0">
                <a:solidFill>
                  <a:srgbClr val="92D050"/>
                </a:solidFill>
              </a:rPr>
              <a:t>A.Crisp</a:t>
            </a:r>
            <a:r>
              <a:rPr lang="en-US" sz="1100" dirty="0" smtClean="0">
                <a:solidFill>
                  <a:srgbClr val="92D050"/>
                </a:solidFill>
              </a:rPr>
              <a:t>  and Lisa  Mc </a:t>
            </a:r>
            <a:r>
              <a:rPr lang="en-US" sz="1100" dirty="0" err="1" smtClean="0">
                <a:solidFill>
                  <a:srgbClr val="92D050"/>
                </a:solidFill>
              </a:rPr>
              <a:t>Clelland</a:t>
            </a:r>
            <a:r>
              <a:rPr lang="en-US" sz="1100" dirty="0" smtClean="0">
                <a:solidFill>
                  <a:srgbClr val="92D050"/>
                </a:solidFill>
              </a:rPr>
              <a:t>, 1994, UK</a:t>
            </a:r>
            <a:endParaRPr lang="el-GR" sz="1100" dirty="0">
              <a:solidFill>
                <a:srgbClr val="92D05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88640"/>
            <a:ext cx="8229600" cy="1143000"/>
          </a:xfrm>
        </p:spPr>
        <p:txBody>
          <a:bodyPr>
            <a:normAutofit/>
          </a:bodyPr>
          <a:lstStyle/>
          <a:p>
            <a:r>
              <a:rPr lang="en-US" sz="3200" dirty="0" smtClean="0">
                <a:solidFill>
                  <a:srgbClr val="FF0000"/>
                </a:solidFill>
              </a:rPr>
              <a:t>H </a:t>
            </a:r>
            <a:r>
              <a:rPr lang="el-GR" sz="3200" dirty="0" smtClean="0">
                <a:solidFill>
                  <a:srgbClr val="FF0000"/>
                </a:solidFill>
              </a:rPr>
              <a:t>φύση της ψυχοπαθολογίας  της Ψυχογενούς ανορεξίας -5</a:t>
            </a:r>
            <a:endParaRPr lang="el-GR" sz="3200" dirty="0"/>
          </a:p>
        </p:txBody>
      </p:sp>
      <p:sp>
        <p:nvSpPr>
          <p:cNvPr id="3" name="2 - Θέση περιεχομένου"/>
          <p:cNvSpPr>
            <a:spLocks noGrp="1"/>
          </p:cNvSpPr>
          <p:nvPr>
            <p:ph idx="1"/>
          </p:nvPr>
        </p:nvSpPr>
        <p:spPr>
          <a:xfrm>
            <a:off x="395536" y="1412776"/>
            <a:ext cx="8229600" cy="5445224"/>
          </a:xfrm>
        </p:spPr>
        <p:txBody>
          <a:bodyPr>
            <a:normAutofit lnSpcReduction="10000"/>
          </a:bodyPr>
          <a:lstStyle/>
          <a:p>
            <a:pPr algn="just">
              <a:buNone/>
            </a:pPr>
            <a:r>
              <a:rPr lang="el-GR" dirty="0" smtClean="0">
                <a:solidFill>
                  <a:srgbClr val="FFFF00"/>
                </a:solidFill>
              </a:rPr>
              <a:t>    </a:t>
            </a:r>
            <a:r>
              <a:rPr lang="el-GR" sz="1800" dirty="0" smtClean="0">
                <a:solidFill>
                  <a:srgbClr val="FFFF00"/>
                </a:solidFill>
              </a:rPr>
              <a:t>Συνοψίζοντας, μπορούμε να πούμε ότι η ψυχοπαθολογία  της ΨΑ, περιστρέφεται  </a:t>
            </a:r>
            <a:r>
              <a:rPr lang="el-GR" sz="1800" dirty="0" smtClean="0">
                <a:solidFill>
                  <a:srgbClr val="FF0000"/>
                </a:solidFill>
              </a:rPr>
              <a:t>γύρω από το νόημα  του φυσιολογικού σωματικού βάρους και του σχήματος του σώματος.</a:t>
            </a:r>
          </a:p>
          <a:p>
            <a:pPr algn="just">
              <a:buNone/>
            </a:pPr>
            <a:r>
              <a:rPr lang="el-GR" sz="1800" dirty="0" smtClean="0">
                <a:solidFill>
                  <a:srgbClr val="FFFF00"/>
                </a:solidFill>
              </a:rPr>
              <a:t>       Πρόκειται για  </a:t>
            </a:r>
            <a:r>
              <a:rPr lang="el-GR" sz="1800" dirty="0" smtClean="0">
                <a:solidFill>
                  <a:srgbClr val="FF0000"/>
                </a:solidFill>
              </a:rPr>
              <a:t>μια στάση αποφυγής της ανάπτυξης</a:t>
            </a:r>
            <a:r>
              <a:rPr lang="el-GR" sz="1800" dirty="0" smtClean="0">
                <a:solidFill>
                  <a:srgbClr val="FFFF00"/>
                </a:solidFill>
              </a:rPr>
              <a:t>. Δεν πρόκειται σε μια πρώτη φάση για μια διαταραχή που ορίζεται με τυπικούς   ψυχοπαθολογικούς όρους. Είναι μια </a:t>
            </a:r>
            <a:r>
              <a:rPr lang="el-GR" sz="1800" dirty="0" smtClean="0">
                <a:solidFill>
                  <a:srgbClr val="FF0000"/>
                </a:solidFill>
              </a:rPr>
              <a:t>αντίδραση  πανικού  του εφήβου  </a:t>
            </a:r>
            <a:r>
              <a:rPr lang="el-GR" sz="1800" dirty="0" smtClean="0">
                <a:solidFill>
                  <a:srgbClr val="FFFF00"/>
                </a:solidFill>
              </a:rPr>
              <a:t>απέναντι στο </a:t>
            </a:r>
            <a:r>
              <a:rPr lang="el-GR" sz="1800" dirty="0" smtClean="0">
                <a:solidFill>
                  <a:srgbClr val="FF0000"/>
                </a:solidFill>
              </a:rPr>
              <a:t>φυσιολογικό βάρος  και σε οτιδήποτε  συμβάλει στην αύξηση βάρους. </a:t>
            </a:r>
            <a:r>
              <a:rPr lang="el-GR" sz="1800" dirty="0" smtClean="0">
                <a:solidFill>
                  <a:srgbClr val="FFFF00"/>
                </a:solidFill>
              </a:rPr>
              <a:t>Είναι επομένως κάτι εντελώς διαφορετικό από  τα προβλήματα σίτισης που παρατηρούνται στη παιδική ηλικία.</a:t>
            </a:r>
          </a:p>
          <a:p>
            <a:pPr algn="just">
              <a:buNone/>
            </a:pPr>
            <a:r>
              <a:rPr lang="el-GR" sz="1800" dirty="0" smtClean="0">
                <a:solidFill>
                  <a:srgbClr val="FFFF00"/>
                </a:solidFill>
              </a:rPr>
              <a:t>          Φαίνεται να έχει κάποια σχέση με την ψυχογενή βουλιμία, αλλά η   ψυχογενής βουλιμία  </a:t>
            </a:r>
            <a:r>
              <a:rPr lang="el-GR" sz="1800" u="sng" dirty="0" smtClean="0">
                <a:solidFill>
                  <a:srgbClr val="FFFF00"/>
                </a:solidFill>
              </a:rPr>
              <a:t>παρατηρείται σε άτομα με φυσιολογικό σωματικό βάρος </a:t>
            </a:r>
            <a:r>
              <a:rPr lang="el-GR" sz="1800" dirty="0" smtClean="0">
                <a:solidFill>
                  <a:srgbClr val="FFFF00"/>
                </a:solidFill>
              </a:rPr>
              <a:t>, ενώ παράλληλα ο βιολογικός μηχανισμός που αποτελεί την αιτία  έναρξης της ψυχογενούς ανορεξίας, δεν έχει πλήρως αιτιολογηθεί.</a:t>
            </a:r>
          </a:p>
          <a:p>
            <a:pPr algn="just">
              <a:buNone/>
            </a:pPr>
            <a:r>
              <a:rPr lang="el-GR" sz="1800" dirty="0" smtClean="0">
                <a:solidFill>
                  <a:srgbClr val="FFFF00"/>
                </a:solidFill>
              </a:rPr>
              <a:t>         Η Ψυχογενής Ανορεξία, σπάνια παρατηρείται στους άνδρες, αλλά όταν παρατηρηθεί</a:t>
            </a:r>
            <a:r>
              <a:rPr lang="el-GR" sz="1800" u="sng" dirty="0" smtClean="0">
                <a:solidFill>
                  <a:srgbClr val="FFFF00"/>
                </a:solidFill>
              </a:rPr>
              <a:t>,  κινητοποιούνται ακριβώς οι ίδιοι  μηχανισμοί. </a:t>
            </a:r>
            <a:r>
              <a:rPr lang="el-GR" sz="1800" dirty="0" smtClean="0">
                <a:solidFill>
                  <a:srgbClr val="FFFF00"/>
                </a:solidFill>
              </a:rPr>
              <a:t>πχ  υπάρχει μείωση των θερμίδων , έτσι ώστε να επιβραδυνθεί η  διαδικασία ανάπτυξης, η οποία  σταδιακά  αναστέλλεται.</a:t>
            </a:r>
          </a:p>
          <a:p>
            <a:pPr algn="just">
              <a:buNone/>
            </a:pPr>
            <a:endParaRPr lang="el-GR" sz="1800" dirty="0" smtClean="0">
              <a:solidFill>
                <a:srgbClr val="FFFF00"/>
              </a:solidFill>
            </a:endParaRPr>
          </a:p>
          <a:p>
            <a:pPr algn="just">
              <a:buNone/>
            </a:pPr>
            <a:r>
              <a:rPr lang="en-US" sz="1600" dirty="0" smtClean="0">
                <a:solidFill>
                  <a:srgbClr val="FFFF00"/>
                </a:solidFill>
              </a:rPr>
              <a:t>‘</a:t>
            </a:r>
            <a:r>
              <a:rPr lang="en-US" sz="1200" dirty="0" smtClean="0">
                <a:solidFill>
                  <a:srgbClr val="92D050"/>
                </a:solidFill>
              </a:rPr>
              <a:t>’Anorexia Nervosa The ‘’St George ‘s Approach’’, Guidelines for assessment and treatment in Primary and secondary care  by </a:t>
            </a:r>
            <a:r>
              <a:rPr lang="en-US" sz="1200" dirty="0" err="1" smtClean="0">
                <a:solidFill>
                  <a:srgbClr val="92D050"/>
                </a:solidFill>
              </a:rPr>
              <a:t>A.Crisp</a:t>
            </a:r>
            <a:r>
              <a:rPr lang="en-US" sz="1200" dirty="0" smtClean="0">
                <a:solidFill>
                  <a:srgbClr val="92D050"/>
                </a:solidFill>
              </a:rPr>
              <a:t>  and Lisa  Mc </a:t>
            </a:r>
            <a:r>
              <a:rPr lang="en-US" sz="1200" dirty="0" err="1" smtClean="0">
                <a:solidFill>
                  <a:srgbClr val="92D050"/>
                </a:solidFill>
              </a:rPr>
              <a:t>Clelland</a:t>
            </a:r>
            <a:r>
              <a:rPr lang="en-US" sz="1200" dirty="0" smtClean="0">
                <a:solidFill>
                  <a:srgbClr val="92D050"/>
                </a:solidFill>
              </a:rPr>
              <a:t>, 1994, UK</a:t>
            </a:r>
            <a:endParaRPr lang="el-GR" sz="1200" dirty="0" smtClean="0">
              <a:solidFill>
                <a:srgbClr val="92D050"/>
              </a:solidFill>
            </a:endParaRPr>
          </a:p>
          <a:p>
            <a:pPr algn="just">
              <a:buNone/>
            </a:pPr>
            <a:endParaRPr lang="el-GR" sz="1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67544" y="5445224"/>
            <a:ext cx="8229600" cy="1143000"/>
          </a:xfrm>
        </p:spPr>
        <p:txBody>
          <a:bodyPr>
            <a:normAutofit/>
          </a:bodyPr>
          <a:lstStyle/>
          <a:p>
            <a:r>
              <a:rPr lang="en-US" sz="1100" dirty="0" smtClean="0">
                <a:solidFill>
                  <a:srgbClr val="FFFF00"/>
                </a:solidFill>
              </a:rPr>
              <a:t>‘’Anorexia Nervosa The ‘’St George ‘s Approach’’, Guidelines for assessment and treatment in Primary and secondary care  by </a:t>
            </a:r>
            <a:r>
              <a:rPr lang="en-US" sz="1100" dirty="0" err="1" smtClean="0">
                <a:solidFill>
                  <a:srgbClr val="FFFF00"/>
                </a:solidFill>
              </a:rPr>
              <a:t>A.Crisp</a:t>
            </a:r>
            <a:r>
              <a:rPr lang="en-US" sz="1100" dirty="0" smtClean="0">
                <a:solidFill>
                  <a:srgbClr val="FFFF00"/>
                </a:solidFill>
              </a:rPr>
              <a:t> and Lisa  Mc </a:t>
            </a:r>
            <a:r>
              <a:rPr lang="en-US" sz="1100" dirty="0" err="1" smtClean="0">
                <a:solidFill>
                  <a:srgbClr val="FFFF00"/>
                </a:solidFill>
              </a:rPr>
              <a:t>Clelland</a:t>
            </a:r>
            <a:r>
              <a:rPr lang="en-US" sz="1100" dirty="0" smtClean="0">
                <a:solidFill>
                  <a:srgbClr val="FFFF00"/>
                </a:solidFill>
              </a:rPr>
              <a:t>, 1994, UK</a:t>
            </a:r>
            <a:endParaRPr lang="el-GR" sz="1100" dirty="0">
              <a:solidFill>
                <a:srgbClr val="FFFF00"/>
              </a:solidFill>
            </a:endParaRPr>
          </a:p>
        </p:txBody>
      </p:sp>
      <p:pic>
        <p:nvPicPr>
          <p:cNvPr id="4" name="3 - Θέση περιεχομένου" descr="ΠΊΝΑΚΑΣ EATING DISORDERS 001.jpg"/>
          <p:cNvPicPr>
            <a:picLocks noGrp="1" noChangeAspect="1"/>
          </p:cNvPicPr>
          <p:nvPr>
            <p:ph idx="4294967295"/>
          </p:nvPr>
        </p:nvPicPr>
        <p:blipFill>
          <a:blip r:embed="rId2" cstate="print"/>
          <a:stretch>
            <a:fillRect/>
          </a:stretch>
        </p:blipFill>
        <p:spPr>
          <a:xfrm>
            <a:off x="899592" y="116632"/>
            <a:ext cx="7023100" cy="493077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92D050"/>
                </a:solidFill>
              </a:rPr>
              <a:t>ΔΠΤ-3</a:t>
            </a:r>
            <a:endParaRPr lang="el-GR" dirty="0">
              <a:solidFill>
                <a:srgbClr val="92D050"/>
              </a:solidFill>
            </a:endParaRPr>
          </a:p>
        </p:txBody>
      </p:sp>
      <p:sp>
        <p:nvSpPr>
          <p:cNvPr id="3" name="2 - Θέση περιεχομένου"/>
          <p:cNvSpPr>
            <a:spLocks noGrp="1"/>
          </p:cNvSpPr>
          <p:nvPr>
            <p:ph idx="1"/>
          </p:nvPr>
        </p:nvSpPr>
        <p:spPr/>
        <p:txBody>
          <a:bodyPr/>
          <a:lstStyle/>
          <a:p>
            <a:pPr algn="just">
              <a:buNone/>
            </a:pPr>
            <a:r>
              <a:rPr lang="el-GR" sz="2800" dirty="0" smtClean="0">
                <a:solidFill>
                  <a:srgbClr val="FFFF00"/>
                </a:solidFill>
              </a:rPr>
              <a:t>   </a:t>
            </a:r>
            <a:r>
              <a:rPr lang="en-US" sz="2800" dirty="0" smtClean="0">
                <a:solidFill>
                  <a:srgbClr val="FFFF00"/>
                </a:solidFill>
              </a:rPr>
              <a:t> </a:t>
            </a:r>
            <a:r>
              <a:rPr lang="el-GR" sz="2800" dirty="0" smtClean="0">
                <a:solidFill>
                  <a:srgbClr val="FFFF00"/>
                </a:solidFill>
              </a:rPr>
              <a:t>Σοβαρό </a:t>
            </a:r>
            <a:r>
              <a:rPr lang="el-GR" sz="2800" dirty="0">
                <a:solidFill>
                  <a:srgbClr val="FFFF00"/>
                </a:solidFill>
              </a:rPr>
              <a:t>στοιχείο αποτελεί το γεγονός ότι τόσο η ΨΑ όσο και η ΨΒ έχουν ένα υψηλό –</a:t>
            </a:r>
            <a:r>
              <a:rPr lang="el-GR" sz="2800" dirty="0">
                <a:solidFill>
                  <a:srgbClr val="00B0F0"/>
                </a:solidFill>
              </a:rPr>
              <a:t>τον υψηλότερο δείκτη θνησιμότητας </a:t>
            </a:r>
            <a:r>
              <a:rPr lang="el-GR" sz="2800" dirty="0">
                <a:solidFill>
                  <a:srgbClr val="FFFF00"/>
                </a:solidFill>
              </a:rPr>
              <a:t>μεταξύ όλων των Ψυχιατρικών </a:t>
            </a:r>
            <a:r>
              <a:rPr lang="el-GR" sz="2800" dirty="0" smtClean="0">
                <a:solidFill>
                  <a:srgbClr val="FFFF00"/>
                </a:solidFill>
              </a:rPr>
              <a:t>Διαταραχών(</a:t>
            </a:r>
            <a:r>
              <a:rPr lang="en-US" sz="2800" dirty="0">
                <a:solidFill>
                  <a:srgbClr val="FFFF00"/>
                </a:solidFill>
              </a:rPr>
              <a:t>Harris</a:t>
            </a:r>
            <a:r>
              <a:rPr lang="el-GR" sz="2800" dirty="0">
                <a:solidFill>
                  <a:srgbClr val="FFFF00"/>
                </a:solidFill>
              </a:rPr>
              <a:t>  και συν</a:t>
            </a:r>
            <a:r>
              <a:rPr lang="el-GR" sz="2800" dirty="0" smtClean="0">
                <a:solidFill>
                  <a:srgbClr val="FFFF00"/>
                </a:solidFill>
              </a:rPr>
              <a:t>.) </a:t>
            </a:r>
          </a:p>
          <a:p>
            <a:pPr algn="just">
              <a:buNone/>
            </a:pPr>
            <a:r>
              <a:rPr lang="el-GR" sz="2800" dirty="0" smtClean="0">
                <a:solidFill>
                  <a:srgbClr val="FFFF00"/>
                </a:solidFill>
              </a:rPr>
              <a:t>Οφειλόμενο σε:</a:t>
            </a:r>
          </a:p>
          <a:p>
            <a:pPr algn="just">
              <a:buNone/>
            </a:pPr>
            <a:r>
              <a:rPr lang="el-GR" sz="2800" dirty="0" smtClean="0">
                <a:solidFill>
                  <a:srgbClr val="FFFF00"/>
                </a:solidFill>
              </a:rPr>
              <a:t>-αυτοκτονίες</a:t>
            </a:r>
            <a:r>
              <a:rPr lang="el-GR" sz="2800" dirty="0">
                <a:solidFill>
                  <a:srgbClr val="FFFF00"/>
                </a:solidFill>
              </a:rPr>
              <a:t>, </a:t>
            </a:r>
            <a:endParaRPr lang="el-GR" sz="2800" dirty="0" smtClean="0">
              <a:solidFill>
                <a:srgbClr val="FFFF00"/>
              </a:solidFill>
            </a:endParaRPr>
          </a:p>
          <a:p>
            <a:pPr algn="just">
              <a:buNone/>
            </a:pPr>
            <a:r>
              <a:rPr lang="el-GR" sz="2800" dirty="0" smtClean="0">
                <a:solidFill>
                  <a:srgbClr val="FFFF00"/>
                </a:solidFill>
              </a:rPr>
              <a:t>-ιατρικές </a:t>
            </a:r>
            <a:r>
              <a:rPr lang="el-GR" sz="2800" dirty="0">
                <a:solidFill>
                  <a:srgbClr val="FFFF00"/>
                </a:solidFill>
              </a:rPr>
              <a:t>επιπλοκές της απίσχνανσης, </a:t>
            </a:r>
            <a:endParaRPr lang="el-GR" sz="2800" dirty="0" smtClean="0">
              <a:solidFill>
                <a:srgbClr val="FFFF00"/>
              </a:solidFill>
            </a:endParaRPr>
          </a:p>
          <a:p>
            <a:pPr algn="just">
              <a:buNone/>
            </a:pPr>
            <a:r>
              <a:rPr lang="el-GR" sz="2800" dirty="0" smtClean="0">
                <a:solidFill>
                  <a:srgbClr val="FFFF00"/>
                </a:solidFill>
              </a:rPr>
              <a:t> -λόγω </a:t>
            </a:r>
            <a:r>
              <a:rPr lang="el-GR" sz="2800" dirty="0">
                <a:solidFill>
                  <a:srgbClr val="FFFF00"/>
                </a:solidFill>
              </a:rPr>
              <a:t>επιπλοκών συνυπάρχουσας σωματικής νόσου.</a:t>
            </a:r>
          </a:p>
          <a:p>
            <a:pPr algn="just"/>
            <a:endParaRPr lang="en-US" sz="900" dirty="0" smtClean="0"/>
          </a:p>
          <a:p>
            <a:pPr algn="just"/>
            <a:endParaRPr lang="en-US" sz="900" dirty="0" smtClean="0"/>
          </a:p>
          <a:p>
            <a:pPr algn="just">
              <a:buNone/>
            </a:pPr>
            <a:r>
              <a:rPr lang="en-US" sz="900" dirty="0" smtClean="0">
                <a:solidFill>
                  <a:srgbClr val="FFC000"/>
                </a:solidFill>
              </a:rPr>
              <a:t>Harris E, </a:t>
            </a:r>
            <a:r>
              <a:rPr lang="en-US" sz="900" dirty="0" err="1" smtClean="0">
                <a:solidFill>
                  <a:srgbClr val="FFC000"/>
                </a:solidFill>
              </a:rPr>
              <a:t>Rarrowclough</a:t>
            </a:r>
            <a:r>
              <a:rPr lang="en-US" sz="900" dirty="0" smtClean="0">
                <a:solidFill>
                  <a:srgbClr val="FFC000"/>
                </a:solidFill>
              </a:rPr>
              <a:t> B. Suicide as an outcome for mental disorders: a meta-analysis. Br J Psychiatry 1997;170:205-28</a:t>
            </a:r>
            <a:endParaRPr lang="el-GR" sz="9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solidFill>
                  <a:srgbClr val="92D050"/>
                </a:solidFill>
              </a:rPr>
              <a:t>H </a:t>
            </a:r>
            <a:r>
              <a:rPr lang="el-GR" dirty="0" smtClean="0">
                <a:solidFill>
                  <a:srgbClr val="92D050"/>
                </a:solidFill>
              </a:rPr>
              <a:t>ΣΕΡΟΤΟΝΙΝΕΡΓΙΚΗ ΔΥΣΛΕΙΤΟΥΡΓΙΑ ΣΤΗΝ Ψ.Α</a:t>
            </a:r>
            <a:endParaRPr lang="el-GR" dirty="0">
              <a:solidFill>
                <a:srgbClr val="92D050"/>
              </a:solidFill>
            </a:endParaRPr>
          </a:p>
        </p:txBody>
      </p:sp>
      <p:pic>
        <p:nvPicPr>
          <p:cNvPr id="8" name="7 - Θέση περιεχομένου" descr="σχεδιαγραμμα βουλιμια 2 001.jpg"/>
          <p:cNvPicPr>
            <a:picLocks noGrp="1" noChangeAspect="1"/>
          </p:cNvPicPr>
          <p:nvPr>
            <p:ph idx="1"/>
          </p:nvPr>
        </p:nvPicPr>
        <p:blipFill>
          <a:blip r:embed="rId2" cstate="print"/>
          <a:stretch>
            <a:fillRect/>
          </a:stretch>
        </p:blipFill>
        <p:spPr>
          <a:xfrm>
            <a:off x="899592" y="1700808"/>
            <a:ext cx="7264936" cy="41760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ΣΟΦΙΑΣ </a:t>
            </a:r>
            <a:endParaRPr lang="el-GR" dirty="0"/>
          </a:p>
        </p:txBody>
      </p:sp>
      <p:sp>
        <p:nvSpPr>
          <p:cNvPr id="3" name="2 - Θέση περιεχομένου"/>
          <p:cNvSpPr>
            <a:spLocks noGrp="1"/>
          </p:cNvSpPr>
          <p:nvPr>
            <p:ph idx="1"/>
          </p:nvPr>
        </p:nvSpPr>
        <p:spPr/>
        <p:txBody>
          <a:bodyPr>
            <a:noAutofit/>
          </a:bodyPr>
          <a:lstStyle/>
          <a:p>
            <a:pPr algn="just">
              <a:buNone/>
            </a:pPr>
            <a:r>
              <a:rPr lang="el-GR" sz="1800" i="1" dirty="0" smtClean="0">
                <a:solidFill>
                  <a:srgbClr val="92D050"/>
                </a:solidFill>
              </a:rPr>
              <a:t>       Η Σοφία είναι 21 ετών και ο δείκτης μάζας σώματός της είναι 14,5. Στην πρώτη συνεδρία έρχεται μαζί με τη μητέρα της. Όταν ο θεραπευτής την καλεί να μιλήσει για το τι της συμβαίνει, η Σοφία δείχνει ιδιαίτερα μπερδεμένη. «Δεν είμαι σίγουρη τι έχω. Από πολύ μικρή έτρωγα λίγο και ήμουν πάντα αδύνατη. Δεν ήταν κάτι για </a:t>
            </a:r>
            <a:r>
              <a:rPr lang="el-GR" sz="1800" dirty="0" smtClean="0">
                <a:solidFill>
                  <a:srgbClr val="92D050"/>
                </a:solidFill>
              </a:rPr>
              <a:t>το </a:t>
            </a:r>
            <a:r>
              <a:rPr lang="el-GR" sz="1800" i="1" dirty="0" smtClean="0">
                <a:solidFill>
                  <a:srgbClr val="92D050"/>
                </a:solidFill>
              </a:rPr>
              <a:t>οποίο περηφανευόμουν, απλά έτσι ήμουν. Και στην εφηβεία ήμουν το ίδιο αδύνατη. Δεν μπορώ να φάω παραπάνω, δεν το αντέχω. Το δοκίμασα μια-δυο φορές, αλλά ένιωθα ότι θα σκάσω. Δεν είναι που δεν θέλω να πάρω κιλά, δεν το μπορώ. Το σώμα μου δεν με στενοχωρεί όπως είναι, αλλά πιστεύω ότι θα μου αρέσει περισσότερο αν πάρω μερικά κιλά. Οι γονείς μου τους τελευταίους μήνες είδαν κάποιες εκπομπές στην τηλεόραση για την ψυχογενή ανορεξία και "φρίκαραν". Όλο μου λένε ότι θα πεθάνω και ότι πρέπει να κάνω θεραπεία για να αυξηθεί το βάρος μου. Μπήκα στο Ι</a:t>
            </a:r>
            <a:r>
              <a:rPr lang="en-US" sz="1800" i="1" dirty="0" smtClean="0">
                <a:solidFill>
                  <a:srgbClr val="92D050"/>
                </a:solidFill>
              </a:rPr>
              <a:t>NTERNET </a:t>
            </a:r>
            <a:r>
              <a:rPr lang="el-GR" sz="1800" i="1" dirty="0" smtClean="0">
                <a:solidFill>
                  <a:srgbClr val="92D050"/>
                </a:solidFill>
              </a:rPr>
              <a:t>και διάβασα για την ανορεξία. Εγώ ούτε θέλω να χάσω άλλο βάρος ούτε δυσαρεστημένη είμαι με το σώμα μου. Και το σημαντικότερο, στην ιστοσελίδα που μπήκα έλεγε ότι στην ψυχογενή ανορεξία η περίοδος διακόπτεται. Εμένα από τα 13, που μου ήρθε για πρώτη φορά, έρχεται τακτικότατα και δεν έχω χάσει ποτέ κύκλο. Τελικά τι έχω; Είμαι ανορεκτική ή όχι;».</a:t>
            </a:r>
            <a:endParaRPr lang="el-GR" sz="1800" dirty="0" smtClean="0">
              <a:solidFill>
                <a:srgbClr val="92D050"/>
              </a:solidFill>
            </a:endParaRPr>
          </a:p>
          <a:p>
            <a:pPr algn="just">
              <a:buNone/>
            </a:pPr>
            <a:endParaRPr lang="el-GR" sz="1800" dirty="0">
              <a:solidFill>
                <a:srgbClr val="92D05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dirty="0" smtClean="0">
                <a:solidFill>
                  <a:srgbClr val="92D050"/>
                </a:solidFill>
              </a:rPr>
              <a:t>Οι γιατροί της Πρωτοβάθμιας Φροντίδας Υγείας, μπορούν να θεραπεύσουν άτομα με Διαταραχές Πρόσληψης Τροφής:</a:t>
            </a:r>
            <a:endParaRPr lang="el-GR" sz="2800" dirty="0">
              <a:solidFill>
                <a:srgbClr val="92D050"/>
              </a:solidFill>
            </a:endParaRPr>
          </a:p>
        </p:txBody>
      </p:sp>
      <p:sp>
        <p:nvSpPr>
          <p:cNvPr id="3" name="2 - Θέση περιεχομένου"/>
          <p:cNvSpPr>
            <a:spLocks noGrp="1"/>
          </p:cNvSpPr>
          <p:nvPr>
            <p:ph idx="1"/>
          </p:nvPr>
        </p:nvSpPr>
        <p:spPr/>
        <p:txBody>
          <a:bodyPr>
            <a:normAutofit fontScale="77500" lnSpcReduction="20000"/>
          </a:bodyPr>
          <a:lstStyle/>
          <a:p>
            <a:pPr>
              <a:buNone/>
            </a:pPr>
            <a:r>
              <a:rPr lang="el-GR" dirty="0" smtClean="0">
                <a:solidFill>
                  <a:srgbClr val="FFFF00"/>
                </a:solidFill>
              </a:rPr>
              <a:t>ΜΠΟΡΟΥΝ διότι:</a:t>
            </a:r>
          </a:p>
          <a:p>
            <a:pPr algn="just">
              <a:buNone/>
            </a:pPr>
            <a:r>
              <a:rPr lang="el-GR" dirty="0" smtClean="0">
                <a:solidFill>
                  <a:srgbClr val="FFFF00"/>
                </a:solidFill>
              </a:rPr>
              <a:t>1.Εξετάζουν  ασθενείς  όλων των ηλικιών.</a:t>
            </a:r>
          </a:p>
          <a:p>
            <a:pPr algn="just">
              <a:buNone/>
            </a:pPr>
            <a:r>
              <a:rPr lang="el-GR" dirty="0" smtClean="0">
                <a:solidFill>
                  <a:srgbClr val="FFFF00"/>
                </a:solidFill>
              </a:rPr>
              <a:t>2.Εξετάζουν ασθενείς για πρώτη φορά.</a:t>
            </a:r>
          </a:p>
          <a:p>
            <a:pPr algn="just">
              <a:buNone/>
            </a:pPr>
            <a:r>
              <a:rPr lang="el-GR" dirty="0" smtClean="0">
                <a:solidFill>
                  <a:srgbClr val="FFFF00"/>
                </a:solidFill>
              </a:rPr>
              <a:t>3.Εξετάζουν ασθενείς  με δυνατότητα  λήψης αναλυτικού  οικογενειακού ιστορικού.</a:t>
            </a:r>
          </a:p>
          <a:p>
            <a:pPr algn="just">
              <a:buNone/>
            </a:pPr>
            <a:r>
              <a:rPr lang="el-GR" dirty="0" smtClean="0">
                <a:solidFill>
                  <a:srgbClr val="FFFF00"/>
                </a:solidFill>
              </a:rPr>
              <a:t>4.Εξετάζουν  γονείς με παιδιά τους.</a:t>
            </a:r>
          </a:p>
          <a:p>
            <a:pPr algn="just">
              <a:buNone/>
            </a:pPr>
            <a:r>
              <a:rPr lang="el-GR" dirty="0" smtClean="0">
                <a:solidFill>
                  <a:srgbClr val="FFFF00"/>
                </a:solidFill>
              </a:rPr>
              <a:t>5.Εξετάζουν ασθενείς  και παρέχουν οδηγίες και ΠΑΡΑΠΕΜΠΟΥΝ σε ειδικούς.</a:t>
            </a:r>
            <a:endParaRPr lang="en-US" dirty="0" smtClean="0">
              <a:solidFill>
                <a:srgbClr val="FFFF00"/>
              </a:solidFill>
            </a:endParaRPr>
          </a:p>
          <a:p>
            <a:pPr algn="just">
              <a:buNone/>
            </a:pPr>
            <a:endParaRPr lang="en-US" dirty="0" smtClean="0">
              <a:solidFill>
                <a:srgbClr val="FFFF00"/>
              </a:solidFill>
            </a:endParaRPr>
          </a:p>
          <a:p>
            <a:pPr algn="just">
              <a:buNone/>
            </a:pPr>
            <a:endParaRPr lang="el-GR" sz="1100" dirty="0" smtClean="0">
              <a:solidFill>
                <a:srgbClr val="FFFF00"/>
              </a:solidFill>
            </a:endParaRPr>
          </a:p>
          <a:p>
            <a:pPr algn="just">
              <a:buNone/>
            </a:pPr>
            <a:endParaRPr lang="en-US" sz="1100" dirty="0" smtClean="0">
              <a:solidFill>
                <a:srgbClr val="92D050"/>
              </a:solidFill>
            </a:endParaRPr>
          </a:p>
          <a:p>
            <a:pPr algn="just">
              <a:buNone/>
            </a:pPr>
            <a:endParaRPr lang="en-US" sz="1100" dirty="0" smtClean="0">
              <a:solidFill>
                <a:srgbClr val="92D050"/>
              </a:solidFill>
            </a:endParaRPr>
          </a:p>
          <a:p>
            <a:pPr algn="just">
              <a:buNone/>
            </a:pPr>
            <a:endParaRPr lang="en-US" sz="1100" dirty="0" smtClean="0">
              <a:solidFill>
                <a:srgbClr val="92D050"/>
              </a:solidFill>
            </a:endParaRPr>
          </a:p>
          <a:p>
            <a:pPr algn="just">
              <a:buNone/>
            </a:pPr>
            <a:endParaRPr lang="en-US" sz="1100" dirty="0" smtClean="0">
              <a:solidFill>
                <a:srgbClr val="92D050"/>
              </a:solidFill>
            </a:endParaRPr>
          </a:p>
          <a:p>
            <a:pPr algn="just">
              <a:buNone/>
            </a:pPr>
            <a:r>
              <a:rPr lang="en-US" sz="1100" dirty="0" err="1" smtClean="0">
                <a:solidFill>
                  <a:srgbClr val="92D050"/>
                </a:solidFill>
              </a:rPr>
              <a:t>Agras</a:t>
            </a:r>
            <a:r>
              <a:rPr lang="en-US" sz="1100" dirty="0" smtClean="0">
                <a:solidFill>
                  <a:srgbClr val="92D050"/>
                </a:solidFill>
              </a:rPr>
              <a:t> W Stewart </a:t>
            </a:r>
            <a:r>
              <a:rPr lang="el-GR" sz="1100" dirty="0" smtClean="0">
                <a:solidFill>
                  <a:srgbClr val="92D050"/>
                </a:solidFill>
              </a:rPr>
              <a:t> (2010):</a:t>
            </a:r>
            <a:r>
              <a:rPr lang="en-US" sz="1100" dirty="0" smtClean="0">
                <a:solidFill>
                  <a:srgbClr val="92D050"/>
                </a:solidFill>
              </a:rPr>
              <a:t>The Oxford Handbook of Eating  Disorders  Chapter 1 </a:t>
            </a:r>
            <a:r>
              <a:rPr lang="el-GR" sz="1100" dirty="0" smtClean="0">
                <a:solidFill>
                  <a:srgbClr val="92D050"/>
                </a:solidFill>
              </a:rPr>
              <a:t>, </a:t>
            </a:r>
            <a:r>
              <a:rPr lang="en-US" sz="1100" dirty="0" smtClean="0">
                <a:solidFill>
                  <a:srgbClr val="92D050"/>
                </a:solidFill>
              </a:rPr>
              <a:t>p</a:t>
            </a:r>
            <a:r>
              <a:rPr lang="el-GR" sz="1100" dirty="0" smtClean="0">
                <a:solidFill>
                  <a:srgbClr val="92D050"/>
                </a:solidFill>
              </a:rPr>
              <a:t>:1-6, </a:t>
            </a:r>
            <a:r>
              <a:rPr lang="en-US" sz="1100" dirty="0" smtClean="0">
                <a:solidFill>
                  <a:srgbClr val="92D050"/>
                </a:solidFill>
              </a:rPr>
              <a:t>Oxford Library  of Psychology ,Oxford  University Press,  New York  </a:t>
            </a:r>
            <a:endParaRPr lang="el-GR" sz="1300" dirty="0" smtClean="0">
              <a:solidFill>
                <a:srgbClr val="92D050"/>
              </a:solidFill>
            </a:endParaRPr>
          </a:p>
          <a:p>
            <a:pPr algn="just">
              <a:buNone/>
            </a:pPr>
            <a:r>
              <a:rPr lang="el-GR" dirty="0" smtClean="0">
                <a:solidFill>
                  <a:srgbClr val="92D050"/>
                </a:solidFill>
              </a:rPr>
              <a:t> </a:t>
            </a:r>
            <a:endParaRPr lang="el-GR" dirty="0">
              <a:solidFill>
                <a:srgbClr val="92D05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1143000"/>
          </a:xfrm>
        </p:spPr>
        <p:txBody>
          <a:bodyPr>
            <a:normAutofit fontScale="90000"/>
          </a:bodyPr>
          <a:lstStyle/>
          <a:p>
            <a:r>
              <a:rPr lang="el-GR" sz="3100" dirty="0" smtClean="0">
                <a:solidFill>
                  <a:srgbClr val="92D050"/>
                </a:solidFill>
              </a:rPr>
              <a:t>Οι γιατροί της Πρωτοβάθμιας Φροντίδας Υγείας, μπορούν να θεραπεύσουν άτομα με Διαταραχές Πρόσληψης Τροφής</a:t>
            </a:r>
            <a:r>
              <a:rPr lang="el-GR" dirty="0" smtClean="0">
                <a:solidFill>
                  <a:srgbClr val="92D050"/>
                </a:solidFill>
              </a:rPr>
              <a:t>:</a:t>
            </a:r>
            <a:endParaRPr lang="el-GR" dirty="0">
              <a:solidFill>
                <a:srgbClr val="92D050"/>
              </a:solidFill>
            </a:endParaRPr>
          </a:p>
        </p:txBody>
      </p:sp>
      <p:sp>
        <p:nvSpPr>
          <p:cNvPr id="3" name="2 - Θέση περιεχομένου"/>
          <p:cNvSpPr>
            <a:spLocks noGrp="1"/>
          </p:cNvSpPr>
          <p:nvPr>
            <p:ph idx="1"/>
          </p:nvPr>
        </p:nvSpPr>
        <p:spPr>
          <a:xfrm>
            <a:off x="467544" y="1916832"/>
            <a:ext cx="8229600" cy="4525963"/>
          </a:xfrm>
        </p:spPr>
        <p:txBody>
          <a:bodyPr>
            <a:normAutofit lnSpcReduction="10000"/>
          </a:bodyPr>
          <a:lstStyle/>
          <a:p>
            <a:pPr algn="just">
              <a:buNone/>
            </a:pPr>
            <a:r>
              <a:rPr lang="el-GR" dirty="0" smtClean="0"/>
              <a:t>  </a:t>
            </a:r>
            <a:r>
              <a:rPr lang="el-GR" dirty="0" smtClean="0">
                <a:solidFill>
                  <a:srgbClr val="FFFF00"/>
                </a:solidFill>
              </a:rPr>
              <a:t>Επομένως  για να μπορούν να  θεραπεύουν ασθενείς  με Διαταραχές Πρόσληψης Τροφής, πρέπει να είναι σε θέση  να αναγνωρίσουν τις διαταραχές αυτές.</a:t>
            </a:r>
            <a:r>
              <a:rPr lang="en-US" dirty="0" smtClean="0">
                <a:solidFill>
                  <a:srgbClr val="FFFF00"/>
                </a:solidFill>
              </a:rPr>
              <a:t> </a:t>
            </a:r>
            <a:r>
              <a:rPr lang="el-GR" dirty="0" smtClean="0">
                <a:solidFill>
                  <a:srgbClr val="FFFF00"/>
                </a:solidFill>
              </a:rPr>
              <a:t>Επειδή λοιπόν οι ΔΠΤ είναι  σχετικά </a:t>
            </a:r>
            <a:r>
              <a:rPr lang="el-GR" u="sng" dirty="0" smtClean="0">
                <a:solidFill>
                  <a:srgbClr val="FFFF00"/>
                </a:solidFill>
              </a:rPr>
              <a:t>σπάνιες</a:t>
            </a:r>
            <a:r>
              <a:rPr lang="el-GR" dirty="0" smtClean="0">
                <a:solidFill>
                  <a:srgbClr val="FFFF00"/>
                </a:solidFill>
              </a:rPr>
              <a:t> διαταραχές  αλλά πολύ </a:t>
            </a:r>
            <a:r>
              <a:rPr lang="el-GR" u="sng" dirty="0" smtClean="0">
                <a:solidFill>
                  <a:srgbClr val="FFFF00"/>
                </a:solidFill>
              </a:rPr>
              <a:t>ΣΟΒΑΡΕΣ</a:t>
            </a:r>
            <a:r>
              <a:rPr lang="el-GR" dirty="0" smtClean="0">
                <a:solidFill>
                  <a:srgbClr val="FFFF00"/>
                </a:solidFill>
              </a:rPr>
              <a:t> και </a:t>
            </a:r>
            <a:r>
              <a:rPr lang="el-GR" u="sng" dirty="0" smtClean="0">
                <a:solidFill>
                  <a:srgbClr val="FFFF00"/>
                </a:solidFill>
              </a:rPr>
              <a:t>μακροχρόνιες</a:t>
            </a:r>
            <a:r>
              <a:rPr lang="el-GR" dirty="0" smtClean="0">
                <a:solidFill>
                  <a:srgbClr val="FFFF00"/>
                </a:solidFill>
              </a:rPr>
              <a:t>, οφείλουμε να γνωρίζουμε τα ιδιαίτερα χαρακτηριστικά τους.</a:t>
            </a:r>
            <a:endParaRPr lang="en-US" dirty="0" smtClean="0">
              <a:solidFill>
                <a:srgbClr val="FFFF00"/>
              </a:solidFill>
            </a:endParaRPr>
          </a:p>
          <a:p>
            <a:pPr algn="just">
              <a:buNone/>
            </a:pPr>
            <a:endParaRPr lang="en-US" sz="1000" dirty="0" smtClean="0">
              <a:solidFill>
                <a:srgbClr val="92D050"/>
              </a:solidFill>
            </a:endParaRPr>
          </a:p>
          <a:p>
            <a:pPr algn="just">
              <a:buNone/>
            </a:pPr>
            <a:endParaRPr lang="en-US" sz="1000" dirty="0" smtClean="0">
              <a:solidFill>
                <a:srgbClr val="92D050"/>
              </a:solidFill>
            </a:endParaRPr>
          </a:p>
          <a:p>
            <a:pPr algn="just">
              <a:buNone/>
            </a:pPr>
            <a:r>
              <a:rPr lang="en-US" sz="1000" dirty="0" err="1" smtClean="0">
                <a:solidFill>
                  <a:srgbClr val="92D050"/>
                </a:solidFill>
              </a:rPr>
              <a:t>Agras</a:t>
            </a:r>
            <a:r>
              <a:rPr lang="en-US" sz="1000" dirty="0" smtClean="0">
                <a:solidFill>
                  <a:srgbClr val="92D050"/>
                </a:solidFill>
              </a:rPr>
              <a:t> W Stewart </a:t>
            </a:r>
            <a:r>
              <a:rPr lang="el-GR" sz="1000" dirty="0" smtClean="0">
                <a:solidFill>
                  <a:srgbClr val="92D050"/>
                </a:solidFill>
              </a:rPr>
              <a:t> (2010):</a:t>
            </a:r>
            <a:r>
              <a:rPr lang="en-US" sz="1000" dirty="0" smtClean="0">
                <a:solidFill>
                  <a:srgbClr val="92D050"/>
                </a:solidFill>
              </a:rPr>
              <a:t>The Oxford Handbook of Eating  Disorders  Chapter 1 </a:t>
            </a:r>
            <a:r>
              <a:rPr lang="el-GR" sz="1000" dirty="0" smtClean="0">
                <a:solidFill>
                  <a:srgbClr val="92D050"/>
                </a:solidFill>
              </a:rPr>
              <a:t>, </a:t>
            </a:r>
            <a:r>
              <a:rPr lang="en-US" sz="1000" dirty="0" smtClean="0">
                <a:solidFill>
                  <a:srgbClr val="92D050"/>
                </a:solidFill>
              </a:rPr>
              <a:t>p</a:t>
            </a:r>
            <a:r>
              <a:rPr lang="el-GR" sz="1000" dirty="0" smtClean="0">
                <a:solidFill>
                  <a:srgbClr val="92D050"/>
                </a:solidFill>
              </a:rPr>
              <a:t>:1-6, </a:t>
            </a:r>
            <a:r>
              <a:rPr lang="en-US" sz="1000" dirty="0" smtClean="0">
                <a:solidFill>
                  <a:srgbClr val="92D050"/>
                </a:solidFill>
              </a:rPr>
              <a:t>Oxford Library  of Psychology ,Oxford  University Press,  New York  </a:t>
            </a:r>
            <a:endParaRPr lang="el-GR" sz="1000" dirty="0" smtClean="0">
              <a:solidFill>
                <a:srgbClr val="92D050"/>
              </a:solidFill>
            </a:endParaRPr>
          </a:p>
          <a:p>
            <a:pPr algn="just">
              <a:buNone/>
            </a:pPr>
            <a:endParaRPr lang="el-GR" u="sng" dirty="0">
              <a:solidFill>
                <a:srgbClr val="FFFF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ΧΑΡΑΚΤΗΡΙΣΤΙΚΑ </a:t>
            </a:r>
            <a:endParaRPr lang="el-GR" dirty="0">
              <a:solidFill>
                <a:srgbClr val="00B0F0"/>
              </a:solidFill>
            </a:endParaRPr>
          </a:p>
        </p:txBody>
      </p:sp>
      <p:sp>
        <p:nvSpPr>
          <p:cNvPr id="3" name="2 - Θέση περιεχομένου"/>
          <p:cNvSpPr>
            <a:spLocks noGrp="1"/>
          </p:cNvSpPr>
          <p:nvPr>
            <p:ph idx="1"/>
          </p:nvPr>
        </p:nvSpPr>
        <p:spPr/>
        <p:txBody>
          <a:bodyPr>
            <a:normAutofit/>
          </a:bodyPr>
          <a:lstStyle/>
          <a:p>
            <a:pPr algn="just">
              <a:buNone/>
            </a:pPr>
            <a:r>
              <a:rPr lang="el-GR" dirty="0" smtClean="0">
                <a:solidFill>
                  <a:srgbClr val="FFFF00"/>
                </a:solidFill>
              </a:rPr>
              <a:t>1.Αφορούν νέες κοπέλες  εφηβικής και </a:t>
            </a:r>
            <a:r>
              <a:rPr lang="el-GR" dirty="0" err="1" smtClean="0">
                <a:solidFill>
                  <a:srgbClr val="FFFF00"/>
                </a:solidFill>
              </a:rPr>
              <a:t>μετεφηβικής</a:t>
            </a:r>
            <a:r>
              <a:rPr lang="el-GR" dirty="0" smtClean="0">
                <a:solidFill>
                  <a:srgbClr val="FFFF00"/>
                </a:solidFill>
              </a:rPr>
              <a:t>  ηλικίας (</a:t>
            </a:r>
            <a:r>
              <a:rPr lang="en-US" dirty="0" smtClean="0">
                <a:solidFill>
                  <a:srgbClr val="FFFF00"/>
                </a:solidFill>
              </a:rPr>
              <a:t>TARGET GROUP)</a:t>
            </a:r>
            <a:r>
              <a:rPr lang="el-GR" dirty="0" smtClean="0">
                <a:solidFill>
                  <a:srgbClr val="FFFF00"/>
                </a:solidFill>
              </a:rPr>
              <a:t>.</a:t>
            </a:r>
            <a:endParaRPr lang="en-US" dirty="0" smtClean="0">
              <a:solidFill>
                <a:srgbClr val="FFFF00"/>
              </a:solidFill>
            </a:endParaRPr>
          </a:p>
          <a:p>
            <a:pPr algn="just">
              <a:buNone/>
            </a:pPr>
            <a:r>
              <a:rPr lang="en-US" dirty="0" smtClean="0">
                <a:solidFill>
                  <a:srgbClr val="FFFF00"/>
                </a:solidFill>
              </a:rPr>
              <a:t>2.</a:t>
            </a:r>
            <a:r>
              <a:rPr lang="el-GR" dirty="0" smtClean="0">
                <a:solidFill>
                  <a:srgbClr val="FFFF00"/>
                </a:solidFill>
              </a:rPr>
              <a:t>Οι πάσχουσες  δεν αναγνωρίζουν  ότι έχουν πρόβλημα  (</a:t>
            </a:r>
            <a:r>
              <a:rPr lang="el-GR" u="sng" dirty="0" smtClean="0">
                <a:solidFill>
                  <a:srgbClr val="FFFF00"/>
                </a:solidFill>
              </a:rPr>
              <a:t>ΑΡΝΗΣΗ)</a:t>
            </a:r>
            <a:r>
              <a:rPr lang="el-GR" dirty="0" smtClean="0">
                <a:solidFill>
                  <a:srgbClr val="FFFF00"/>
                </a:solidFill>
              </a:rPr>
              <a:t>.</a:t>
            </a:r>
          </a:p>
          <a:p>
            <a:pPr algn="just">
              <a:buNone/>
            </a:pPr>
            <a:r>
              <a:rPr lang="el-GR" dirty="0" smtClean="0">
                <a:solidFill>
                  <a:srgbClr val="FFFF00"/>
                </a:solidFill>
              </a:rPr>
              <a:t>3.Οι ασθενείς  με ΔΠΤ δεν συνεργάζονται για την πρώιμη αναγνώριση(ΑΚΑΜΨΙΑ).</a:t>
            </a:r>
            <a:endParaRPr lang="en-US" dirty="0" smtClean="0">
              <a:solidFill>
                <a:srgbClr val="FFFF00"/>
              </a:solidFill>
            </a:endParaRPr>
          </a:p>
          <a:p>
            <a:pPr>
              <a:buNone/>
            </a:pPr>
            <a:endParaRPr lang="en-US" sz="1000" dirty="0" smtClean="0">
              <a:solidFill>
                <a:srgbClr val="92D050"/>
              </a:solidFill>
            </a:endParaRPr>
          </a:p>
          <a:p>
            <a:pPr>
              <a:buNone/>
            </a:pPr>
            <a:endParaRPr lang="en-US" sz="1000" dirty="0" smtClean="0">
              <a:solidFill>
                <a:srgbClr val="92D050"/>
              </a:solidFill>
            </a:endParaRPr>
          </a:p>
          <a:p>
            <a:pPr>
              <a:buNone/>
            </a:pPr>
            <a:endParaRPr lang="en-US" sz="1000" dirty="0" smtClean="0">
              <a:solidFill>
                <a:srgbClr val="92D050"/>
              </a:solidFill>
            </a:endParaRPr>
          </a:p>
          <a:p>
            <a:pPr>
              <a:buNone/>
            </a:pPr>
            <a:endParaRPr lang="en-US" sz="1000" dirty="0" smtClean="0">
              <a:solidFill>
                <a:srgbClr val="92D050"/>
              </a:solidFill>
            </a:endParaRPr>
          </a:p>
          <a:p>
            <a:pPr>
              <a:buNone/>
            </a:pPr>
            <a:endParaRPr lang="en-US" sz="1000" dirty="0" smtClean="0">
              <a:solidFill>
                <a:srgbClr val="92D050"/>
              </a:solidFill>
            </a:endParaRPr>
          </a:p>
          <a:p>
            <a:pPr>
              <a:buNone/>
            </a:pPr>
            <a:r>
              <a:rPr lang="en-US" sz="1000" dirty="0" err="1" smtClean="0">
                <a:solidFill>
                  <a:srgbClr val="92D050"/>
                </a:solidFill>
              </a:rPr>
              <a:t>Agras</a:t>
            </a:r>
            <a:r>
              <a:rPr lang="en-US" sz="1000" dirty="0" smtClean="0">
                <a:solidFill>
                  <a:srgbClr val="92D050"/>
                </a:solidFill>
              </a:rPr>
              <a:t> W Stewart </a:t>
            </a:r>
            <a:r>
              <a:rPr lang="el-GR" sz="1000" dirty="0" smtClean="0">
                <a:solidFill>
                  <a:srgbClr val="92D050"/>
                </a:solidFill>
              </a:rPr>
              <a:t> (2010):</a:t>
            </a:r>
            <a:r>
              <a:rPr lang="en-US" sz="1000" dirty="0" smtClean="0">
                <a:solidFill>
                  <a:srgbClr val="92D050"/>
                </a:solidFill>
              </a:rPr>
              <a:t>The Oxford Handbook of Eating  Disorders  Chapter 1 </a:t>
            </a:r>
            <a:r>
              <a:rPr lang="el-GR" sz="1000" dirty="0" smtClean="0">
                <a:solidFill>
                  <a:srgbClr val="92D050"/>
                </a:solidFill>
              </a:rPr>
              <a:t>, </a:t>
            </a:r>
            <a:r>
              <a:rPr lang="en-US" sz="1000" dirty="0" smtClean="0">
                <a:solidFill>
                  <a:srgbClr val="92D050"/>
                </a:solidFill>
              </a:rPr>
              <a:t>p</a:t>
            </a:r>
            <a:r>
              <a:rPr lang="el-GR" sz="1000" dirty="0" smtClean="0">
                <a:solidFill>
                  <a:srgbClr val="92D050"/>
                </a:solidFill>
              </a:rPr>
              <a:t>:1-6, </a:t>
            </a:r>
            <a:r>
              <a:rPr lang="en-US" sz="1000" dirty="0" smtClean="0">
                <a:solidFill>
                  <a:srgbClr val="92D050"/>
                </a:solidFill>
              </a:rPr>
              <a:t>Oxford Library  of Psychology ,Oxford  University Press,  New York  </a:t>
            </a:r>
            <a:endParaRPr lang="el-GR" sz="1000" dirty="0" smtClean="0">
              <a:solidFill>
                <a:srgbClr val="92D050"/>
              </a:solidFill>
            </a:endParaRPr>
          </a:p>
          <a:p>
            <a:pPr>
              <a:buNone/>
            </a:pPr>
            <a:endParaRPr lang="en-US" dirty="0" smtClean="0">
              <a:solidFill>
                <a:srgbClr val="FFFF00"/>
              </a:solidFill>
            </a:endParaRPr>
          </a:p>
          <a:p>
            <a:pPr>
              <a:buNone/>
            </a:pPr>
            <a:endParaRPr lang="el-GR" dirty="0">
              <a:solidFill>
                <a:srgbClr val="FFFF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ΧΑΡΑΚΤΗΡΙΣΤΙΚΑ</a:t>
            </a:r>
            <a:endParaRPr lang="el-GR" dirty="0"/>
          </a:p>
        </p:txBody>
      </p:sp>
      <p:sp>
        <p:nvSpPr>
          <p:cNvPr id="3" name="2 - Θέση περιεχομένου"/>
          <p:cNvSpPr>
            <a:spLocks noGrp="1"/>
          </p:cNvSpPr>
          <p:nvPr>
            <p:ph idx="1"/>
          </p:nvPr>
        </p:nvSpPr>
        <p:spPr/>
        <p:txBody>
          <a:bodyPr>
            <a:normAutofit fontScale="92500" lnSpcReduction="20000"/>
          </a:bodyPr>
          <a:lstStyle/>
          <a:p>
            <a:pPr algn="just">
              <a:buNone/>
            </a:pPr>
            <a:r>
              <a:rPr lang="el-GR" dirty="0" smtClean="0">
                <a:solidFill>
                  <a:srgbClr val="FFFF00"/>
                </a:solidFill>
              </a:rPr>
              <a:t>4.Οι πάσχουσες δεν δέχονται εύκολα εξέταση( </a:t>
            </a:r>
            <a:r>
              <a:rPr lang="el-GR" u="sng" dirty="0" smtClean="0">
                <a:solidFill>
                  <a:srgbClr val="FFFF00"/>
                </a:solidFill>
              </a:rPr>
              <a:t>ΑΝΤΙΣΤΑΣΗ</a:t>
            </a:r>
            <a:r>
              <a:rPr lang="el-GR" dirty="0" smtClean="0">
                <a:solidFill>
                  <a:srgbClr val="FFFF00"/>
                </a:solidFill>
              </a:rPr>
              <a:t>).</a:t>
            </a:r>
          </a:p>
          <a:p>
            <a:pPr algn="just">
              <a:buNone/>
            </a:pPr>
            <a:r>
              <a:rPr lang="el-GR" dirty="0" smtClean="0">
                <a:solidFill>
                  <a:srgbClr val="FFFF00"/>
                </a:solidFill>
              </a:rPr>
              <a:t>5.Οι πάσχουσες παρά  τις αρχικές οδηγίες  δεν τις τηρούν( </a:t>
            </a:r>
            <a:r>
              <a:rPr lang="el-GR" u="sng" dirty="0" smtClean="0">
                <a:solidFill>
                  <a:srgbClr val="FFFF00"/>
                </a:solidFill>
              </a:rPr>
              <a:t>ΜΗ ΣΥΜΟΡΦΩΣΗ</a:t>
            </a:r>
            <a:r>
              <a:rPr lang="el-GR" dirty="0" smtClean="0">
                <a:solidFill>
                  <a:srgbClr val="FFFF00"/>
                </a:solidFill>
              </a:rPr>
              <a:t>). </a:t>
            </a:r>
          </a:p>
          <a:p>
            <a:pPr algn="just">
              <a:buNone/>
            </a:pPr>
            <a:r>
              <a:rPr lang="el-GR" dirty="0" smtClean="0">
                <a:solidFill>
                  <a:srgbClr val="FFFF00"/>
                </a:solidFill>
              </a:rPr>
              <a:t>6.Οι ασθενείς με ΔΠΤ  κατηγορούν  συστηματικά  τους γιατρούς  ως ανίκανους  ή ατελείς. Παρασύρουν και πείθουν την οικογένεια  (ΠΑΘΗΤΙΚΗ-ΕΠΙΘΕΤΙΚΟΤΗΤΑ  ΠΡΟΒΟΛΗ -ΜΕΤΑΒΙΒΑΣΗ).</a:t>
            </a:r>
            <a:endParaRPr lang="en-US" dirty="0" smtClean="0">
              <a:solidFill>
                <a:srgbClr val="FFFF00"/>
              </a:solidFill>
            </a:endParaRPr>
          </a:p>
          <a:p>
            <a:pPr algn="just">
              <a:buNone/>
            </a:pPr>
            <a:endParaRPr lang="en-US" dirty="0" smtClean="0">
              <a:solidFill>
                <a:srgbClr val="FFFF00"/>
              </a:solidFill>
            </a:endParaRPr>
          </a:p>
          <a:p>
            <a:pPr algn="just">
              <a:buNone/>
            </a:pPr>
            <a:endParaRPr lang="en-US" sz="1100" dirty="0" smtClean="0">
              <a:solidFill>
                <a:srgbClr val="92D050"/>
              </a:solidFill>
            </a:endParaRPr>
          </a:p>
          <a:p>
            <a:pPr algn="just">
              <a:buNone/>
            </a:pPr>
            <a:r>
              <a:rPr lang="en-US" sz="1100" dirty="0" err="1" smtClean="0">
                <a:solidFill>
                  <a:srgbClr val="92D050"/>
                </a:solidFill>
              </a:rPr>
              <a:t>Agras</a:t>
            </a:r>
            <a:r>
              <a:rPr lang="en-US" sz="1100" dirty="0" smtClean="0">
                <a:solidFill>
                  <a:srgbClr val="92D050"/>
                </a:solidFill>
              </a:rPr>
              <a:t> W Stewart </a:t>
            </a:r>
            <a:r>
              <a:rPr lang="el-GR" sz="1100" dirty="0" smtClean="0">
                <a:solidFill>
                  <a:srgbClr val="92D050"/>
                </a:solidFill>
              </a:rPr>
              <a:t> (2010):</a:t>
            </a:r>
            <a:r>
              <a:rPr lang="en-US" sz="1100" dirty="0" smtClean="0">
                <a:solidFill>
                  <a:srgbClr val="92D050"/>
                </a:solidFill>
              </a:rPr>
              <a:t>The Oxford Handbook of Eating  Disorders  Chapter 1 </a:t>
            </a:r>
            <a:r>
              <a:rPr lang="el-GR" sz="1100" dirty="0" smtClean="0">
                <a:solidFill>
                  <a:srgbClr val="92D050"/>
                </a:solidFill>
              </a:rPr>
              <a:t>, </a:t>
            </a:r>
            <a:r>
              <a:rPr lang="en-US" sz="1100" dirty="0" smtClean="0">
                <a:solidFill>
                  <a:srgbClr val="92D050"/>
                </a:solidFill>
              </a:rPr>
              <a:t>p</a:t>
            </a:r>
            <a:r>
              <a:rPr lang="el-GR" sz="1100" dirty="0" smtClean="0">
                <a:solidFill>
                  <a:srgbClr val="92D050"/>
                </a:solidFill>
              </a:rPr>
              <a:t>:1-6, </a:t>
            </a:r>
            <a:r>
              <a:rPr lang="en-US" sz="1100" dirty="0" smtClean="0">
                <a:solidFill>
                  <a:srgbClr val="92D050"/>
                </a:solidFill>
              </a:rPr>
              <a:t>Oxford Library  of Psychology ,Oxford  University Press,  New York  </a:t>
            </a:r>
            <a:endParaRPr lang="el-GR" sz="1100" dirty="0" smtClean="0">
              <a:solidFill>
                <a:srgbClr val="92D050"/>
              </a:solidFill>
            </a:endParaRPr>
          </a:p>
          <a:p>
            <a:pPr algn="just">
              <a:buNone/>
            </a:pPr>
            <a:endParaRPr lang="el-GR" dirty="0">
              <a:solidFill>
                <a:srgbClr val="FFFF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ΧΑΡΑΚΤΗΡΙΣΤΙΚΑ</a:t>
            </a:r>
            <a:endParaRPr lang="el-GR" dirty="0"/>
          </a:p>
        </p:txBody>
      </p:sp>
      <p:sp>
        <p:nvSpPr>
          <p:cNvPr id="3" name="2 - Θέση περιεχομένου"/>
          <p:cNvSpPr>
            <a:spLocks noGrp="1"/>
          </p:cNvSpPr>
          <p:nvPr>
            <p:ph idx="1"/>
          </p:nvPr>
        </p:nvSpPr>
        <p:spPr/>
        <p:txBody>
          <a:bodyPr>
            <a:normAutofit lnSpcReduction="10000"/>
          </a:bodyPr>
          <a:lstStyle/>
          <a:p>
            <a:pPr algn="just">
              <a:buNone/>
            </a:pPr>
            <a:r>
              <a:rPr lang="el-GR" dirty="0" smtClean="0">
                <a:solidFill>
                  <a:srgbClr val="FFFF00"/>
                </a:solidFill>
              </a:rPr>
              <a:t>7.Οι ασθενείς  με ΔΠΤ  χρειάζονται  σταθερό  ιατρικό </a:t>
            </a:r>
            <a:r>
              <a:rPr lang="en-US" dirty="0" smtClean="0">
                <a:solidFill>
                  <a:srgbClr val="FFFF00"/>
                </a:solidFill>
              </a:rPr>
              <a:t>management </a:t>
            </a:r>
            <a:r>
              <a:rPr lang="el-GR" dirty="0" err="1" smtClean="0">
                <a:solidFill>
                  <a:srgbClr val="FFFF00"/>
                </a:solidFill>
              </a:rPr>
              <a:t>δηλ.διαχείριση</a:t>
            </a:r>
            <a:r>
              <a:rPr lang="el-GR" dirty="0" smtClean="0">
                <a:solidFill>
                  <a:srgbClr val="FFFF00"/>
                </a:solidFill>
              </a:rPr>
              <a:t>  του προβλήματος (</a:t>
            </a:r>
            <a:r>
              <a:rPr lang="el-GR" dirty="0" err="1" smtClean="0">
                <a:solidFill>
                  <a:srgbClr val="FFFF00"/>
                </a:solidFill>
              </a:rPr>
              <a:t>Ιατρκό</a:t>
            </a:r>
            <a:r>
              <a:rPr lang="el-GR" dirty="0" smtClean="0">
                <a:solidFill>
                  <a:srgbClr val="FFFF00"/>
                </a:solidFill>
              </a:rPr>
              <a:t> </a:t>
            </a:r>
            <a:r>
              <a:rPr lang="en-US" dirty="0" smtClean="0">
                <a:solidFill>
                  <a:srgbClr val="FFFF00"/>
                </a:solidFill>
              </a:rPr>
              <a:t>management) </a:t>
            </a:r>
            <a:r>
              <a:rPr lang="el-GR" dirty="0" smtClean="0">
                <a:solidFill>
                  <a:srgbClr val="FFFF00"/>
                </a:solidFill>
              </a:rPr>
              <a:t>και  συνεργασία  πολλών ιατρικών  ειδικοτήτων .Αυτό τον ΡΟΛΟ  εξορισμού  έχει ένας γενικός ιατρός (ιατρικός έλεγχος, παραπομπή σε ενδοκρινολόγο , γυναικολόγο, διατροφολόγο, οδοντίατρο, ψυχοθεραπευτή)</a:t>
            </a:r>
            <a:r>
              <a:rPr lang="en-US" dirty="0" smtClean="0">
                <a:solidFill>
                  <a:srgbClr val="FFFF00"/>
                </a:solidFill>
              </a:rPr>
              <a:t>.</a:t>
            </a:r>
          </a:p>
          <a:p>
            <a:pPr algn="just">
              <a:buNone/>
            </a:pPr>
            <a:endParaRPr lang="en-US" sz="1100" dirty="0" smtClean="0">
              <a:solidFill>
                <a:srgbClr val="92D050"/>
              </a:solidFill>
            </a:endParaRPr>
          </a:p>
          <a:p>
            <a:pPr algn="just">
              <a:buNone/>
            </a:pPr>
            <a:endParaRPr lang="en-US" sz="1100" dirty="0" smtClean="0">
              <a:solidFill>
                <a:srgbClr val="92D050"/>
              </a:solidFill>
            </a:endParaRPr>
          </a:p>
          <a:p>
            <a:pPr algn="just">
              <a:buNone/>
            </a:pPr>
            <a:r>
              <a:rPr lang="en-US" sz="1100" dirty="0" err="1" smtClean="0">
                <a:solidFill>
                  <a:srgbClr val="92D050"/>
                </a:solidFill>
              </a:rPr>
              <a:t>Agras</a:t>
            </a:r>
            <a:r>
              <a:rPr lang="en-US" sz="1100" dirty="0" smtClean="0">
                <a:solidFill>
                  <a:srgbClr val="92D050"/>
                </a:solidFill>
              </a:rPr>
              <a:t> W Stewart </a:t>
            </a:r>
            <a:r>
              <a:rPr lang="el-GR" sz="1100" dirty="0" smtClean="0">
                <a:solidFill>
                  <a:srgbClr val="92D050"/>
                </a:solidFill>
              </a:rPr>
              <a:t> (2010):</a:t>
            </a:r>
            <a:r>
              <a:rPr lang="en-US" sz="1100" dirty="0" smtClean="0">
                <a:solidFill>
                  <a:srgbClr val="92D050"/>
                </a:solidFill>
              </a:rPr>
              <a:t>The Oxford Handbook of Eating  Disorders  Chapter 1 </a:t>
            </a:r>
            <a:r>
              <a:rPr lang="el-GR" sz="1100" dirty="0" smtClean="0">
                <a:solidFill>
                  <a:srgbClr val="92D050"/>
                </a:solidFill>
              </a:rPr>
              <a:t>, </a:t>
            </a:r>
            <a:r>
              <a:rPr lang="en-US" sz="1100" dirty="0" smtClean="0">
                <a:solidFill>
                  <a:srgbClr val="92D050"/>
                </a:solidFill>
              </a:rPr>
              <a:t>p</a:t>
            </a:r>
            <a:r>
              <a:rPr lang="el-GR" sz="1100" dirty="0" smtClean="0">
                <a:solidFill>
                  <a:srgbClr val="92D050"/>
                </a:solidFill>
              </a:rPr>
              <a:t>:1-6, </a:t>
            </a:r>
            <a:r>
              <a:rPr lang="en-US" sz="1100" dirty="0" smtClean="0">
                <a:solidFill>
                  <a:srgbClr val="92D050"/>
                </a:solidFill>
              </a:rPr>
              <a:t>Oxford Library  of Psychology ,Oxford  University Press,  New York  </a:t>
            </a:r>
            <a:endParaRPr lang="el-GR" sz="1100" dirty="0" smtClean="0">
              <a:solidFill>
                <a:srgbClr val="92D050"/>
              </a:solidFill>
            </a:endParaRPr>
          </a:p>
          <a:p>
            <a:pPr algn="just">
              <a:buNone/>
            </a:pPr>
            <a:endParaRPr lang="en-US" sz="1100" dirty="0" smtClean="0">
              <a:solidFill>
                <a:srgbClr val="FFFF0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endParaRPr lang="el-GR" sz="900" dirty="0">
              <a:solidFill>
                <a:srgbClr val="FF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B0F0"/>
                </a:solidFill>
              </a:rPr>
              <a:t>Ρόλος της Πρωτοβάθμιας Φροντίδας Υγείας </a:t>
            </a:r>
            <a:endParaRPr lang="el-GR" dirty="0"/>
          </a:p>
        </p:txBody>
      </p:sp>
      <p:sp>
        <p:nvSpPr>
          <p:cNvPr id="3" name="2 - Θέση περιεχομένου"/>
          <p:cNvSpPr>
            <a:spLocks noGrp="1"/>
          </p:cNvSpPr>
          <p:nvPr>
            <p:ph idx="1"/>
          </p:nvPr>
        </p:nvSpPr>
        <p:spPr>
          <a:xfrm>
            <a:off x="539552" y="1412776"/>
            <a:ext cx="8229600" cy="4525963"/>
          </a:xfrm>
        </p:spPr>
        <p:txBody>
          <a:bodyPr>
            <a:normAutofit fontScale="92500" lnSpcReduction="20000"/>
          </a:bodyPr>
          <a:lstStyle/>
          <a:p>
            <a:pPr marL="857250" indent="-857250">
              <a:buFont typeface="+mj-lt"/>
              <a:buAutoNum type="romanLcPeriod"/>
            </a:pPr>
            <a:r>
              <a:rPr lang="el-GR" sz="3600" dirty="0" smtClean="0">
                <a:solidFill>
                  <a:srgbClr val="FFFF00"/>
                </a:solidFill>
              </a:rPr>
              <a:t>Έγκαιρη διάγνωση </a:t>
            </a:r>
            <a:endParaRPr lang="en-US" sz="3600" dirty="0" smtClean="0">
              <a:solidFill>
                <a:srgbClr val="FFFF00"/>
              </a:solidFill>
            </a:endParaRPr>
          </a:p>
          <a:p>
            <a:pPr marL="857250" indent="-857250">
              <a:buFont typeface="+mj-lt"/>
              <a:buAutoNum type="romanLcPeriod"/>
            </a:pPr>
            <a:r>
              <a:rPr lang="el-GR" sz="3600" dirty="0" smtClean="0">
                <a:solidFill>
                  <a:srgbClr val="FFFF00"/>
                </a:solidFill>
              </a:rPr>
              <a:t>Έγκαιρη παρέμβαση </a:t>
            </a:r>
            <a:endParaRPr lang="en-US" sz="3600" dirty="0" smtClean="0">
              <a:solidFill>
                <a:srgbClr val="FFFF00"/>
              </a:solidFill>
            </a:endParaRPr>
          </a:p>
          <a:p>
            <a:pPr marL="857250" indent="-857250">
              <a:buFont typeface="+mj-lt"/>
              <a:buAutoNum type="romanLcPeriod"/>
            </a:pPr>
            <a:r>
              <a:rPr lang="el-GR" sz="3600" dirty="0" smtClean="0">
                <a:solidFill>
                  <a:srgbClr val="FFFF00"/>
                </a:solidFill>
              </a:rPr>
              <a:t>Αξιολόγηση </a:t>
            </a:r>
            <a:endParaRPr lang="en-US" sz="3600" dirty="0">
              <a:solidFill>
                <a:srgbClr val="FFFF00"/>
              </a:solidFill>
            </a:endParaRPr>
          </a:p>
          <a:p>
            <a:pPr marL="857250" indent="-857250">
              <a:buFont typeface="+mj-lt"/>
              <a:buAutoNum type="romanLcPeriod"/>
            </a:pPr>
            <a:r>
              <a:rPr lang="el-GR" sz="3600" dirty="0" smtClean="0">
                <a:solidFill>
                  <a:srgbClr val="FFFF00"/>
                </a:solidFill>
              </a:rPr>
              <a:t>Θεραπευτικός σχεδιασμός</a:t>
            </a:r>
            <a:endParaRPr lang="en-US" sz="3600" dirty="0" smtClean="0">
              <a:solidFill>
                <a:srgbClr val="FFFF00"/>
              </a:solidFill>
            </a:endParaRPr>
          </a:p>
          <a:p>
            <a:pPr marL="857250" indent="-857250">
              <a:buFont typeface="+mj-lt"/>
              <a:buAutoNum type="romanLcPeriod"/>
            </a:pPr>
            <a:r>
              <a:rPr lang="el-GR" sz="3600" dirty="0" smtClean="0">
                <a:solidFill>
                  <a:srgbClr val="FFFF00"/>
                </a:solidFill>
              </a:rPr>
              <a:t>Παραπομπή</a:t>
            </a:r>
            <a:endParaRPr lang="en-US" sz="3600" dirty="0">
              <a:solidFill>
                <a:srgbClr val="FFFF00"/>
              </a:solidFill>
            </a:endParaRPr>
          </a:p>
          <a:p>
            <a:pPr marL="857250" indent="-857250">
              <a:buFont typeface="+mj-lt"/>
              <a:buAutoNum type="romanLcPeriod"/>
            </a:pPr>
            <a:r>
              <a:rPr lang="el-GR" sz="3600" dirty="0" smtClean="0">
                <a:solidFill>
                  <a:srgbClr val="FFFF00"/>
                </a:solidFill>
              </a:rPr>
              <a:t>Παρακολούθηση (</a:t>
            </a:r>
            <a:r>
              <a:rPr lang="en-US" sz="3600" dirty="0" smtClean="0">
                <a:solidFill>
                  <a:srgbClr val="FFFF00"/>
                </a:solidFill>
              </a:rPr>
              <a:t>follow up)</a:t>
            </a:r>
            <a:endParaRPr lang="el-GR" sz="3600" dirty="0" smtClean="0">
              <a:solidFill>
                <a:srgbClr val="FFFF00"/>
              </a:solidFill>
            </a:endParaRPr>
          </a:p>
          <a:p>
            <a:pPr marL="857250" indent="-857250">
              <a:buFont typeface="+mj-lt"/>
              <a:buAutoNum type="romanLcPeriod"/>
            </a:pPr>
            <a:r>
              <a:rPr lang="el-GR" sz="3600" dirty="0" smtClean="0">
                <a:solidFill>
                  <a:srgbClr val="FFFF00"/>
                </a:solidFill>
              </a:rPr>
              <a:t>Πρόληψη(σε ατομικό - κοινοτικό επίπεδο)</a:t>
            </a:r>
            <a:endParaRPr lang="en-US" sz="3600" dirty="0" smtClean="0">
              <a:solidFill>
                <a:srgbClr val="FFFF00"/>
              </a:solidFill>
            </a:endParaRPr>
          </a:p>
          <a:p>
            <a:pPr marL="857250" indent="-857250">
              <a:buNone/>
            </a:pPr>
            <a:endParaRPr lang="en-US" sz="1200" dirty="0" smtClean="0">
              <a:solidFill>
                <a:srgbClr val="92D050"/>
              </a:solidFill>
            </a:endParaRPr>
          </a:p>
          <a:p>
            <a:pPr marL="857250" indent="-857250">
              <a:buNone/>
            </a:pPr>
            <a:endParaRPr lang="en-US" sz="1200" dirty="0" smtClean="0">
              <a:solidFill>
                <a:srgbClr val="92D050"/>
              </a:solidFill>
            </a:endParaRPr>
          </a:p>
          <a:p>
            <a:pPr marL="857250" indent="-857250">
              <a:buNone/>
            </a:pPr>
            <a:endParaRPr lang="en-US" sz="1200" dirty="0" smtClean="0">
              <a:solidFill>
                <a:srgbClr val="92D050"/>
              </a:solidFill>
            </a:endParaRPr>
          </a:p>
          <a:p>
            <a:pPr marL="857250" indent="-857250">
              <a:buNone/>
            </a:pPr>
            <a:r>
              <a:rPr lang="en-US" sz="1200" dirty="0" err="1" smtClean="0">
                <a:solidFill>
                  <a:srgbClr val="92D050"/>
                </a:solidFill>
              </a:rPr>
              <a:t>Agras</a:t>
            </a:r>
            <a:r>
              <a:rPr lang="en-US" sz="1200" dirty="0" smtClean="0">
                <a:solidFill>
                  <a:srgbClr val="92D050"/>
                </a:solidFill>
              </a:rPr>
              <a:t> W Stewart </a:t>
            </a:r>
            <a:r>
              <a:rPr lang="el-GR" sz="1200" dirty="0" smtClean="0">
                <a:solidFill>
                  <a:srgbClr val="92D050"/>
                </a:solidFill>
              </a:rPr>
              <a:t> (2010):</a:t>
            </a:r>
            <a:r>
              <a:rPr lang="en-US" sz="1200" dirty="0" smtClean="0">
                <a:solidFill>
                  <a:srgbClr val="92D050"/>
                </a:solidFill>
              </a:rPr>
              <a:t>The Oxford Handbook of Eating  Disorders  Chapter 1 </a:t>
            </a:r>
            <a:r>
              <a:rPr lang="el-GR" sz="1200" dirty="0" smtClean="0">
                <a:solidFill>
                  <a:srgbClr val="92D050"/>
                </a:solidFill>
              </a:rPr>
              <a:t>, </a:t>
            </a:r>
            <a:r>
              <a:rPr lang="en-US" sz="1200" dirty="0" smtClean="0">
                <a:solidFill>
                  <a:srgbClr val="92D050"/>
                </a:solidFill>
              </a:rPr>
              <a:t>p</a:t>
            </a:r>
            <a:r>
              <a:rPr lang="el-GR" sz="1200" dirty="0" smtClean="0">
                <a:solidFill>
                  <a:srgbClr val="92D050"/>
                </a:solidFill>
              </a:rPr>
              <a:t>:1-6, </a:t>
            </a:r>
            <a:r>
              <a:rPr lang="en-US" sz="1200" dirty="0" smtClean="0">
                <a:solidFill>
                  <a:srgbClr val="92D050"/>
                </a:solidFill>
              </a:rPr>
              <a:t>Oxford Library  of Psychology ,Oxford  University Press,  New York  </a:t>
            </a:r>
            <a:endParaRPr lang="el-GR" sz="1200" dirty="0" smtClean="0">
              <a:solidFill>
                <a:srgbClr val="92D050"/>
              </a:solidFill>
            </a:endParaRPr>
          </a:p>
          <a:p>
            <a:pPr marL="857250" indent="-857250">
              <a:buNone/>
            </a:pPr>
            <a:endParaRPr lang="en-US" sz="3600" dirty="0" smtClean="0">
              <a:solidFill>
                <a:srgbClr val="FFFF00"/>
              </a:solidFill>
            </a:endParaRPr>
          </a:p>
          <a:p>
            <a:pPr marL="857250" indent="-857250">
              <a:buNone/>
            </a:pPr>
            <a:endParaRPr lang="el-GR" sz="3600" dirty="0">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 </a:t>
            </a:r>
            <a:r>
              <a:rPr lang="el-GR" dirty="0">
                <a:solidFill>
                  <a:srgbClr val="00B0F0"/>
                </a:solidFill>
              </a:rPr>
              <a:t>Έ</a:t>
            </a:r>
            <a:r>
              <a:rPr lang="el-GR" dirty="0" smtClean="0">
                <a:solidFill>
                  <a:srgbClr val="00B0F0"/>
                </a:solidFill>
              </a:rPr>
              <a:t>γκαιρη  </a:t>
            </a:r>
            <a:r>
              <a:rPr lang="el-GR" dirty="0">
                <a:solidFill>
                  <a:srgbClr val="00B0F0"/>
                </a:solidFill>
              </a:rPr>
              <a:t>διάγνωση  και θεραπεία </a:t>
            </a:r>
            <a:br>
              <a:rPr lang="el-GR" dirty="0">
                <a:solidFill>
                  <a:srgbClr val="00B0F0"/>
                </a:solidFill>
              </a:rPr>
            </a:br>
            <a:endParaRPr lang="el-GR" dirty="0">
              <a:solidFill>
                <a:srgbClr val="00B0F0"/>
              </a:solidFill>
            </a:endParaRPr>
          </a:p>
        </p:txBody>
      </p:sp>
      <p:sp>
        <p:nvSpPr>
          <p:cNvPr id="3" name="2 - Θέση περιεχομένου"/>
          <p:cNvSpPr>
            <a:spLocks noGrp="1"/>
          </p:cNvSpPr>
          <p:nvPr>
            <p:ph idx="1"/>
          </p:nvPr>
        </p:nvSpPr>
        <p:spPr/>
        <p:txBody>
          <a:bodyPr>
            <a:normAutofit fontScale="92500" lnSpcReduction="10000"/>
          </a:bodyPr>
          <a:lstStyle/>
          <a:p>
            <a:pPr algn="just">
              <a:buNone/>
            </a:pPr>
            <a:r>
              <a:rPr lang="el-GR" dirty="0" smtClean="0">
                <a:solidFill>
                  <a:srgbClr val="92D050"/>
                </a:solidFill>
              </a:rPr>
              <a:t>  </a:t>
            </a:r>
            <a:r>
              <a:rPr lang="el-GR" dirty="0" smtClean="0">
                <a:solidFill>
                  <a:srgbClr val="FFFF00"/>
                </a:solidFill>
              </a:rPr>
              <a:t>Τα </a:t>
            </a:r>
            <a:r>
              <a:rPr lang="el-GR" dirty="0">
                <a:solidFill>
                  <a:srgbClr val="FFFF00"/>
                </a:solidFill>
              </a:rPr>
              <a:t>άτομα  που  πάσχουν από    διαταραχές πρόληψης τροφής, συχνά επιθυμούν να διατηρήσουν την ασθένειά τους  </a:t>
            </a:r>
            <a:r>
              <a:rPr lang="el-GR" u="sng" dirty="0">
                <a:solidFill>
                  <a:srgbClr val="FFFF00"/>
                </a:solidFill>
              </a:rPr>
              <a:t>μυστική</a:t>
            </a:r>
            <a:r>
              <a:rPr lang="el-GR" dirty="0">
                <a:solidFill>
                  <a:srgbClr val="FFFF00"/>
                </a:solidFill>
              </a:rPr>
              <a:t> και συχνά  αυτό περνά</a:t>
            </a:r>
            <a:r>
              <a:rPr lang="el-GR" u="sng" dirty="0">
                <a:solidFill>
                  <a:srgbClr val="FFFF00"/>
                </a:solidFill>
              </a:rPr>
              <a:t> απαρατήρητο  </a:t>
            </a:r>
            <a:r>
              <a:rPr lang="el-GR" dirty="0">
                <a:solidFill>
                  <a:srgbClr val="FFFF00"/>
                </a:solidFill>
              </a:rPr>
              <a:t>από την οικογένειά τους και  από τους  γενικούς  ιατρούς. Η </a:t>
            </a:r>
            <a:r>
              <a:rPr lang="el-GR" u="sng" dirty="0">
                <a:solidFill>
                  <a:srgbClr val="FFFF00"/>
                </a:solidFill>
              </a:rPr>
              <a:t>έγκαιρη διάγνωση και η  θεραπεία </a:t>
            </a:r>
            <a:r>
              <a:rPr lang="el-GR" dirty="0">
                <a:solidFill>
                  <a:srgbClr val="FFFF00"/>
                </a:solidFill>
              </a:rPr>
              <a:t>των διαταραχών πρόσληψης τροφής οδηγεί σε μια πιο γρήγορη ανταπόκριση στη θεραπεία και βοηθά στην πρόληψη των μακροπρόθεσμων επιπλοκών. </a:t>
            </a:r>
            <a:endParaRPr lang="en-US" dirty="0" smtClean="0">
              <a:solidFill>
                <a:srgbClr val="FFFF00"/>
              </a:solidFill>
            </a:endParaRPr>
          </a:p>
          <a:p>
            <a:pPr algn="just">
              <a:buNone/>
            </a:pPr>
            <a:r>
              <a:rPr lang="en-US" sz="1100" dirty="0" err="1" smtClean="0">
                <a:solidFill>
                  <a:srgbClr val="92D050"/>
                </a:solidFill>
              </a:rPr>
              <a:t>Agras</a:t>
            </a:r>
            <a:r>
              <a:rPr lang="en-US" sz="1100" dirty="0" smtClean="0">
                <a:solidFill>
                  <a:srgbClr val="92D050"/>
                </a:solidFill>
              </a:rPr>
              <a:t> W Stewart </a:t>
            </a:r>
            <a:r>
              <a:rPr lang="el-GR" sz="1100" dirty="0" smtClean="0">
                <a:solidFill>
                  <a:srgbClr val="92D050"/>
                </a:solidFill>
              </a:rPr>
              <a:t> (2010):</a:t>
            </a:r>
            <a:r>
              <a:rPr lang="en-US" sz="1100" dirty="0" smtClean="0">
                <a:solidFill>
                  <a:srgbClr val="92D050"/>
                </a:solidFill>
              </a:rPr>
              <a:t>The Oxford Handbook of Eating  Disorders  Chapter 1 </a:t>
            </a:r>
            <a:r>
              <a:rPr lang="el-GR" sz="1100" dirty="0" smtClean="0">
                <a:solidFill>
                  <a:srgbClr val="92D050"/>
                </a:solidFill>
              </a:rPr>
              <a:t>, </a:t>
            </a:r>
            <a:r>
              <a:rPr lang="en-US" sz="1100" dirty="0" smtClean="0">
                <a:solidFill>
                  <a:srgbClr val="92D050"/>
                </a:solidFill>
              </a:rPr>
              <a:t>p</a:t>
            </a:r>
            <a:r>
              <a:rPr lang="el-GR" sz="1100" dirty="0" smtClean="0">
                <a:solidFill>
                  <a:srgbClr val="92D050"/>
                </a:solidFill>
              </a:rPr>
              <a:t>:1-6, </a:t>
            </a:r>
            <a:r>
              <a:rPr lang="en-US" sz="1100" dirty="0" smtClean="0">
                <a:solidFill>
                  <a:srgbClr val="92D050"/>
                </a:solidFill>
              </a:rPr>
              <a:t>Oxford Library  of Psychology ,Oxford  University Press,  New York  </a:t>
            </a:r>
            <a:endParaRPr lang="el-GR" sz="1100" dirty="0" smtClean="0">
              <a:solidFill>
                <a:srgbClr val="92D050"/>
              </a:solidFill>
            </a:endParaRPr>
          </a:p>
          <a:p>
            <a:pPr algn="just">
              <a:buNone/>
            </a:pPr>
            <a:endParaRPr lang="en-US" sz="1100" dirty="0" smtClean="0">
              <a:solidFill>
                <a:srgbClr val="FFFF00"/>
              </a:solidFill>
            </a:endParaRPr>
          </a:p>
          <a:p>
            <a:pPr algn="just">
              <a:buNone/>
            </a:pPr>
            <a:endParaRPr lang="en-US" dirty="0" smtClean="0">
              <a:solidFill>
                <a:srgbClr val="FFFF00"/>
              </a:solidFill>
            </a:endParaRPr>
          </a:p>
          <a:p>
            <a:pPr algn="just">
              <a:buNone/>
            </a:pPr>
            <a:endParaRPr lang="el-GR" dirty="0">
              <a:solidFill>
                <a:srgbClr val="FFFF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B0F0"/>
                </a:solidFill>
              </a:rPr>
              <a:t>Έγκαιρη  διάγνωση  και θεραπεία </a:t>
            </a:r>
            <a:br>
              <a:rPr lang="el-GR" dirty="0" smtClean="0">
                <a:solidFill>
                  <a:srgbClr val="00B0F0"/>
                </a:solidFill>
              </a:rPr>
            </a:br>
            <a:endParaRPr lang="el-GR" dirty="0"/>
          </a:p>
        </p:txBody>
      </p:sp>
      <p:sp>
        <p:nvSpPr>
          <p:cNvPr id="3" name="2 - Θέση περιεχομένου"/>
          <p:cNvSpPr>
            <a:spLocks noGrp="1"/>
          </p:cNvSpPr>
          <p:nvPr>
            <p:ph idx="1"/>
          </p:nvPr>
        </p:nvSpPr>
        <p:spPr/>
        <p:txBody>
          <a:bodyPr>
            <a:normAutofit fontScale="92500" lnSpcReduction="10000"/>
          </a:bodyPr>
          <a:lstStyle/>
          <a:p>
            <a:pPr algn="just">
              <a:buNone/>
            </a:pPr>
            <a:r>
              <a:rPr lang="el-GR" sz="2800" dirty="0" smtClean="0">
                <a:solidFill>
                  <a:srgbClr val="92D050"/>
                </a:solidFill>
              </a:rPr>
              <a:t>    </a:t>
            </a:r>
            <a:r>
              <a:rPr lang="el-GR" sz="2800" dirty="0" smtClean="0">
                <a:solidFill>
                  <a:srgbClr val="FFFF00"/>
                </a:solidFill>
              </a:rPr>
              <a:t>Η αντιμετώπιση των διατροφικών διαταραχών είναι μια </a:t>
            </a:r>
            <a:r>
              <a:rPr lang="el-GR" sz="2800" u="sng" dirty="0" smtClean="0">
                <a:solidFill>
                  <a:srgbClr val="FFFF00"/>
                </a:solidFill>
              </a:rPr>
              <a:t>πολύπλοκη διαδικασία</a:t>
            </a:r>
            <a:r>
              <a:rPr lang="el-GR" sz="2800" dirty="0" smtClean="0">
                <a:solidFill>
                  <a:srgbClr val="FFFF00"/>
                </a:solidFill>
              </a:rPr>
              <a:t>. Η ολοκληρωμένη φροντίδα πρέπει  να  καλύπτει    τις  </a:t>
            </a:r>
            <a:r>
              <a:rPr lang="el-GR" sz="2800" u="sng" dirty="0" smtClean="0">
                <a:solidFill>
                  <a:srgbClr val="FFFF00"/>
                </a:solidFill>
              </a:rPr>
              <a:t>ιατρικές,</a:t>
            </a:r>
            <a:r>
              <a:rPr lang="el-GR" sz="2800" dirty="0" smtClean="0">
                <a:solidFill>
                  <a:srgbClr val="FFFF00"/>
                </a:solidFill>
              </a:rPr>
              <a:t> </a:t>
            </a:r>
            <a:r>
              <a:rPr lang="el-GR" sz="2800" u="sng" dirty="0" smtClean="0">
                <a:solidFill>
                  <a:srgbClr val="FFFF00"/>
                </a:solidFill>
              </a:rPr>
              <a:t>ψυχολογικές</a:t>
            </a:r>
            <a:r>
              <a:rPr lang="el-GR" sz="2800" dirty="0" smtClean="0">
                <a:solidFill>
                  <a:srgbClr val="FFFF00"/>
                </a:solidFill>
              </a:rPr>
              <a:t>  και </a:t>
            </a:r>
            <a:r>
              <a:rPr lang="el-GR" sz="2800" u="sng" dirty="0" smtClean="0">
                <a:solidFill>
                  <a:srgbClr val="FFFF00"/>
                </a:solidFill>
              </a:rPr>
              <a:t>κοινωνικές</a:t>
            </a:r>
            <a:r>
              <a:rPr lang="el-GR" sz="2800" dirty="0" smtClean="0">
                <a:solidFill>
                  <a:srgbClr val="FFFF00"/>
                </a:solidFill>
              </a:rPr>
              <a:t> ανάγκες του ατόμου.</a:t>
            </a:r>
          </a:p>
          <a:p>
            <a:pPr algn="just">
              <a:buNone/>
            </a:pPr>
            <a:r>
              <a:rPr lang="el-GR" sz="2800" dirty="0" smtClean="0">
                <a:solidFill>
                  <a:srgbClr val="FFFF00"/>
                </a:solidFill>
              </a:rPr>
              <a:t>     Τα  </a:t>
            </a:r>
            <a:r>
              <a:rPr lang="el-GR" sz="2800" dirty="0">
                <a:solidFill>
                  <a:srgbClr val="FFFF00"/>
                </a:solidFill>
              </a:rPr>
              <a:t>ερωτηματολόγια αν  και δεν είναι διαγνωστικό εργαλείο,   είναι χρήσιμα  για την έγκαιρη διάγνωση</a:t>
            </a:r>
            <a:r>
              <a:rPr lang="el-GR" sz="2800" dirty="0" smtClean="0">
                <a:solidFill>
                  <a:srgbClr val="FFFF00"/>
                </a:solidFill>
              </a:rPr>
              <a:t>.</a:t>
            </a:r>
            <a:endParaRPr lang="en-US" sz="2800" dirty="0" smtClean="0">
              <a:solidFill>
                <a:srgbClr val="FFFF00"/>
              </a:solidFill>
            </a:endParaRPr>
          </a:p>
          <a:p>
            <a:pPr algn="just">
              <a:buNone/>
            </a:pPr>
            <a:endParaRPr lang="en-US" sz="2800" dirty="0" smtClean="0">
              <a:solidFill>
                <a:srgbClr val="FFFF00"/>
              </a:solidFill>
            </a:endParaRPr>
          </a:p>
          <a:p>
            <a:pPr algn="just">
              <a:buNone/>
            </a:pPr>
            <a:endParaRPr lang="en-US" sz="2800" dirty="0" smtClean="0">
              <a:solidFill>
                <a:srgbClr val="FFFF00"/>
              </a:solidFill>
            </a:endParaRPr>
          </a:p>
          <a:p>
            <a:pPr algn="just">
              <a:buNone/>
            </a:pPr>
            <a:endParaRPr lang="en-US" sz="2800" dirty="0" smtClean="0">
              <a:solidFill>
                <a:srgbClr val="FFFF00"/>
              </a:solidFill>
            </a:endParaRPr>
          </a:p>
          <a:p>
            <a:pPr algn="just">
              <a:buNone/>
            </a:pPr>
            <a:r>
              <a:rPr lang="el-GR" sz="1200" dirty="0">
                <a:solidFill>
                  <a:srgbClr val="FFFF00"/>
                </a:solidFill>
              </a:rPr>
              <a:t>	</a:t>
            </a:r>
          </a:p>
          <a:p>
            <a:pPr algn="just">
              <a:buNone/>
            </a:pPr>
            <a:r>
              <a:rPr lang="el-GR" sz="1200" dirty="0">
                <a:solidFill>
                  <a:srgbClr val="FFFF00"/>
                </a:solidFill>
              </a:rPr>
              <a:t> </a:t>
            </a:r>
          </a:p>
          <a:p>
            <a:pPr>
              <a:buNone/>
            </a:pPr>
            <a:r>
              <a:rPr lang="en-US" sz="1200" dirty="0" err="1" smtClean="0">
                <a:solidFill>
                  <a:srgbClr val="92D050"/>
                </a:solidFill>
              </a:rPr>
              <a:t>Agras</a:t>
            </a:r>
            <a:r>
              <a:rPr lang="en-US" sz="1200" dirty="0" smtClean="0">
                <a:solidFill>
                  <a:srgbClr val="92D050"/>
                </a:solidFill>
              </a:rPr>
              <a:t> W Stewart </a:t>
            </a:r>
            <a:r>
              <a:rPr lang="el-GR" sz="1200" dirty="0" smtClean="0">
                <a:solidFill>
                  <a:srgbClr val="92D050"/>
                </a:solidFill>
              </a:rPr>
              <a:t> (2010):</a:t>
            </a:r>
            <a:r>
              <a:rPr lang="en-US" sz="1200" dirty="0" smtClean="0">
                <a:solidFill>
                  <a:srgbClr val="92D050"/>
                </a:solidFill>
              </a:rPr>
              <a:t>The Oxford Handbook of Eating  Disorders  Chapter 1 </a:t>
            </a:r>
            <a:r>
              <a:rPr lang="el-GR" sz="1200" dirty="0" smtClean="0">
                <a:solidFill>
                  <a:srgbClr val="92D050"/>
                </a:solidFill>
              </a:rPr>
              <a:t>, </a:t>
            </a:r>
            <a:r>
              <a:rPr lang="en-US" sz="1200" dirty="0" smtClean="0">
                <a:solidFill>
                  <a:srgbClr val="92D050"/>
                </a:solidFill>
              </a:rPr>
              <a:t>p</a:t>
            </a:r>
            <a:r>
              <a:rPr lang="el-GR" sz="1200" dirty="0" smtClean="0">
                <a:solidFill>
                  <a:srgbClr val="92D050"/>
                </a:solidFill>
              </a:rPr>
              <a:t>:1-6, </a:t>
            </a:r>
            <a:r>
              <a:rPr lang="en-US" sz="1200" dirty="0" smtClean="0">
                <a:solidFill>
                  <a:srgbClr val="92D050"/>
                </a:solidFill>
              </a:rPr>
              <a:t>Oxford Library  of Psychology ,Oxford  University Press,  New York  </a:t>
            </a:r>
            <a:endParaRPr lang="el-GR" sz="1200" dirty="0" smtClean="0">
              <a:solidFill>
                <a:srgbClr val="92D050"/>
              </a:solidFill>
            </a:endParaRPr>
          </a:p>
          <a:p>
            <a:pPr>
              <a:buNone/>
            </a:pP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92D050"/>
                </a:solidFill>
              </a:rPr>
              <a:t>ΔΠΤ-4</a:t>
            </a:r>
            <a:endParaRPr lang="el-GR" dirty="0"/>
          </a:p>
        </p:txBody>
      </p:sp>
      <p:sp>
        <p:nvSpPr>
          <p:cNvPr id="3" name="2 - Θέση περιεχομένου"/>
          <p:cNvSpPr>
            <a:spLocks noGrp="1"/>
          </p:cNvSpPr>
          <p:nvPr>
            <p:ph idx="1"/>
          </p:nvPr>
        </p:nvSpPr>
        <p:spPr/>
        <p:txBody>
          <a:bodyPr>
            <a:normAutofit fontScale="92500"/>
          </a:bodyPr>
          <a:lstStyle/>
          <a:p>
            <a:pPr algn="just">
              <a:buNone/>
            </a:pPr>
            <a:r>
              <a:rPr lang="el-GR" dirty="0" smtClean="0"/>
              <a:t>   </a:t>
            </a:r>
            <a:r>
              <a:rPr lang="el-GR" sz="2600" dirty="0" smtClean="0">
                <a:solidFill>
                  <a:srgbClr val="FFFF00"/>
                </a:solidFill>
              </a:rPr>
              <a:t>Γεγονός </a:t>
            </a:r>
            <a:r>
              <a:rPr lang="el-GR" sz="2600" dirty="0">
                <a:solidFill>
                  <a:srgbClr val="FFFF00"/>
                </a:solidFill>
              </a:rPr>
              <a:t>αποτελεί η διαπίστωση ότι η ΨΑ είναι εκ των πλέον δύσκολων ψυχιατρικών καταστάσεων ως προς την </a:t>
            </a:r>
            <a:r>
              <a:rPr lang="el-GR" sz="2600" dirty="0" smtClean="0">
                <a:solidFill>
                  <a:srgbClr val="FFFF00"/>
                </a:solidFill>
              </a:rPr>
              <a:t>θεραπεία.</a:t>
            </a:r>
          </a:p>
          <a:p>
            <a:pPr algn="just"/>
            <a:r>
              <a:rPr lang="el-GR" sz="2600" dirty="0" smtClean="0">
                <a:solidFill>
                  <a:srgbClr val="FF0000"/>
                </a:solidFill>
              </a:rPr>
              <a:t>Η </a:t>
            </a:r>
            <a:r>
              <a:rPr lang="el-GR" sz="2600" dirty="0">
                <a:solidFill>
                  <a:srgbClr val="FF0000"/>
                </a:solidFill>
              </a:rPr>
              <a:t>σπανιότητα της </a:t>
            </a:r>
            <a:r>
              <a:rPr lang="el-GR" sz="2600" dirty="0" smtClean="0">
                <a:solidFill>
                  <a:srgbClr val="FF0000"/>
                </a:solidFill>
              </a:rPr>
              <a:t>ΨΑ, </a:t>
            </a:r>
          </a:p>
          <a:p>
            <a:pPr algn="just"/>
            <a:r>
              <a:rPr lang="el-GR" sz="2600" dirty="0" smtClean="0">
                <a:solidFill>
                  <a:srgbClr val="FF0000"/>
                </a:solidFill>
              </a:rPr>
              <a:t>η </a:t>
            </a:r>
            <a:r>
              <a:rPr lang="el-GR" sz="2600" dirty="0">
                <a:solidFill>
                  <a:srgbClr val="FF0000"/>
                </a:solidFill>
              </a:rPr>
              <a:t>άρνηση των πασχόντων με ΨΑ να δεχθούν θεραπεία </a:t>
            </a:r>
            <a:endParaRPr lang="el-GR" sz="2600" dirty="0" smtClean="0">
              <a:solidFill>
                <a:srgbClr val="FF0000"/>
              </a:solidFill>
            </a:endParaRPr>
          </a:p>
          <a:p>
            <a:pPr algn="just"/>
            <a:r>
              <a:rPr lang="el-GR" sz="2600" dirty="0" smtClean="0">
                <a:solidFill>
                  <a:srgbClr val="FF0000"/>
                </a:solidFill>
              </a:rPr>
              <a:t>καθώς </a:t>
            </a:r>
            <a:r>
              <a:rPr lang="el-GR" sz="2600" dirty="0">
                <a:solidFill>
                  <a:srgbClr val="FF0000"/>
                </a:solidFill>
              </a:rPr>
              <a:t>επίσης το γεγονός ότι λόγω των πολλών επιπλοκών δεν μπορεί να εφαρμοσθεί μια </a:t>
            </a:r>
            <a:r>
              <a:rPr lang="el-GR" sz="2600" dirty="0" smtClean="0">
                <a:solidFill>
                  <a:srgbClr val="FF0000"/>
                </a:solidFill>
              </a:rPr>
              <a:t>αυστηρά- οργανωμένη </a:t>
            </a:r>
            <a:r>
              <a:rPr lang="el-GR" sz="2600" dirty="0">
                <a:solidFill>
                  <a:srgbClr val="FF0000"/>
                </a:solidFill>
              </a:rPr>
              <a:t>θεραπεία δίκην πρωτοκόλλου ώστε να μπορεί να  συγκριθεί με άλλες, </a:t>
            </a:r>
            <a:r>
              <a:rPr lang="el-GR" sz="2600" dirty="0">
                <a:solidFill>
                  <a:srgbClr val="FFFF00"/>
                </a:solidFill>
              </a:rPr>
              <a:t>αποτελούν παραμέτρους που  δυσχεραίνουν την επιστημονική αποτίμηση  των θεραπευτικών παρεμβάσεων</a:t>
            </a:r>
            <a:r>
              <a:rPr lang="el-GR" dirty="0" smtClean="0">
                <a:solidFill>
                  <a:srgbClr val="FFFF00"/>
                </a:solidFill>
              </a:rPr>
              <a:t>.</a:t>
            </a:r>
            <a:endParaRPr lang="en-US" dirty="0" smtClean="0">
              <a:solidFill>
                <a:srgbClr val="FFFF00"/>
              </a:solidFill>
            </a:endParaRPr>
          </a:p>
          <a:p>
            <a:pPr algn="just">
              <a:buNone/>
            </a:pPr>
            <a:endParaRPr lang="en-US" sz="1000" dirty="0" smtClean="0">
              <a:solidFill>
                <a:srgbClr val="FFC000"/>
              </a:solidFill>
            </a:endParaRPr>
          </a:p>
          <a:p>
            <a:pPr algn="just">
              <a:buNone/>
            </a:pPr>
            <a:r>
              <a:rPr lang="en-US" sz="1000" dirty="0" err="1" smtClean="0">
                <a:solidFill>
                  <a:srgbClr val="FFC000"/>
                </a:solidFill>
              </a:rPr>
              <a:t>Halmi</a:t>
            </a:r>
            <a:r>
              <a:rPr lang="en-US" sz="1000" dirty="0" smtClean="0">
                <a:solidFill>
                  <a:srgbClr val="FFC000"/>
                </a:solidFill>
              </a:rPr>
              <a:t> K</a:t>
            </a:r>
            <a:r>
              <a:rPr lang="el-GR" sz="1000" dirty="0" smtClean="0">
                <a:solidFill>
                  <a:srgbClr val="FFC000"/>
                </a:solidFill>
              </a:rPr>
              <a:t>:</a:t>
            </a:r>
            <a:r>
              <a:rPr lang="en-US" sz="1000" dirty="0" smtClean="0">
                <a:solidFill>
                  <a:srgbClr val="FFC000"/>
                </a:solidFill>
              </a:rPr>
              <a:t>Salient  Components of a comprehensive   service  for eating disorders , World Psychiatry  V.8.N.3, 150-155  October 2009</a:t>
            </a:r>
            <a:endParaRPr lang="el-GR" sz="1000" dirty="0" smtClean="0">
              <a:solidFill>
                <a:srgbClr val="FFFF00"/>
              </a:solidFill>
            </a:endParaRPr>
          </a:p>
          <a:p>
            <a:pPr algn="just">
              <a:buNone/>
            </a:pPr>
            <a:endParaRPr lang="el-GR" dirty="0">
              <a:solidFill>
                <a:srgbClr val="FF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solidFill>
                  <a:srgbClr val="00B0F0"/>
                </a:solidFill>
              </a:rPr>
              <a:t>Έγκαιρη  διάγνωση  και θεραπεία </a:t>
            </a:r>
            <a:br>
              <a:rPr lang="el-GR" sz="2800" dirty="0" smtClean="0">
                <a:solidFill>
                  <a:srgbClr val="00B0F0"/>
                </a:solidFill>
              </a:rPr>
            </a:br>
            <a:r>
              <a:rPr lang="el-GR" sz="2800" dirty="0">
                <a:solidFill>
                  <a:srgbClr val="00B0F0"/>
                </a:solidFill>
              </a:rPr>
              <a:t>Απλές ερωτήσεις για την έγκαιρη διάγνωση  των ΔΠΤ </a:t>
            </a:r>
          </a:p>
        </p:txBody>
      </p:sp>
      <p:sp>
        <p:nvSpPr>
          <p:cNvPr id="3" name="2 - Θέση περιεχομένου"/>
          <p:cNvSpPr>
            <a:spLocks noGrp="1"/>
          </p:cNvSpPr>
          <p:nvPr>
            <p:ph idx="1"/>
          </p:nvPr>
        </p:nvSpPr>
        <p:spPr/>
        <p:txBody>
          <a:bodyPr>
            <a:normAutofit fontScale="62500" lnSpcReduction="20000"/>
          </a:bodyPr>
          <a:lstStyle/>
          <a:p>
            <a:pPr>
              <a:buNone/>
            </a:pPr>
            <a:r>
              <a:rPr lang="el-GR" b="1" dirty="0">
                <a:solidFill>
                  <a:srgbClr val="FFFF00"/>
                </a:solidFill>
              </a:rPr>
              <a:t>1. Έχετε  φθάσει ποτέ στο σημείο να  τρώτε κατά κόρον  ή  να αισθανθείτε αηδιασμένος/  επειδή  αισθάνεστε υπερβολικά γεμάτο στομάχι;</a:t>
            </a:r>
            <a:endParaRPr lang="el-GR" dirty="0">
              <a:solidFill>
                <a:srgbClr val="FFFF00"/>
              </a:solidFill>
            </a:endParaRPr>
          </a:p>
          <a:p>
            <a:pPr>
              <a:buNone/>
            </a:pPr>
            <a:r>
              <a:rPr lang="el-GR" b="1" dirty="0">
                <a:solidFill>
                  <a:srgbClr val="FFFF00"/>
                </a:solidFill>
              </a:rPr>
              <a:t>2. Μήπως ανησυχείτε  επειδή </a:t>
            </a:r>
            <a:r>
              <a:rPr lang="el-GR" b="1" u="sng" dirty="0">
                <a:solidFill>
                  <a:srgbClr val="FFFF00"/>
                </a:solidFill>
              </a:rPr>
              <a:t>έχετε χάσει τον έλεγχο   </a:t>
            </a:r>
            <a:r>
              <a:rPr lang="el-GR" b="1" dirty="0">
                <a:solidFill>
                  <a:srgbClr val="FFFF00"/>
                </a:solidFill>
              </a:rPr>
              <a:t>στο πόσο τρώτε; </a:t>
            </a:r>
            <a:endParaRPr lang="el-GR" dirty="0">
              <a:solidFill>
                <a:srgbClr val="FFFF00"/>
              </a:solidFill>
            </a:endParaRPr>
          </a:p>
          <a:p>
            <a:pPr>
              <a:buNone/>
            </a:pPr>
            <a:r>
              <a:rPr lang="el-GR" b="1" dirty="0">
                <a:solidFill>
                  <a:srgbClr val="FFFF00"/>
                </a:solidFill>
              </a:rPr>
              <a:t>  3. Έχετε χάσει πρόσφατα </a:t>
            </a:r>
            <a:r>
              <a:rPr lang="el-GR" b="1" u="sng" dirty="0">
                <a:solidFill>
                  <a:srgbClr val="FFFF00"/>
                </a:solidFill>
              </a:rPr>
              <a:t>περισσότερο από πέντε κιλά  </a:t>
            </a:r>
            <a:r>
              <a:rPr lang="el-GR" b="1" dirty="0">
                <a:solidFill>
                  <a:srgbClr val="FFFF00"/>
                </a:solidFill>
              </a:rPr>
              <a:t>σε  διάστημα  τριών μηνών ; </a:t>
            </a:r>
            <a:endParaRPr lang="el-GR" dirty="0">
              <a:solidFill>
                <a:srgbClr val="FFFF00"/>
              </a:solidFill>
            </a:endParaRPr>
          </a:p>
          <a:p>
            <a:pPr>
              <a:buNone/>
            </a:pPr>
            <a:r>
              <a:rPr lang="el-GR" b="1" dirty="0">
                <a:solidFill>
                  <a:srgbClr val="FFFF00"/>
                </a:solidFill>
              </a:rPr>
              <a:t>4. Θεωρείτε τον εαυτό </a:t>
            </a:r>
            <a:r>
              <a:rPr lang="el-GR" b="1" u="sng" dirty="0">
                <a:solidFill>
                  <a:srgbClr val="FFFF00"/>
                </a:solidFill>
              </a:rPr>
              <a:t>σας   παχύ </a:t>
            </a:r>
            <a:r>
              <a:rPr lang="el-GR" b="1" dirty="0">
                <a:solidFill>
                  <a:srgbClr val="FFFF00"/>
                </a:solidFill>
              </a:rPr>
              <a:t>όταν οι άλλοι  σας λένε ότι είστε  πάρα πολύ λεπτός; </a:t>
            </a:r>
            <a:endParaRPr lang="el-GR" dirty="0">
              <a:solidFill>
                <a:srgbClr val="FFFF00"/>
              </a:solidFill>
            </a:endParaRPr>
          </a:p>
          <a:p>
            <a:pPr>
              <a:buNone/>
            </a:pPr>
            <a:r>
              <a:rPr lang="el-GR" b="1" dirty="0">
                <a:solidFill>
                  <a:srgbClr val="FFFF00"/>
                </a:solidFill>
              </a:rPr>
              <a:t>5. Θα λέγατε ότι το φαγητό  </a:t>
            </a:r>
            <a:r>
              <a:rPr lang="el-GR" b="1" u="sng" dirty="0">
                <a:solidFill>
                  <a:srgbClr val="FFFF00"/>
                </a:solidFill>
              </a:rPr>
              <a:t>κυριαρχεί</a:t>
            </a:r>
            <a:r>
              <a:rPr lang="el-GR" b="1" dirty="0">
                <a:solidFill>
                  <a:srgbClr val="FFFF00"/>
                </a:solidFill>
              </a:rPr>
              <a:t> στη ζωή σας;</a:t>
            </a:r>
            <a:endParaRPr lang="el-GR" dirty="0">
              <a:solidFill>
                <a:srgbClr val="FFFF00"/>
              </a:solidFill>
            </a:endParaRPr>
          </a:p>
          <a:p>
            <a:pPr>
              <a:buNone/>
            </a:pPr>
            <a:endParaRPr lang="el-GR" b="1" dirty="0" smtClean="0">
              <a:solidFill>
                <a:srgbClr val="FFFF00"/>
              </a:solidFill>
            </a:endParaRPr>
          </a:p>
          <a:p>
            <a:pPr>
              <a:buNone/>
            </a:pPr>
            <a:r>
              <a:rPr lang="el-GR" b="1" dirty="0" smtClean="0">
                <a:solidFill>
                  <a:srgbClr val="FFFF00"/>
                </a:solidFill>
              </a:rPr>
              <a:t>Εάν </a:t>
            </a:r>
            <a:r>
              <a:rPr lang="el-GR" b="1" dirty="0">
                <a:solidFill>
                  <a:srgbClr val="FFFF00"/>
                </a:solidFill>
              </a:rPr>
              <a:t>σε κάποια από  τις ερωτήσεις η απάντηση είναι </a:t>
            </a:r>
            <a:r>
              <a:rPr lang="el-GR" b="1" u="sng" dirty="0">
                <a:solidFill>
                  <a:srgbClr val="FFFF00"/>
                </a:solidFill>
              </a:rPr>
              <a:t>ΝΑΙ, </a:t>
            </a:r>
            <a:r>
              <a:rPr lang="el-GR" b="1" dirty="0">
                <a:solidFill>
                  <a:srgbClr val="FFFF00"/>
                </a:solidFill>
              </a:rPr>
              <a:t>τότε χρειάζεται  η επιμελέστερη αξιολόγηση και λήψη ενός πλήρους  </a:t>
            </a:r>
            <a:r>
              <a:rPr lang="el-GR" b="1" u="sng" dirty="0">
                <a:solidFill>
                  <a:srgbClr val="FFFF00"/>
                </a:solidFill>
              </a:rPr>
              <a:t>ΙΣΤΟΡΙΚΟΥ</a:t>
            </a:r>
            <a:r>
              <a:rPr lang="el-GR" b="1" u="sng" dirty="0" smtClean="0">
                <a:solidFill>
                  <a:srgbClr val="FFFF00"/>
                </a:solidFill>
              </a:rPr>
              <a:t>.</a:t>
            </a:r>
            <a:endParaRPr lang="en-US" b="1" u="sng" dirty="0" smtClean="0">
              <a:solidFill>
                <a:srgbClr val="FFFF00"/>
              </a:solidFill>
            </a:endParaRPr>
          </a:p>
          <a:p>
            <a:pPr>
              <a:buNone/>
            </a:pPr>
            <a:endParaRPr lang="en-US" b="1" u="sng" dirty="0" smtClean="0">
              <a:solidFill>
                <a:srgbClr val="FFFF00"/>
              </a:solidFill>
            </a:endParaRPr>
          </a:p>
          <a:p>
            <a:pPr>
              <a:buNone/>
            </a:pPr>
            <a:endParaRPr lang="en-US" sz="1400" dirty="0" smtClean="0">
              <a:solidFill>
                <a:srgbClr val="92D050"/>
              </a:solidFill>
            </a:endParaRPr>
          </a:p>
          <a:p>
            <a:pPr>
              <a:buNone/>
            </a:pPr>
            <a:endParaRPr lang="en-US" sz="1400" dirty="0" smtClean="0">
              <a:solidFill>
                <a:srgbClr val="92D050"/>
              </a:solidFill>
            </a:endParaRPr>
          </a:p>
          <a:p>
            <a:pPr>
              <a:buNone/>
            </a:pPr>
            <a:endParaRPr lang="en-US" sz="1400" dirty="0" smtClean="0">
              <a:solidFill>
                <a:srgbClr val="92D050"/>
              </a:solidFill>
            </a:endParaRPr>
          </a:p>
          <a:p>
            <a:pPr>
              <a:buNone/>
            </a:pPr>
            <a:endParaRPr lang="en-US" sz="1400" dirty="0" smtClean="0">
              <a:solidFill>
                <a:srgbClr val="92D050"/>
              </a:solidFill>
            </a:endParaRPr>
          </a:p>
          <a:p>
            <a:pPr>
              <a:buNone/>
            </a:pPr>
            <a:r>
              <a:rPr lang="en-US" sz="1400" dirty="0" err="1" smtClean="0">
                <a:solidFill>
                  <a:srgbClr val="92D050"/>
                </a:solidFill>
              </a:rPr>
              <a:t>Agras</a:t>
            </a:r>
            <a:r>
              <a:rPr lang="en-US" sz="1400" dirty="0" smtClean="0">
                <a:solidFill>
                  <a:srgbClr val="92D050"/>
                </a:solidFill>
              </a:rPr>
              <a:t> W Stewart </a:t>
            </a:r>
            <a:r>
              <a:rPr lang="el-GR" sz="1400" dirty="0" smtClean="0">
                <a:solidFill>
                  <a:srgbClr val="92D050"/>
                </a:solidFill>
              </a:rPr>
              <a:t> (2010):</a:t>
            </a:r>
            <a:r>
              <a:rPr lang="en-US" sz="1400" dirty="0" smtClean="0">
                <a:solidFill>
                  <a:srgbClr val="92D050"/>
                </a:solidFill>
              </a:rPr>
              <a:t>The Oxford Handbook of Eating  Disorders  Chapter 1 </a:t>
            </a:r>
            <a:r>
              <a:rPr lang="el-GR" sz="1400" dirty="0" smtClean="0">
                <a:solidFill>
                  <a:srgbClr val="92D050"/>
                </a:solidFill>
              </a:rPr>
              <a:t>, </a:t>
            </a:r>
            <a:r>
              <a:rPr lang="en-US" sz="1400" dirty="0" smtClean="0">
                <a:solidFill>
                  <a:srgbClr val="92D050"/>
                </a:solidFill>
              </a:rPr>
              <a:t>p</a:t>
            </a:r>
            <a:r>
              <a:rPr lang="el-GR" sz="1400" dirty="0" smtClean="0">
                <a:solidFill>
                  <a:srgbClr val="92D050"/>
                </a:solidFill>
              </a:rPr>
              <a:t>:1-6, </a:t>
            </a:r>
            <a:r>
              <a:rPr lang="en-US" sz="1400" dirty="0" smtClean="0">
                <a:solidFill>
                  <a:srgbClr val="92D050"/>
                </a:solidFill>
              </a:rPr>
              <a:t>Oxford Library  of Psychology ,Oxford  University Press,  New York  </a:t>
            </a:r>
            <a:endParaRPr lang="el-GR" sz="1400" dirty="0" smtClean="0">
              <a:solidFill>
                <a:srgbClr val="92D050"/>
              </a:solidFill>
            </a:endParaRPr>
          </a:p>
          <a:p>
            <a:pPr>
              <a:buNone/>
            </a:pPr>
            <a:endParaRPr lang="el-GR" sz="1400" u="sng" dirty="0">
              <a:solidFill>
                <a:srgbClr val="FFFF00"/>
              </a:solidFill>
            </a:endParaRPr>
          </a:p>
          <a:p>
            <a:pPr>
              <a:buNone/>
            </a:pPr>
            <a:endParaRPr lang="el-GR" sz="1400" dirty="0">
              <a:solidFill>
                <a:srgbClr val="FFFF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solidFill>
                  <a:srgbClr val="C00000"/>
                </a:solidFill>
              </a:rPr>
              <a:t>ΕΡΩΤΗΜΑΤΟΛΟΓΙΟ ΔΙΑΤΡΟΦΗΣ </a:t>
            </a:r>
            <a:r>
              <a:rPr lang="en-US" sz="3600" dirty="0" smtClean="0">
                <a:solidFill>
                  <a:srgbClr val="C00000"/>
                </a:solidFill>
              </a:rPr>
              <a:t>EAT- 26 </a:t>
            </a:r>
            <a:endParaRPr lang="el-GR" sz="3600" dirty="0">
              <a:solidFill>
                <a:srgbClr val="C00000"/>
              </a:solidFill>
            </a:endParaRPr>
          </a:p>
        </p:txBody>
      </p:sp>
      <p:pic>
        <p:nvPicPr>
          <p:cNvPr id="4" name="3 - Θέση περιεχομένου" descr="ΕΑΤ 26 001.jpg"/>
          <p:cNvPicPr>
            <a:picLocks noGrp="1" noChangeAspect="1"/>
          </p:cNvPicPr>
          <p:nvPr>
            <p:ph sz="half" idx="4294967295"/>
          </p:nvPr>
        </p:nvPicPr>
        <p:blipFill>
          <a:blip r:embed="rId2" cstate="print"/>
          <a:stretch>
            <a:fillRect/>
          </a:stretch>
        </p:blipFill>
        <p:spPr>
          <a:xfrm>
            <a:off x="827584" y="2060848"/>
            <a:ext cx="2870200" cy="3951288"/>
          </a:xfrm>
        </p:spPr>
      </p:pic>
      <p:pic>
        <p:nvPicPr>
          <p:cNvPr id="8" name="7 - Θέση περιεχομένου" descr="EAT 26 001.jpg"/>
          <p:cNvPicPr>
            <a:picLocks noGrp="1" noChangeAspect="1"/>
          </p:cNvPicPr>
          <p:nvPr>
            <p:ph sz="quarter" idx="4294967295"/>
          </p:nvPr>
        </p:nvPicPr>
        <p:blipFill>
          <a:blip r:embed="rId3" cstate="print"/>
          <a:stretch>
            <a:fillRect/>
          </a:stretch>
        </p:blipFill>
        <p:spPr>
          <a:xfrm>
            <a:off x="4860032" y="1988840"/>
            <a:ext cx="2871787" cy="3951288"/>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solidFill>
                  <a:srgbClr val="00B0F0"/>
                </a:solidFill>
              </a:rPr>
              <a:t>Έγκαιρη  διάγνωση  και θεραπεία </a:t>
            </a:r>
            <a:endParaRPr lang="el-GR" dirty="0"/>
          </a:p>
        </p:txBody>
      </p:sp>
      <p:sp>
        <p:nvSpPr>
          <p:cNvPr id="3" name="2 - Θέση περιεχομένου"/>
          <p:cNvSpPr>
            <a:spLocks noGrp="1"/>
          </p:cNvSpPr>
          <p:nvPr>
            <p:ph idx="1"/>
          </p:nvPr>
        </p:nvSpPr>
        <p:spPr/>
        <p:txBody>
          <a:bodyPr>
            <a:normAutofit fontScale="70000" lnSpcReduction="20000"/>
          </a:bodyPr>
          <a:lstStyle/>
          <a:p>
            <a:pPr algn="just"/>
            <a:r>
              <a:rPr lang="el-GR" dirty="0" smtClean="0">
                <a:solidFill>
                  <a:srgbClr val="92D050"/>
                </a:solidFill>
              </a:rPr>
              <a:t> </a:t>
            </a:r>
            <a:r>
              <a:rPr lang="el-GR" dirty="0" smtClean="0">
                <a:solidFill>
                  <a:srgbClr val="FFFF00"/>
                </a:solidFill>
              </a:rPr>
              <a:t>Οι </a:t>
            </a:r>
            <a:r>
              <a:rPr lang="el-GR" dirty="0">
                <a:solidFill>
                  <a:srgbClr val="FFFF00"/>
                </a:solidFill>
              </a:rPr>
              <a:t>διατροφικές διαταραχές θεωρούνται  από τις </a:t>
            </a:r>
            <a:r>
              <a:rPr lang="el-GR" u="sng" dirty="0">
                <a:solidFill>
                  <a:srgbClr val="FFFF00"/>
                </a:solidFill>
              </a:rPr>
              <a:t>πιο </a:t>
            </a:r>
            <a:r>
              <a:rPr lang="el-GR" u="sng" dirty="0" smtClean="0">
                <a:solidFill>
                  <a:srgbClr val="FFFF00"/>
                </a:solidFill>
              </a:rPr>
              <a:t>επικίνδυνες. </a:t>
            </a:r>
            <a:r>
              <a:rPr lang="el-GR" dirty="0" smtClean="0">
                <a:solidFill>
                  <a:srgbClr val="FFFF00"/>
                </a:solidFill>
              </a:rPr>
              <a:t>   </a:t>
            </a:r>
            <a:endParaRPr lang="en-US" dirty="0" smtClean="0">
              <a:solidFill>
                <a:srgbClr val="FFFF00"/>
              </a:solidFill>
            </a:endParaRPr>
          </a:p>
          <a:p>
            <a:pPr algn="just"/>
            <a:r>
              <a:rPr lang="el-GR" dirty="0" smtClean="0">
                <a:solidFill>
                  <a:srgbClr val="FFFF00"/>
                </a:solidFill>
              </a:rPr>
              <a:t>Μπορούν </a:t>
            </a:r>
            <a:r>
              <a:rPr lang="el-GR" dirty="0">
                <a:solidFill>
                  <a:srgbClr val="FFFF00"/>
                </a:solidFill>
              </a:rPr>
              <a:t>να εμφανιστούν σε μια </a:t>
            </a:r>
            <a:r>
              <a:rPr lang="el-GR" u="sng" dirty="0">
                <a:solidFill>
                  <a:srgbClr val="FFFF00"/>
                </a:solidFill>
              </a:rPr>
              <a:t>ευάλωτη ομάδα  εφήβων</a:t>
            </a:r>
            <a:r>
              <a:rPr lang="el-GR" dirty="0">
                <a:solidFill>
                  <a:srgbClr val="FFFF00"/>
                </a:solidFill>
              </a:rPr>
              <a:t>. </a:t>
            </a:r>
            <a:endParaRPr lang="el-GR" dirty="0" smtClean="0">
              <a:solidFill>
                <a:srgbClr val="FFFF00"/>
              </a:solidFill>
            </a:endParaRPr>
          </a:p>
          <a:p>
            <a:pPr algn="just"/>
            <a:r>
              <a:rPr lang="el-GR" dirty="0" smtClean="0">
                <a:solidFill>
                  <a:srgbClr val="FFFF00"/>
                </a:solidFill>
              </a:rPr>
              <a:t>Η </a:t>
            </a:r>
            <a:r>
              <a:rPr lang="el-GR" dirty="0">
                <a:solidFill>
                  <a:srgbClr val="FFFF00"/>
                </a:solidFill>
              </a:rPr>
              <a:t>διαταραχή είναι  ένας </a:t>
            </a:r>
            <a:r>
              <a:rPr lang="el-GR" u="sng" dirty="0">
                <a:solidFill>
                  <a:srgbClr val="FFFF00"/>
                </a:solidFill>
              </a:rPr>
              <a:t>συνδυασμός  ιατρικών  και </a:t>
            </a:r>
            <a:r>
              <a:rPr lang="el-GR" u="sng" dirty="0" smtClean="0">
                <a:solidFill>
                  <a:srgbClr val="FFFF00"/>
                </a:solidFill>
              </a:rPr>
              <a:t>ψυχιατρικών  </a:t>
            </a:r>
            <a:r>
              <a:rPr lang="el-GR" u="sng" dirty="0">
                <a:solidFill>
                  <a:srgbClr val="FFFF00"/>
                </a:solidFill>
              </a:rPr>
              <a:t>προβλημάτων</a:t>
            </a:r>
            <a:r>
              <a:rPr lang="el-GR" dirty="0">
                <a:solidFill>
                  <a:srgbClr val="FFFF00"/>
                </a:solidFill>
              </a:rPr>
              <a:t>. </a:t>
            </a:r>
            <a:endParaRPr lang="el-GR" dirty="0" smtClean="0">
              <a:solidFill>
                <a:srgbClr val="FFFF00"/>
              </a:solidFill>
            </a:endParaRPr>
          </a:p>
          <a:p>
            <a:pPr algn="just"/>
            <a:r>
              <a:rPr lang="el-GR" dirty="0" smtClean="0">
                <a:solidFill>
                  <a:srgbClr val="FFFF00"/>
                </a:solidFill>
              </a:rPr>
              <a:t>Τόσο </a:t>
            </a:r>
            <a:r>
              <a:rPr lang="el-GR" dirty="0">
                <a:solidFill>
                  <a:srgbClr val="FFFF00"/>
                </a:solidFill>
              </a:rPr>
              <a:t>η   </a:t>
            </a:r>
            <a:r>
              <a:rPr lang="el-GR" u="sng" dirty="0">
                <a:solidFill>
                  <a:srgbClr val="FFFF00"/>
                </a:solidFill>
              </a:rPr>
              <a:t>οικογένεια</a:t>
            </a:r>
            <a:r>
              <a:rPr lang="el-GR" dirty="0">
                <a:solidFill>
                  <a:srgbClr val="FFFF00"/>
                </a:solidFill>
              </a:rPr>
              <a:t>  όσο και  οι  </a:t>
            </a:r>
            <a:r>
              <a:rPr lang="el-GR" u="sng" dirty="0">
                <a:solidFill>
                  <a:srgbClr val="FFFF00"/>
                </a:solidFill>
              </a:rPr>
              <a:t>φίλοι </a:t>
            </a:r>
            <a:r>
              <a:rPr lang="el-GR" dirty="0">
                <a:solidFill>
                  <a:srgbClr val="FFFF00"/>
                </a:solidFill>
              </a:rPr>
              <a:t> του ασθενούς, επηρεάζονται από την ασθένεια και χρειάζονται  επίσης  ψυχολογική  υποστήριξη</a:t>
            </a:r>
            <a:r>
              <a:rPr lang="el-GR" dirty="0" smtClean="0">
                <a:solidFill>
                  <a:srgbClr val="FFFF00"/>
                </a:solidFill>
              </a:rPr>
              <a:t>.</a:t>
            </a:r>
          </a:p>
          <a:p>
            <a:pPr algn="just"/>
            <a:r>
              <a:rPr lang="el-GR" dirty="0" smtClean="0">
                <a:solidFill>
                  <a:srgbClr val="FFFF00"/>
                </a:solidFill>
              </a:rPr>
              <a:t>Υπάρχουν </a:t>
            </a:r>
            <a:r>
              <a:rPr lang="el-GR" dirty="0">
                <a:solidFill>
                  <a:srgbClr val="FFFF00"/>
                </a:solidFill>
              </a:rPr>
              <a:t>εξειδικευμένες μονάδες που  παρέχουν  τη θεραπεία (ιατρική υποστήριξη και βοήθεια </a:t>
            </a:r>
            <a:r>
              <a:rPr lang="el-GR" dirty="0" smtClean="0">
                <a:solidFill>
                  <a:srgbClr val="FFFF00"/>
                </a:solidFill>
              </a:rPr>
              <a:t> </a:t>
            </a:r>
            <a:r>
              <a:rPr lang="el-GR" dirty="0" err="1" smtClean="0">
                <a:solidFill>
                  <a:srgbClr val="FFFF00"/>
                </a:solidFill>
              </a:rPr>
              <a:t>επανασίτισης</a:t>
            </a:r>
            <a:r>
              <a:rPr lang="el-GR" dirty="0" smtClean="0">
                <a:solidFill>
                  <a:srgbClr val="FFFF00"/>
                </a:solidFill>
              </a:rPr>
              <a:t>).</a:t>
            </a:r>
            <a:endParaRPr lang="en-US" dirty="0" smtClean="0">
              <a:solidFill>
                <a:srgbClr val="FFFF00"/>
              </a:solidFill>
            </a:endParaRPr>
          </a:p>
          <a:p>
            <a:pPr algn="just">
              <a:buNone/>
            </a:pPr>
            <a:endParaRPr lang="en-US" dirty="0" smtClean="0">
              <a:solidFill>
                <a:srgbClr val="FFFF00"/>
              </a:solidFill>
            </a:endParaRPr>
          </a:p>
          <a:p>
            <a:pPr algn="just">
              <a:buNone/>
            </a:pPr>
            <a:endParaRPr lang="en-US" sz="1300" dirty="0" smtClean="0">
              <a:solidFill>
                <a:srgbClr val="92D050"/>
              </a:solidFill>
            </a:endParaRPr>
          </a:p>
          <a:p>
            <a:pPr algn="just">
              <a:buNone/>
            </a:pPr>
            <a:endParaRPr lang="en-US" sz="1300" dirty="0" smtClean="0">
              <a:solidFill>
                <a:srgbClr val="92D050"/>
              </a:solidFill>
            </a:endParaRPr>
          </a:p>
          <a:p>
            <a:pPr algn="just">
              <a:buNone/>
            </a:pPr>
            <a:r>
              <a:rPr lang="en-US" sz="1300" dirty="0" err="1" smtClean="0">
                <a:solidFill>
                  <a:srgbClr val="92D050"/>
                </a:solidFill>
              </a:rPr>
              <a:t>Agras</a:t>
            </a:r>
            <a:r>
              <a:rPr lang="en-US" sz="1300" dirty="0" smtClean="0">
                <a:solidFill>
                  <a:srgbClr val="92D050"/>
                </a:solidFill>
              </a:rPr>
              <a:t> W Stewart </a:t>
            </a:r>
            <a:r>
              <a:rPr lang="el-GR" sz="1300" dirty="0" smtClean="0">
                <a:solidFill>
                  <a:srgbClr val="92D050"/>
                </a:solidFill>
              </a:rPr>
              <a:t> (2010):</a:t>
            </a:r>
            <a:r>
              <a:rPr lang="en-US" sz="1300" dirty="0" smtClean="0">
                <a:solidFill>
                  <a:srgbClr val="92D050"/>
                </a:solidFill>
              </a:rPr>
              <a:t>The Oxford Handbook of Eating  Disorders  Chapter 1 </a:t>
            </a:r>
            <a:r>
              <a:rPr lang="el-GR" sz="1300" dirty="0" smtClean="0">
                <a:solidFill>
                  <a:srgbClr val="92D050"/>
                </a:solidFill>
              </a:rPr>
              <a:t>, </a:t>
            </a:r>
            <a:r>
              <a:rPr lang="en-US" sz="1300" dirty="0" smtClean="0">
                <a:solidFill>
                  <a:srgbClr val="92D050"/>
                </a:solidFill>
              </a:rPr>
              <a:t>p</a:t>
            </a:r>
            <a:r>
              <a:rPr lang="el-GR" sz="1300" dirty="0" smtClean="0">
                <a:solidFill>
                  <a:srgbClr val="92D050"/>
                </a:solidFill>
              </a:rPr>
              <a:t>:1-6, </a:t>
            </a:r>
            <a:r>
              <a:rPr lang="en-US" sz="1300" dirty="0" smtClean="0">
                <a:solidFill>
                  <a:srgbClr val="92D050"/>
                </a:solidFill>
              </a:rPr>
              <a:t>Oxford Library  of Psychology ,Oxford  University Press,  New York  </a:t>
            </a:r>
            <a:endParaRPr lang="el-GR" sz="1300" dirty="0" smtClean="0">
              <a:solidFill>
                <a:srgbClr val="92D050"/>
              </a:solidFill>
            </a:endParaRPr>
          </a:p>
          <a:p>
            <a:pPr algn="just">
              <a:buNone/>
            </a:pPr>
            <a:endParaRPr lang="en-US" dirty="0" smtClean="0">
              <a:solidFill>
                <a:srgbClr val="FFFF00"/>
              </a:solidFill>
            </a:endParaRPr>
          </a:p>
          <a:p>
            <a:pPr algn="just">
              <a:buNone/>
            </a:pPr>
            <a:endParaRPr lang="en-US" dirty="0" smtClean="0">
              <a:solidFill>
                <a:srgbClr val="FFFF00"/>
              </a:solidFill>
            </a:endParaRPr>
          </a:p>
          <a:p>
            <a:pPr algn="just">
              <a:buNone/>
            </a:pPr>
            <a:endParaRPr lang="el-GR" dirty="0">
              <a:solidFill>
                <a:srgbClr val="FFFF00"/>
              </a:solidFill>
            </a:endParaRPr>
          </a:p>
          <a:p>
            <a:pPr algn="just">
              <a:buNone/>
            </a:pPr>
            <a:endParaRPr lang="el-GR" dirty="0">
              <a:solidFill>
                <a:srgbClr val="92D05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Έγκαιρη  διάγνωση  και θεραπεία</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l-GR" dirty="0" smtClean="0">
                <a:solidFill>
                  <a:srgbClr val="FFFF00"/>
                </a:solidFill>
              </a:rPr>
              <a:t>   Πώς </a:t>
            </a:r>
            <a:r>
              <a:rPr lang="el-GR" dirty="0">
                <a:solidFill>
                  <a:srgbClr val="FFFF00"/>
                </a:solidFill>
              </a:rPr>
              <a:t>μπορούμε να  βοηθήσουμε τον ασθενή</a:t>
            </a:r>
            <a:r>
              <a:rPr lang="el-GR" dirty="0" smtClean="0">
                <a:solidFill>
                  <a:srgbClr val="FFFF00"/>
                </a:solidFill>
              </a:rPr>
              <a:t>:</a:t>
            </a:r>
          </a:p>
          <a:p>
            <a:pPr>
              <a:buNone/>
            </a:pPr>
            <a:endParaRPr lang="el-GR" dirty="0" smtClean="0">
              <a:solidFill>
                <a:srgbClr val="FFFF00"/>
              </a:solidFill>
            </a:endParaRPr>
          </a:p>
          <a:p>
            <a:pPr>
              <a:buNone/>
            </a:pPr>
            <a:r>
              <a:rPr lang="el-GR" dirty="0" smtClean="0">
                <a:solidFill>
                  <a:srgbClr val="FFFF00"/>
                </a:solidFill>
              </a:rPr>
              <a:t>1.  </a:t>
            </a:r>
            <a:r>
              <a:rPr lang="el-GR" dirty="0">
                <a:solidFill>
                  <a:srgbClr val="FFFF00"/>
                </a:solidFill>
              </a:rPr>
              <a:t>Κ</a:t>
            </a:r>
            <a:r>
              <a:rPr lang="el-GR" dirty="0" smtClean="0">
                <a:solidFill>
                  <a:srgbClr val="FFFF00"/>
                </a:solidFill>
              </a:rPr>
              <a:t>αθοδήγηση  -Στήριξη-</a:t>
            </a:r>
            <a:r>
              <a:rPr lang="el-GR" dirty="0" err="1" smtClean="0">
                <a:solidFill>
                  <a:srgbClr val="FFFF00"/>
                </a:solidFill>
              </a:rPr>
              <a:t>Ενημέρωση</a:t>
            </a:r>
            <a:r>
              <a:rPr lang="el-GR" dirty="0" smtClean="0">
                <a:solidFill>
                  <a:srgbClr val="FFFF00"/>
                </a:solidFill>
              </a:rPr>
              <a:t>- Παραπομπή(από τον γενικό –οικογενειακό γιατρό). </a:t>
            </a:r>
          </a:p>
          <a:p>
            <a:pPr marL="514350" indent="-514350">
              <a:buNone/>
            </a:pPr>
            <a:r>
              <a:rPr lang="el-GR" dirty="0" smtClean="0">
                <a:solidFill>
                  <a:srgbClr val="FFFF00"/>
                </a:solidFill>
              </a:rPr>
              <a:t> 2.Υποστήριξη </a:t>
            </a:r>
            <a:r>
              <a:rPr lang="el-GR" dirty="0">
                <a:solidFill>
                  <a:srgbClr val="FFFF00"/>
                </a:solidFill>
              </a:rPr>
              <a:t>της οικογένειας  σε περιπτώσεις όπου κρίνεται </a:t>
            </a:r>
            <a:r>
              <a:rPr lang="el-GR" dirty="0" smtClean="0">
                <a:solidFill>
                  <a:srgbClr val="FFFF00"/>
                </a:solidFill>
              </a:rPr>
              <a:t>απαραίτητο(</a:t>
            </a:r>
            <a:r>
              <a:rPr lang="el-GR" dirty="0" err="1" smtClean="0">
                <a:solidFill>
                  <a:srgbClr val="FFFF00"/>
                </a:solidFill>
              </a:rPr>
              <a:t>μονογονεικές,διαζύγιο,απόντες,αδιάφοροι</a:t>
            </a:r>
            <a:r>
              <a:rPr lang="el-GR" dirty="0" smtClean="0">
                <a:solidFill>
                  <a:srgbClr val="FFFF00"/>
                </a:solidFill>
              </a:rPr>
              <a:t>)  </a:t>
            </a:r>
            <a:r>
              <a:rPr lang="el-GR" dirty="0">
                <a:solidFill>
                  <a:srgbClr val="FFFF00"/>
                </a:solidFill>
              </a:rPr>
              <a:t>σχεδιασμένη   με τέτοιο τρόπο ώστε  να βοηθήσει τις οικογένειες </a:t>
            </a:r>
            <a:r>
              <a:rPr lang="el-GR" dirty="0" smtClean="0">
                <a:solidFill>
                  <a:srgbClr val="FFFF00"/>
                </a:solidFill>
              </a:rPr>
              <a:t>(</a:t>
            </a:r>
            <a:r>
              <a:rPr lang="el-GR" dirty="0" err="1" smtClean="0">
                <a:solidFill>
                  <a:srgbClr val="FFFF00"/>
                </a:solidFill>
              </a:rPr>
              <a:t>γονείς,αδέλφια,συγγενείς</a:t>
            </a:r>
            <a:r>
              <a:rPr lang="el-GR" dirty="0" smtClean="0">
                <a:solidFill>
                  <a:srgbClr val="FFFF00"/>
                </a:solidFill>
              </a:rPr>
              <a:t>) </a:t>
            </a:r>
            <a:r>
              <a:rPr lang="el-GR" dirty="0">
                <a:solidFill>
                  <a:srgbClr val="FFFF00"/>
                </a:solidFill>
              </a:rPr>
              <a:t>να  κατανοήσουν τη διαταραχή και να τους στηρίξει, μέσω της  </a:t>
            </a:r>
            <a:r>
              <a:rPr lang="el-GR" dirty="0" smtClean="0">
                <a:solidFill>
                  <a:srgbClr val="FFFF00"/>
                </a:solidFill>
              </a:rPr>
              <a:t>ιατρικής ενημέρωσης(</a:t>
            </a:r>
            <a:r>
              <a:rPr lang="el-GR" dirty="0" err="1" smtClean="0">
                <a:solidFill>
                  <a:srgbClr val="FFFF00"/>
                </a:solidFill>
              </a:rPr>
              <a:t>ψυχοεκπαίδευση</a:t>
            </a:r>
            <a:r>
              <a:rPr lang="el-GR" dirty="0" smtClean="0">
                <a:solidFill>
                  <a:srgbClr val="FFFF00"/>
                </a:solidFill>
              </a:rPr>
              <a:t>)και της παραπομπής για θεραπεία(από τον γενικό οικογενειακό ιατρό). </a:t>
            </a:r>
          </a:p>
          <a:p>
            <a:pPr marL="514350" indent="-514350" algn="just">
              <a:buNone/>
            </a:pPr>
            <a:r>
              <a:rPr lang="el-GR" dirty="0" smtClean="0">
                <a:solidFill>
                  <a:srgbClr val="FFFF00"/>
                </a:solidFill>
              </a:rPr>
              <a:t>Η  </a:t>
            </a:r>
            <a:r>
              <a:rPr lang="el-GR" dirty="0">
                <a:solidFill>
                  <a:srgbClr val="FFFF00"/>
                </a:solidFill>
              </a:rPr>
              <a:t>πλήρης  αξιολόγηση θα γίνει από έναν  εξειδικευμένο   ψυχίατρο</a:t>
            </a:r>
            <a:r>
              <a:rPr lang="el-GR" dirty="0" smtClean="0">
                <a:solidFill>
                  <a:srgbClr val="FFFF00"/>
                </a:solidFill>
              </a:rPr>
              <a:t>.</a:t>
            </a:r>
            <a:endParaRPr lang="en-US" dirty="0" smtClean="0">
              <a:solidFill>
                <a:srgbClr val="FFFF00"/>
              </a:solidFill>
            </a:endParaRPr>
          </a:p>
          <a:p>
            <a:pPr marL="514350" indent="-514350" algn="just">
              <a:buNone/>
            </a:pPr>
            <a:endParaRPr lang="en-US" dirty="0" smtClean="0">
              <a:solidFill>
                <a:srgbClr val="FFFF00"/>
              </a:solidFill>
            </a:endParaRPr>
          </a:p>
          <a:p>
            <a:pPr marL="514350" indent="-514350" algn="just">
              <a:buNone/>
            </a:pPr>
            <a:endParaRPr lang="en-US" sz="1400" dirty="0" smtClean="0">
              <a:solidFill>
                <a:srgbClr val="92D050"/>
              </a:solidFill>
            </a:endParaRPr>
          </a:p>
          <a:p>
            <a:pPr marL="514350" indent="-514350" algn="just">
              <a:buNone/>
            </a:pPr>
            <a:endParaRPr lang="en-US" sz="1400" dirty="0" smtClean="0">
              <a:solidFill>
                <a:srgbClr val="92D050"/>
              </a:solidFill>
            </a:endParaRPr>
          </a:p>
          <a:p>
            <a:pPr marL="514350" indent="-514350" algn="just">
              <a:buNone/>
            </a:pPr>
            <a:r>
              <a:rPr lang="en-US" sz="1400" dirty="0" err="1" smtClean="0">
                <a:solidFill>
                  <a:srgbClr val="92D050"/>
                </a:solidFill>
              </a:rPr>
              <a:t>Agras</a:t>
            </a:r>
            <a:r>
              <a:rPr lang="en-US" sz="1400" dirty="0" smtClean="0">
                <a:solidFill>
                  <a:srgbClr val="92D050"/>
                </a:solidFill>
              </a:rPr>
              <a:t> W Stewart </a:t>
            </a:r>
            <a:r>
              <a:rPr lang="el-GR" sz="1400" dirty="0" smtClean="0">
                <a:solidFill>
                  <a:srgbClr val="92D050"/>
                </a:solidFill>
              </a:rPr>
              <a:t> (2010):</a:t>
            </a:r>
            <a:r>
              <a:rPr lang="en-US" sz="1400" dirty="0" smtClean="0">
                <a:solidFill>
                  <a:srgbClr val="92D050"/>
                </a:solidFill>
              </a:rPr>
              <a:t>The Oxford Handbook of Eating  Disorders  Chapter 1 </a:t>
            </a:r>
            <a:r>
              <a:rPr lang="el-GR" sz="1400" dirty="0" smtClean="0">
                <a:solidFill>
                  <a:srgbClr val="92D050"/>
                </a:solidFill>
              </a:rPr>
              <a:t>, </a:t>
            </a:r>
            <a:r>
              <a:rPr lang="en-US" sz="1400" dirty="0" smtClean="0">
                <a:solidFill>
                  <a:srgbClr val="92D050"/>
                </a:solidFill>
              </a:rPr>
              <a:t>p</a:t>
            </a:r>
            <a:r>
              <a:rPr lang="el-GR" sz="1400" dirty="0" smtClean="0">
                <a:solidFill>
                  <a:srgbClr val="92D050"/>
                </a:solidFill>
              </a:rPr>
              <a:t>:1-6, </a:t>
            </a:r>
            <a:r>
              <a:rPr lang="en-US" sz="1400" dirty="0" smtClean="0">
                <a:solidFill>
                  <a:srgbClr val="92D050"/>
                </a:solidFill>
              </a:rPr>
              <a:t>Oxford Library  of Psychology ,Oxford  University Press,  New York  </a:t>
            </a:r>
            <a:endParaRPr lang="el-GR" sz="1400" dirty="0" smtClean="0">
              <a:solidFill>
                <a:srgbClr val="92D050"/>
              </a:solidFill>
            </a:endParaRPr>
          </a:p>
          <a:p>
            <a:pPr marL="514350" indent="-514350" algn="just">
              <a:buNone/>
            </a:pPr>
            <a:endParaRPr lang="en-US" sz="1400" dirty="0" smtClean="0">
              <a:solidFill>
                <a:srgbClr val="FFFF00"/>
              </a:solidFill>
            </a:endParaRPr>
          </a:p>
          <a:p>
            <a:pPr marL="514350" indent="-514350" algn="just">
              <a:buNone/>
            </a:pPr>
            <a:endParaRPr lang="el-GR" sz="1400" dirty="0">
              <a:solidFill>
                <a:srgbClr val="FFFF00"/>
              </a:solidFill>
            </a:endParaRPr>
          </a:p>
          <a:p>
            <a:pPr marL="514350" indent="-514350">
              <a:buNone/>
            </a:pPr>
            <a:endParaRPr lang="el-GR" dirty="0">
              <a:solidFill>
                <a:srgbClr val="FFFF00"/>
              </a:solidFill>
            </a:endParaRPr>
          </a:p>
          <a:p>
            <a:pPr marL="514350" lvl="0" indent="-514350">
              <a:buAutoNum type="arabicPeriod"/>
            </a:pPr>
            <a:endParaRPr lang="el-GR" dirty="0"/>
          </a:p>
          <a:p>
            <a:pPr>
              <a:buNone/>
            </a:pPr>
            <a:endParaRPr lang="el-GR" dirty="0">
              <a:solidFill>
                <a:srgbClr val="FFFF00"/>
              </a:solidFill>
            </a:endParaRPr>
          </a:p>
          <a:p>
            <a:pPr>
              <a:buNone/>
            </a:pPr>
            <a:endParaRPr lang="el-G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Έγκαιρη  διάγνωση  και θεραπεία-3</a:t>
            </a:r>
            <a:endParaRPr lang="el-GR" dirty="0"/>
          </a:p>
        </p:txBody>
      </p:sp>
      <p:sp>
        <p:nvSpPr>
          <p:cNvPr id="3" name="2 - Θέση περιεχομένου"/>
          <p:cNvSpPr>
            <a:spLocks noGrp="1"/>
          </p:cNvSpPr>
          <p:nvPr>
            <p:ph idx="1"/>
          </p:nvPr>
        </p:nvSpPr>
        <p:spPr/>
        <p:txBody>
          <a:bodyPr>
            <a:normAutofit fontScale="25000" lnSpcReduction="20000"/>
          </a:bodyPr>
          <a:lstStyle/>
          <a:p>
            <a:pPr>
              <a:buNone/>
            </a:pPr>
            <a:r>
              <a:rPr lang="en-US" b="1" dirty="0" smtClean="0">
                <a:solidFill>
                  <a:srgbClr val="92D050"/>
                </a:solidFill>
              </a:rPr>
              <a:t>              </a:t>
            </a:r>
            <a:r>
              <a:rPr lang="el-GR" sz="8600" b="1" dirty="0" smtClean="0">
                <a:solidFill>
                  <a:srgbClr val="92D050"/>
                </a:solidFill>
              </a:rPr>
              <a:t>Έγκαιρη διάγνωση-Πρώιμη ανίχνευση-Αρχές </a:t>
            </a:r>
            <a:r>
              <a:rPr lang="el-GR" sz="8600" b="1" dirty="0">
                <a:solidFill>
                  <a:srgbClr val="92D050"/>
                </a:solidFill>
              </a:rPr>
              <a:t>της θεραπείας</a:t>
            </a:r>
            <a:r>
              <a:rPr lang="el-GR" sz="8600" b="1" dirty="0" smtClean="0">
                <a:solidFill>
                  <a:srgbClr val="92D050"/>
                </a:solidFill>
              </a:rPr>
              <a:t>:</a:t>
            </a:r>
          </a:p>
          <a:p>
            <a:pPr>
              <a:buNone/>
            </a:pPr>
            <a:endParaRPr lang="el-GR" sz="8600" b="1" dirty="0" smtClean="0">
              <a:solidFill>
                <a:srgbClr val="92D050"/>
              </a:solidFill>
            </a:endParaRPr>
          </a:p>
          <a:p>
            <a:pPr algn="just"/>
            <a:r>
              <a:rPr lang="el-GR" sz="8600" b="1" dirty="0">
                <a:solidFill>
                  <a:srgbClr val="FFFF00"/>
                </a:solidFill>
              </a:rPr>
              <a:t>Σύμφωνα με τις τελευταίες εξελίξεις, οι </a:t>
            </a:r>
            <a:r>
              <a:rPr lang="el-GR" sz="8600" b="1" dirty="0" smtClean="0">
                <a:solidFill>
                  <a:srgbClr val="FFFF00"/>
                </a:solidFill>
              </a:rPr>
              <a:t>γενικές αρχές </a:t>
            </a:r>
            <a:r>
              <a:rPr lang="el-GR" sz="8600" b="1" dirty="0">
                <a:solidFill>
                  <a:srgbClr val="FFFF00"/>
                </a:solidFill>
              </a:rPr>
              <a:t>της θεραπείας είναι οι εξής  :</a:t>
            </a:r>
            <a:endParaRPr lang="el-GR" sz="8600" dirty="0">
              <a:solidFill>
                <a:srgbClr val="FFFF00"/>
              </a:solidFill>
            </a:endParaRPr>
          </a:p>
          <a:p>
            <a:pPr lvl="0" algn="just"/>
            <a:r>
              <a:rPr lang="el-GR" sz="8600" b="1" dirty="0">
                <a:solidFill>
                  <a:srgbClr val="FFFF00"/>
                </a:solidFill>
              </a:rPr>
              <a:t> Να βοηθήσει  τους  ασθενείς να  επιδιώξουν  και να διατηρήσουν ένα </a:t>
            </a:r>
            <a:r>
              <a:rPr lang="el-GR" sz="8600" b="1" u="sng" dirty="0">
                <a:solidFill>
                  <a:srgbClr val="FFFF00"/>
                </a:solidFill>
              </a:rPr>
              <a:t>υγιές σωματικό  βάρος </a:t>
            </a:r>
            <a:r>
              <a:rPr lang="el-GR" sz="8600" b="1" dirty="0">
                <a:solidFill>
                  <a:srgbClr val="FFFF00"/>
                </a:solidFill>
              </a:rPr>
              <a:t>και  να αναπτύξουν   ένα  </a:t>
            </a:r>
            <a:r>
              <a:rPr lang="el-GR" sz="8600" b="1" u="sng" dirty="0">
                <a:solidFill>
                  <a:srgbClr val="FFFF00"/>
                </a:solidFill>
              </a:rPr>
              <a:t>φυσιολογικό  πρόγραμμα διατροφικής πρόσληψης</a:t>
            </a:r>
            <a:r>
              <a:rPr lang="el-GR" sz="8600" b="1" dirty="0">
                <a:solidFill>
                  <a:srgbClr val="FFFF00"/>
                </a:solidFill>
              </a:rPr>
              <a:t>.</a:t>
            </a:r>
            <a:endParaRPr lang="el-GR" sz="8600" dirty="0">
              <a:solidFill>
                <a:srgbClr val="FFFF00"/>
              </a:solidFill>
            </a:endParaRPr>
          </a:p>
          <a:p>
            <a:pPr lvl="0" algn="just"/>
            <a:r>
              <a:rPr lang="el-GR" sz="8600" b="1" dirty="0">
                <a:solidFill>
                  <a:srgbClr val="FFFF00"/>
                </a:solidFill>
              </a:rPr>
              <a:t>Να  κατανοήσουν </a:t>
            </a:r>
            <a:r>
              <a:rPr lang="el-GR" sz="8600" b="1" u="sng" dirty="0">
                <a:solidFill>
                  <a:srgbClr val="FFFF00"/>
                </a:solidFill>
              </a:rPr>
              <a:t> την φύση της  διατροφικής διαταραχής και την υποκείμενη </a:t>
            </a:r>
            <a:r>
              <a:rPr lang="el-GR" sz="8600" b="1" u="sng" dirty="0" smtClean="0">
                <a:solidFill>
                  <a:srgbClr val="FFFF00"/>
                </a:solidFill>
              </a:rPr>
              <a:t>αιτία (πρόκειται για ψυχική διαταραχή, άγνωστης αιτιολογίας).     </a:t>
            </a:r>
            <a:endParaRPr lang="en-US" sz="8600" b="1" u="sng" dirty="0" smtClean="0">
              <a:solidFill>
                <a:srgbClr val="FFFF00"/>
              </a:solidFill>
            </a:endParaRPr>
          </a:p>
          <a:p>
            <a:pPr lvl="0" algn="just"/>
            <a:endParaRPr lang="en-US" sz="8600" b="1" u="sng" dirty="0" smtClean="0">
              <a:solidFill>
                <a:srgbClr val="FFFF00"/>
              </a:solidFill>
            </a:endParaRPr>
          </a:p>
          <a:p>
            <a:pPr lvl="0" algn="just"/>
            <a:endParaRPr lang="en-US" sz="8600" b="1" u="sng" dirty="0" smtClean="0">
              <a:solidFill>
                <a:srgbClr val="FFFF00"/>
              </a:solidFill>
            </a:endParaRPr>
          </a:p>
          <a:p>
            <a:pPr lvl="0" algn="just"/>
            <a:endParaRPr lang="en-US" sz="8600" b="1" u="sng" dirty="0" smtClean="0">
              <a:solidFill>
                <a:srgbClr val="FFFF00"/>
              </a:solidFill>
            </a:endParaRPr>
          </a:p>
          <a:p>
            <a:pPr lvl="0" algn="just"/>
            <a:endParaRPr lang="en-US" sz="8600" b="1" u="sng" dirty="0" smtClean="0">
              <a:solidFill>
                <a:srgbClr val="FFFF00"/>
              </a:solidFill>
            </a:endParaRPr>
          </a:p>
          <a:p>
            <a:pPr lvl="0" algn="just"/>
            <a:endParaRPr lang="en-US" sz="8600" b="1" u="sng" dirty="0" smtClean="0">
              <a:solidFill>
                <a:srgbClr val="FFFF00"/>
              </a:solidFill>
            </a:endParaRPr>
          </a:p>
          <a:p>
            <a:pPr algn="just"/>
            <a:endParaRPr lang="en-US" sz="3600" dirty="0" smtClean="0">
              <a:solidFill>
                <a:srgbClr val="92D050"/>
              </a:solidFill>
            </a:endParaRPr>
          </a:p>
          <a:p>
            <a:pPr algn="just">
              <a:buNone/>
            </a:pPr>
            <a:r>
              <a:rPr lang="en-US" sz="3600" dirty="0" err="1" smtClean="0">
                <a:solidFill>
                  <a:srgbClr val="92D050"/>
                </a:solidFill>
              </a:rPr>
              <a:t>Agras</a:t>
            </a:r>
            <a:r>
              <a:rPr lang="en-US" sz="3600" dirty="0" smtClean="0">
                <a:solidFill>
                  <a:srgbClr val="92D050"/>
                </a:solidFill>
              </a:rPr>
              <a:t> W Stewart </a:t>
            </a:r>
            <a:r>
              <a:rPr lang="el-GR" sz="3600" dirty="0" smtClean="0">
                <a:solidFill>
                  <a:srgbClr val="92D050"/>
                </a:solidFill>
              </a:rPr>
              <a:t> (2010):</a:t>
            </a:r>
            <a:r>
              <a:rPr lang="en-US" sz="3600" dirty="0" smtClean="0">
                <a:solidFill>
                  <a:srgbClr val="92D050"/>
                </a:solidFill>
              </a:rPr>
              <a:t>The Oxford Handbook of Eating  Disorders  Chapter 1 </a:t>
            </a:r>
            <a:r>
              <a:rPr lang="el-GR" sz="3600" dirty="0" smtClean="0">
                <a:solidFill>
                  <a:srgbClr val="92D050"/>
                </a:solidFill>
              </a:rPr>
              <a:t>, </a:t>
            </a:r>
            <a:r>
              <a:rPr lang="en-US" sz="3600" dirty="0" smtClean="0">
                <a:solidFill>
                  <a:srgbClr val="92D050"/>
                </a:solidFill>
              </a:rPr>
              <a:t>p</a:t>
            </a:r>
            <a:r>
              <a:rPr lang="el-GR" sz="3600" dirty="0" smtClean="0">
                <a:solidFill>
                  <a:srgbClr val="92D050"/>
                </a:solidFill>
              </a:rPr>
              <a:t>:1-6, </a:t>
            </a:r>
            <a:r>
              <a:rPr lang="en-US" sz="3600" dirty="0" smtClean="0">
                <a:solidFill>
                  <a:srgbClr val="92D050"/>
                </a:solidFill>
              </a:rPr>
              <a:t>Oxford Library  of Psychology ,Oxford  University Press,  New York  </a:t>
            </a:r>
            <a:endParaRPr lang="el-GR" sz="3600" dirty="0" smtClean="0">
              <a:solidFill>
                <a:srgbClr val="92D050"/>
              </a:solidFill>
            </a:endParaRPr>
          </a:p>
          <a:p>
            <a:pPr lvl="0" algn="just"/>
            <a:endParaRPr lang="en-US" sz="8600" b="1" u="sng" dirty="0" smtClean="0">
              <a:solidFill>
                <a:srgbClr val="FFFF00"/>
              </a:solidFill>
            </a:endParaRPr>
          </a:p>
          <a:p>
            <a:pPr lvl="0" algn="just"/>
            <a:endParaRPr lang="en-US" sz="8600" b="1" u="sng" dirty="0" smtClean="0">
              <a:solidFill>
                <a:srgbClr val="FFFF00"/>
              </a:solidFill>
            </a:endParaRPr>
          </a:p>
          <a:p>
            <a:pPr lvl="0" algn="just"/>
            <a:endParaRPr lang="en-US" b="1" u="sng" dirty="0" smtClean="0">
              <a:solidFill>
                <a:srgbClr val="FFFF00"/>
              </a:solidFill>
            </a:endParaRPr>
          </a:p>
          <a:p>
            <a:pPr lvl="0" algn="just"/>
            <a:r>
              <a:rPr lang="el-GR" b="1" u="sng" dirty="0" smtClean="0">
                <a:solidFill>
                  <a:srgbClr val="FFFF00"/>
                </a:solidFill>
              </a:rPr>
              <a:t>     </a:t>
            </a:r>
            <a:endParaRPr lang="el-GR" u="sng" dirty="0">
              <a:solidFill>
                <a:srgbClr val="FFFF00"/>
              </a:solidFill>
            </a:endParaRPr>
          </a:p>
          <a:p>
            <a:pPr lvl="0" algn="just">
              <a:buNone/>
            </a:pPr>
            <a:endParaRPr lang="el-GR" dirty="0">
              <a:solidFill>
                <a:srgbClr val="FFFF00"/>
              </a:solidFill>
            </a:endParaRPr>
          </a:p>
          <a:p>
            <a:pPr algn="just">
              <a:buNone/>
            </a:pPr>
            <a:r>
              <a:rPr lang="el-GR" b="1" dirty="0">
                <a:solidFill>
                  <a:srgbClr val="FFFF00"/>
                </a:solidFill>
              </a:rPr>
              <a:t> </a:t>
            </a:r>
            <a:endParaRPr lang="el-GR" dirty="0">
              <a:solidFill>
                <a:srgbClr val="FFFF00"/>
              </a:solidFill>
            </a:endParaRPr>
          </a:p>
          <a:p>
            <a:pPr algn="just"/>
            <a:endParaRPr lang="el-GR" dirty="0">
              <a:solidFill>
                <a:srgbClr val="FFFF00"/>
              </a:solidFill>
            </a:endParaRPr>
          </a:p>
          <a:p>
            <a:pPr>
              <a:buNone/>
            </a:pPr>
            <a:endParaRPr lang="el-GR" dirty="0">
              <a:solidFill>
                <a:srgbClr val="FFFF00"/>
              </a:solidFill>
            </a:endParaRPr>
          </a:p>
          <a:p>
            <a:pPr>
              <a:buNone/>
            </a:pPr>
            <a:endParaRPr lang="el-G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Έγκαιρη  διάγνωση  και θεραπεία</a:t>
            </a:r>
            <a:endParaRPr lang="el-GR" dirty="0"/>
          </a:p>
        </p:txBody>
      </p:sp>
      <p:sp>
        <p:nvSpPr>
          <p:cNvPr id="3" name="2 - Θέση περιεχομένου"/>
          <p:cNvSpPr>
            <a:spLocks noGrp="1"/>
          </p:cNvSpPr>
          <p:nvPr>
            <p:ph idx="1"/>
          </p:nvPr>
        </p:nvSpPr>
        <p:spPr/>
        <p:txBody>
          <a:bodyPr>
            <a:normAutofit fontScale="77500" lnSpcReduction="20000"/>
          </a:bodyPr>
          <a:lstStyle/>
          <a:p>
            <a:pPr>
              <a:buNone/>
            </a:pPr>
            <a:r>
              <a:rPr lang="el-GR" b="1" dirty="0" smtClean="0">
                <a:solidFill>
                  <a:srgbClr val="00B050"/>
                </a:solidFill>
              </a:rPr>
              <a:t> 1.ΙΑΤΡΙΚΗ </a:t>
            </a:r>
            <a:r>
              <a:rPr lang="el-GR" b="1" dirty="0">
                <a:solidFill>
                  <a:srgbClr val="00B050"/>
                </a:solidFill>
              </a:rPr>
              <a:t>ΦΡΟΝΤΙΔΑ ΚΑΙ ΠΕΡΙΘΑΛΨΗ </a:t>
            </a:r>
            <a:r>
              <a:rPr lang="el-GR" b="1" dirty="0" smtClean="0">
                <a:solidFill>
                  <a:srgbClr val="00B050"/>
                </a:solidFill>
              </a:rPr>
              <a:t>(ΝΟΣΗΛΕΙΑ)</a:t>
            </a:r>
          </a:p>
          <a:p>
            <a:pPr algn="just">
              <a:buNone/>
            </a:pPr>
            <a:r>
              <a:rPr lang="el-GR" b="1" dirty="0" smtClean="0"/>
              <a:t>     </a:t>
            </a:r>
            <a:r>
              <a:rPr lang="el-GR" b="1" dirty="0" smtClean="0">
                <a:solidFill>
                  <a:srgbClr val="FFFF00"/>
                </a:solidFill>
              </a:rPr>
              <a:t> </a:t>
            </a:r>
            <a:endParaRPr lang="el-GR" dirty="0">
              <a:solidFill>
                <a:srgbClr val="FFFF00"/>
              </a:solidFill>
            </a:endParaRPr>
          </a:p>
          <a:p>
            <a:pPr>
              <a:buNone/>
            </a:pPr>
            <a:r>
              <a:rPr lang="el-GR" b="1" dirty="0">
                <a:solidFill>
                  <a:srgbClr val="00B050"/>
                </a:solidFill>
              </a:rPr>
              <a:t>2 </a:t>
            </a:r>
            <a:r>
              <a:rPr lang="el-GR" b="1" dirty="0" smtClean="0">
                <a:solidFill>
                  <a:srgbClr val="00B050"/>
                </a:solidFill>
              </a:rPr>
              <a:t>ΨΥΧΟΘΕΡΑΠΕΙΑ  </a:t>
            </a:r>
            <a:endParaRPr lang="el-GR" dirty="0">
              <a:solidFill>
                <a:srgbClr val="00B050"/>
              </a:solidFill>
            </a:endParaRPr>
          </a:p>
          <a:p>
            <a:r>
              <a:rPr lang="el-GR" b="1" dirty="0" err="1">
                <a:solidFill>
                  <a:srgbClr val="FFFF00"/>
                </a:solidFill>
              </a:rPr>
              <a:t>Α.Ομάδες</a:t>
            </a:r>
            <a:r>
              <a:rPr lang="el-GR" b="1" dirty="0">
                <a:solidFill>
                  <a:srgbClr val="FFFF00"/>
                </a:solidFill>
              </a:rPr>
              <a:t>  Αυτοβοήθειας </a:t>
            </a:r>
            <a:endParaRPr lang="el-GR" dirty="0">
              <a:solidFill>
                <a:srgbClr val="FFFF00"/>
              </a:solidFill>
            </a:endParaRPr>
          </a:p>
          <a:p>
            <a:r>
              <a:rPr lang="el-GR" b="1" dirty="0" err="1">
                <a:solidFill>
                  <a:srgbClr val="FFFF00"/>
                </a:solidFill>
              </a:rPr>
              <a:t>Β.Γνωσιακή</a:t>
            </a:r>
            <a:r>
              <a:rPr lang="el-GR" b="1" dirty="0">
                <a:solidFill>
                  <a:srgbClr val="FFFF00"/>
                </a:solidFill>
              </a:rPr>
              <a:t> αναλυτική θεραπεία</a:t>
            </a:r>
            <a:endParaRPr lang="el-GR" dirty="0">
              <a:solidFill>
                <a:srgbClr val="FFFF00"/>
              </a:solidFill>
            </a:endParaRPr>
          </a:p>
          <a:p>
            <a:r>
              <a:rPr lang="el-GR" b="1" dirty="0">
                <a:solidFill>
                  <a:srgbClr val="FFFF00"/>
                </a:solidFill>
              </a:rPr>
              <a:t> </a:t>
            </a:r>
            <a:r>
              <a:rPr lang="el-GR" b="1" dirty="0" err="1">
                <a:solidFill>
                  <a:srgbClr val="FFFF00"/>
                </a:solidFill>
              </a:rPr>
              <a:t>Γ.Γνωσιακή</a:t>
            </a:r>
            <a:r>
              <a:rPr lang="el-GR" b="1" dirty="0">
                <a:solidFill>
                  <a:srgbClr val="FFFF00"/>
                </a:solidFill>
              </a:rPr>
              <a:t> </a:t>
            </a:r>
            <a:r>
              <a:rPr lang="el-GR" b="1" dirty="0" err="1">
                <a:solidFill>
                  <a:srgbClr val="FFFF00"/>
                </a:solidFill>
              </a:rPr>
              <a:t>Συμπεριφορική</a:t>
            </a:r>
            <a:r>
              <a:rPr lang="el-GR" b="1" dirty="0">
                <a:solidFill>
                  <a:srgbClr val="FFFF00"/>
                </a:solidFill>
              </a:rPr>
              <a:t> Θεραπεία </a:t>
            </a:r>
            <a:endParaRPr lang="el-GR" dirty="0">
              <a:solidFill>
                <a:srgbClr val="FFFF00"/>
              </a:solidFill>
            </a:endParaRPr>
          </a:p>
          <a:p>
            <a:r>
              <a:rPr lang="el-GR" b="1" dirty="0" err="1">
                <a:solidFill>
                  <a:srgbClr val="FFFF00"/>
                </a:solidFill>
              </a:rPr>
              <a:t>Δ.Οικογενειακή</a:t>
            </a:r>
            <a:r>
              <a:rPr lang="el-GR" b="1" dirty="0">
                <a:solidFill>
                  <a:srgbClr val="FFFF00"/>
                </a:solidFill>
              </a:rPr>
              <a:t>  θεραπεία </a:t>
            </a:r>
            <a:endParaRPr lang="el-GR" dirty="0">
              <a:solidFill>
                <a:srgbClr val="FFFF00"/>
              </a:solidFill>
            </a:endParaRPr>
          </a:p>
          <a:p>
            <a:r>
              <a:rPr lang="el-GR" b="1" dirty="0" err="1">
                <a:solidFill>
                  <a:srgbClr val="FFFF00"/>
                </a:solidFill>
              </a:rPr>
              <a:t>Ε.Ατομική</a:t>
            </a:r>
            <a:r>
              <a:rPr lang="el-GR" b="1" dirty="0">
                <a:solidFill>
                  <a:srgbClr val="FFFF00"/>
                </a:solidFill>
              </a:rPr>
              <a:t> ψυχοθεραπεία </a:t>
            </a:r>
            <a:endParaRPr lang="el-GR" dirty="0">
              <a:solidFill>
                <a:srgbClr val="FFFF00"/>
              </a:solidFill>
            </a:endParaRPr>
          </a:p>
          <a:p>
            <a:r>
              <a:rPr lang="el-GR" b="1" dirty="0" err="1">
                <a:solidFill>
                  <a:srgbClr val="FFFF00"/>
                </a:solidFill>
              </a:rPr>
              <a:t>ΣΤ.Ομάδες</a:t>
            </a:r>
            <a:r>
              <a:rPr lang="el-GR" b="1" dirty="0">
                <a:solidFill>
                  <a:srgbClr val="FFFF00"/>
                </a:solidFill>
              </a:rPr>
              <a:t> </a:t>
            </a:r>
            <a:r>
              <a:rPr lang="el-GR" b="1" dirty="0" err="1">
                <a:solidFill>
                  <a:srgbClr val="FFFF00"/>
                </a:solidFill>
              </a:rPr>
              <a:t>ψυχο</a:t>
            </a:r>
            <a:r>
              <a:rPr lang="el-GR" b="1" dirty="0">
                <a:solidFill>
                  <a:srgbClr val="FFFF00"/>
                </a:solidFill>
              </a:rPr>
              <a:t>-εκπαίδευσης  (ΜΠΟΡΟΥΝ ΝΑ ΓΙΝΟΥΝ ΑΠΟ ΓΙΑΤΡΟΥΣ ΠΡΩΤΟΒΑΘΜΙΑΣ ΦΡΟΝΤΙΔΑΣ</a:t>
            </a:r>
            <a:r>
              <a:rPr lang="el-GR" b="1" dirty="0" smtClean="0">
                <a:solidFill>
                  <a:srgbClr val="FFFF00"/>
                </a:solidFill>
              </a:rPr>
              <a:t>)</a:t>
            </a:r>
            <a:endParaRPr lang="en-US" b="1" dirty="0" smtClean="0">
              <a:solidFill>
                <a:srgbClr val="FFFF00"/>
              </a:solidFill>
            </a:endParaRPr>
          </a:p>
          <a:p>
            <a:endParaRPr lang="en-US" b="1" dirty="0" smtClean="0">
              <a:solidFill>
                <a:srgbClr val="FFFF00"/>
              </a:solidFill>
            </a:endParaRPr>
          </a:p>
          <a:p>
            <a:pPr>
              <a:buNone/>
            </a:pPr>
            <a:r>
              <a:rPr lang="en-US" sz="1300" dirty="0" err="1" smtClean="0">
                <a:solidFill>
                  <a:srgbClr val="92D050"/>
                </a:solidFill>
              </a:rPr>
              <a:t>Agras</a:t>
            </a:r>
            <a:r>
              <a:rPr lang="en-US" sz="1300" dirty="0" smtClean="0">
                <a:solidFill>
                  <a:srgbClr val="92D050"/>
                </a:solidFill>
              </a:rPr>
              <a:t> W Stewart </a:t>
            </a:r>
            <a:r>
              <a:rPr lang="el-GR" sz="1300" dirty="0" smtClean="0">
                <a:solidFill>
                  <a:srgbClr val="92D050"/>
                </a:solidFill>
              </a:rPr>
              <a:t> (2010):</a:t>
            </a:r>
            <a:r>
              <a:rPr lang="en-US" sz="1300" dirty="0" smtClean="0">
                <a:solidFill>
                  <a:srgbClr val="92D050"/>
                </a:solidFill>
              </a:rPr>
              <a:t>The Oxford Handbook of Eating  Disorders  Chapter 1 </a:t>
            </a:r>
            <a:r>
              <a:rPr lang="el-GR" sz="1300" dirty="0" smtClean="0">
                <a:solidFill>
                  <a:srgbClr val="92D050"/>
                </a:solidFill>
              </a:rPr>
              <a:t>, </a:t>
            </a:r>
            <a:r>
              <a:rPr lang="en-US" sz="1300" dirty="0" smtClean="0">
                <a:solidFill>
                  <a:srgbClr val="92D050"/>
                </a:solidFill>
              </a:rPr>
              <a:t>p</a:t>
            </a:r>
            <a:r>
              <a:rPr lang="el-GR" sz="1300" dirty="0" smtClean="0">
                <a:solidFill>
                  <a:srgbClr val="92D050"/>
                </a:solidFill>
              </a:rPr>
              <a:t>:1-6, </a:t>
            </a:r>
            <a:r>
              <a:rPr lang="en-US" sz="1300" dirty="0" smtClean="0">
                <a:solidFill>
                  <a:srgbClr val="92D050"/>
                </a:solidFill>
              </a:rPr>
              <a:t>Oxford Library  of Psychology ,Oxford  University Press,  New York  </a:t>
            </a:r>
            <a:endParaRPr lang="el-GR" sz="1300" dirty="0" smtClean="0">
              <a:solidFill>
                <a:srgbClr val="92D050"/>
              </a:solidFill>
            </a:endParaRPr>
          </a:p>
          <a:p>
            <a:endParaRPr lang="el-GR" dirty="0">
              <a:solidFill>
                <a:srgbClr val="FFFF00"/>
              </a:solidFill>
            </a:endParaRPr>
          </a:p>
          <a:p>
            <a:pPr>
              <a:buNone/>
            </a:pPr>
            <a:endParaRPr lang="el-GR" dirty="0">
              <a:solidFill>
                <a:srgbClr val="00B050"/>
              </a:solidFill>
            </a:endParaRPr>
          </a:p>
          <a:p>
            <a:pPr>
              <a:buNone/>
            </a:pPr>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Έγκαιρη  διάγνωση  και θεραπεία</a:t>
            </a:r>
            <a:endParaRPr lang="el-GR" dirty="0"/>
          </a:p>
        </p:txBody>
      </p:sp>
      <p:sp>
        <p:nvSpPr>
          <p:cNvPr id="3" name="2 - Θέση περιεχομένου"/>
          <p:cNvSpPr>
            <a:spLocks noGrp="1"/>
          </p:cNvSpPr>
          <p:nvPr>
            <p:ph idx="1"/>
          </p:nvPr>
        </p:nvSpPr>
        <p:spPr>
          <a:xfrm>
            <a:off x="539552" y="1412776"/>
            <a:ext cx="8229600" cy="4061048"/>
          </a:xfrm>
        </p:spPr>
        <p:txBody>
          <a:bodyPr>
            <a:normAutofit fontScale="25000" lnSpcReduction="20000"/>
          </a:bodyPr>
          <a:lstStyle/>
          <a:p>
            <a:pPr>
              <a:buNone/>
            </a:pPr>
            <a:r>
              <a:rPr lang="el-GR" sz="9600" b="1" dirty="0" smtClean="0">
                <a:solidFill>
                  <a:srgbClr val="00B050"/>
                </a:solidFill>
              </a:rPr>
              <a:t>Πώς να παραπέμψετε  έναν ασθενή στο  Νοσοκομείο </a:t>
            </a:r>
          </a:p>
          <a:p>
            <a:pPr>
              <a:buNone/>
            </a:pPr>
            <a:r>
              <a:rPr lang="el-GR" sz="9600" b="1" dirty="0" smtClean="0">
                <a:solidFill>
                  <a:srgbClr val="FFFF00"/>
                </a:solidFill>
              </a:rPr>
              <a:t>1.Οι πάσχοντες  θα πρέπει να παραπέμπονται από τον γενικό γιατρό  σε έναν ειδικό  για    να εκτιμήσει  την κατάστασής τους.</a:t>
            </a:r>
            <a:endParaRPr lang="el-GR" sz="9600" dirty="0" smtClean="0">
              <a:solidFill>
                <a:srgbClr val="FFFF00"/>
              </a:solidFill>
            </a:endParaRPr>
          </a:p>
          <a:p>
            <a:pPr>
              <a:buNone/>
            </a:pPr>
            <a:r>
              <a:rPr lang="el-GR" sz="9600" b="1" dirty="0" smtClean="0">
                <a:solidFill>
                  <a:srgbClr val="FFFF00"/>
                </a:solidFill>
              </a:rPr>
              <a:t>2. Αφού  ληφθούν υπόψη όλες οι παράμετροι, θα  δημιουργηθεί    το σχέδιο θεραπείας του ασθενούς και  ο </a:t>
            </a:r>
            <a:r>
              <a:rPr lang="el-GR" sz="9600" b="1" dirty="0" err="1" smtClean="0">
                <a:solidFill>
                  <a:srgbClr val="FFFF00"/>
                </a:solidFill>
              </a:rPr>
              <a:t>παραπέμπων</a:t>
            </a:r>
            <a:r>
              <a:rPr lang="el-GR" sz="9600" b="1" dirty="0" smtClean="0">
                <a:solidFill>
                  <a:srgbClr val="FFFF00"/>
                </a:solidFill>
              </a:rPr>
              <a:t>   γιατρός θα ενημερώνεται  σε τακτική βάση  για την πρόοδο του ασθενούς. </a:t>
            </a:r>
            <a:endParaRPr lang="el-GR" sz="9600" dirty="0" smtClean="0">
              <a:solidFill>
                <a:srgbClr val="FFFF00"/>
              </a:solidFill>
            </a:endParaRPr>
          </a:p>
          <a:p>
            <a:pPr>
              <a:buNone/>
            </a:pPr>
            <a:r>
              <a:rPr lang="el-GR" sz="9600" b="1" dirty="0" smtClean="0">
                <a:solidFill>
                  <a:srgbClr val="FFFF00"/>
                </a:solidFill>
              </a:rPr>
              <a:t>    Πριν από την παραπομπή, μπορεί να κανονιστεί  μια συνάντηση με γονείς ή συγγενείς   από τον γενικό γιατρό  με </a:t>
            </a:r>
            <a:r>
              <a:rPr lang="el-GR" sz="9600" b="1" dirty="0" err="1" smtClean="0">
                <a:solidFill>
                  <a:srgbClr val="FFFF00"/>
                </a:solidFill>
              </a:rPr>
              <a:t>ψυχοεκπαιδευτικό</a:t>
            </a:r>
            <a:r>
              <a:rPr lang="el-GR" sz="9600" b="1" dirty="0" smtClean="0">
                <a:solidFill>
                  <a:srgbClr val="FFFF00"/>
                </a:solidFill>
              </a:rPr>
              <a:t>-συμβουλευτικό σκοπό.</a:t>
            </a:r>
            <a:endParaRPr lang="en-US" sz="9600" b="1" dirty="0" smtClean="0">
              <a:solidFill>
                <a:srgbClr val="FFFF00"/>
              </a:solidFill>
            </a:endParaRPr>
          </a:p>
          <a:p>
            <a:pPr>
              <a:buNone/>
            </a:pPr>
            <a:endParaRPr lang="en-US" sz="5000" b="1" dirty="0" smtClean="0">
              <a:solidFill>
                <a:srgbClr val="FFFF00"/>
              </a:solidFill>
            </a:endParaRPr>
          </a:p>
          <a:p>
            <a:pPr>
              <a:buNone/>
            </a:pPr>
            <a:endParaRPr lang="en-US" sz="5000" dirty="0" smtClean="0">
              <a:solidFill>
                <a:srgbClr val="92D050"/>
              </a:solidFill>
            </a:endParaRPr>
          </a:p>
          <a:p>
            <a:pPr>
              <a:buNone/>
            </a:pPr>
            <a:endParaRPr lang="en-US" sz="5000" dirty="0" smtClean="0">
              <a:solidFill>
                <a:srgbClr val="92D050"/>
              </a:solidFill>
            </a:endParaRPr>
          </a:p>
          <a:p>
            <a:pPr>
              <a:buNone/>
            </a:pPr>
            <a:endParaRPr lang="en-US" sz="5000" dirty="0" smtClean="0">
              <a:solidFill>
                <a:srgbClr val="92D050"/>
              </a:solidFill>
            </a:endParaRPr>
          </a:p>
          <a:p>
            <a:pPr>
              <a:buNone/>
            </a:pPr>
            <a:endParaRPr lang="en-US" sz="5000" dirty="0" smtClean="0">
              <a:solidFill>
                <a:srgbClr val="92D050"/>
              </a:solidFill>
            </a:endParaRPr>
          </a:p>
          <a:p>
            <a:pPr>
              <a:buNone/>
            </a:pPr>
            <a:endParaRPr lang="en-US" sz="5000" dirty="0" smtClean="0">
              <a:solidFill>
                <a:srgbClr val="92D050"/>
              </a:solidFill>
            </a:endParaRPr>
          </a:p>
          <a:p>
            <a:pPr>
              <a:buNone/>
            </a:pPr>
            <a:endParaRPr lang="en-US" sz="3600" dirty="0" smtClean="0">
              <a:solidFill>
                <a:srgbClr val="92D050"/>
              </a:solidFill>
            </a:endParaRPr>
          </a:p>
          <a:p>
            <a:pPr>
              <a:buNone/>
            </a:pPr>
            <a:endParaRPr lang="en-US" sz="3600" dirty="0" smtClean="0">
              <a:solidFill>
                <a:srgbClr val="92D050"/>
              </a:solidFill>
            </a:endParaRPr>
          </a:p>
          <a:p>
            <a:pPr>
              <a:buNone/>
            </a:pPr>
            <a:r>
              <a:rPr lang="en-US" sz="3600" dirty="0" err="1" smtClean="0">
                <a:solidFill>
                  <a:srgbClr val="92D050"/>
                </a:solidFill>
              </a:rPr>
              <a:t>Agras</a:t>
            </a:r>
            <a:r>
              <a:rPr lang="en-US" sz="3600" dirty="0" smtClean="0">
                <a:solidFill>
                  <a:srgbClr val="92D050"/>
                </a:solidFill>
              </a:rPr>
              <a:t> W Stewart </a:t>
            </a:r>
            <a:r>
              <a:rPr lang="el-GR" sz="3600" dirty="0" smtClean="0">
                <a:solidFill>
                  <a:srgbClr val="92D050"/>
                </a:solidFill>
              </a:rPr>
              <a:t> (2010):</a:t>
            </a:r>
            <a:r>
              <a:rPr lang="en-US" sz="3600" dirty="0" smtClean="0">
                <a:solidFill>
                  <a:srgbClr val="92D050"/>
                </a:solidFill>
              </a:rPr>
              <a:t>The Oxford Handbook of Eating  Disorders  Chapter 1 </a:t>
            </a:r>
            <a:r>
              <a:rPr lang="el-GR" sz="3600" dirty="0" smtClean="0">
                <a:solidFill>
                  <a:srgbClr val="92D050"/>
                </a:solidFill>
              </a:rPr>
              <a:t>, </a:t>
            </a:r>
            <a:r>
              <a:rPr lang="en-US" sz="3600" dirty="0" smtClean="0">
                <a:solidFill>
                  <a:srgbClr val="92D050"/>
                </a:solidFill>
              </a:rPr>
              <a:t>p</a:t>
            </a:r>
            <a:r>
              <a:rPr lang="el-GR" sz="3600" dirty="0" smtClean="0">
                <a:solidFill>
                  <a:srgbClr val="92D050"/>
                </a:solidFill>
              </a:rPr>
              <a:t>:1-6, </a:t>
            </a:r>
            <a:r>
              <a:rPr lang="en-US" sz="3600" dirty="0" smtClean="0">
                <a:solidFill>
                  <a:srgbClr val="92D050"/>
                </a:solidFill>
              </a:rPr>
              <a:t>Oxford Library  of Psychology ,Oxford  University Press,  New York  </a:t>
            </a:r>
            <a:endParaRPr lang="el-GR" sz="3600" dirty="0" smtClean="0">
              <a:solidFill>
                <a:srgbClr val="92D050"/>
              </a:solidFill>
            </a:endParaRPr>
          </a:p>
          <a:p>
            <a:pPr>
              <a:buNone/>
            </a:pPr>
            <a:endParaRPr lang="el-GR" sz="1400" dirty="0" smtClean="0">
              <a:solidFill>
                <a:srgbClr val="FFFF00"/>
              </a:solidFill>
            </a:endParaRPr>
          </a:p>
          <a:p>
            <a:pPr>
              <a:buNone/>
            </a:pPr>
            <a:r>
              <a:rPr lang="el-GR" sz="1400" b="1" dirty="0" smtClean="0">
                <a:solidFill>
                  <a:srgbClr val="FFFF00"/>
                </a:solidFill>
              </a:rPr>
              <a:t> </a:t>
            </a:r>
            <a:endParaRPr lang="el-GR" sz="1400" dirty="0" smtClean="0">
              <a:solidFill>
                <a:srgbClr val="FFFF00"/>
              </a:solidFill>
            </a:endParaRPr>
          </a:p>
          <a:p>
            <a:pPr>
              <a:buNone/>
            </a:pPr>
            <a:endParaRPr lang="en-US" sz="3600" dirty="0" smtClean="0">
              <a:solidFill>
                <a:srgbClr val="92D050"/>
              </a:solidFill>
            </a:endParaRPr>
          </a:p>
          <a:p>
            <a:pPr>
              <a:buNone/>
            </a:pPr>
            <a:endParaRPr lang="en-US" sz="3600" dirty="0" smtClean="0">
              <a:solidFill>
                <a:srgbClr val="92D050"/>
              </a:solidFill>
            </a:endParaRPr>
          </a:p>
          <a:p>
            <a:pPr>
              <a:buNone/>
            </a:pPr>
            <a:endParaRPr lang="en-US" sz="3600" dirty="0" smtClean="0">
              <a:solidFill>
                <a:srgbClr val="92D050"/>
              </a:solidFill>
            </a:endParaRPr>
          </a:p>
          <a:p>
            <a:pPr>
              <a:buNone/>
            </a:pPr>
            <a:endParaRPr lang="el-GR" dirty="0" smtClean="0">
              <a:solidFill>
                <a:srgbClr val="00B050"/>
              </a:solidFill>
            </a:endParaRPr>
          </a:p>
          <a:p>
            <a:pPr>
              <a:buNone/>
            </a:pPr>
            <a:endParaRPr lang="el-G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Έγκαιρη  διάγνωση  και θεραπεία</a:t>
            </a:r>
            <a:endParaRPr lang="el-GR" dirty="0"/>
          </a:p>
        </p:txBody>
      </p:sp>
      <p:sp>
        <p:nvSpPr>
          <p:cNvPr id="3" name="2 - Θέση περιεχομένου"/>
          <p:cNvSpPr>
            <a:spLocks noGrp="1"/>
          </p:cNvSpPr>
          <p:nvPr>
            <p:ph idx="1"/>
          </p:nvPr>
        </p:nvSpPr>
        <p:spPr/>
        <p:txBody>
          <a:bodyPr>
            <a:normAutofit fontScale="55000" lnSpcReduction="20000"/>
          </a:bodyPr>
          <a:lstStyle/>
          <a:p>
            <a:pPr>
              <a:buNone/>
            </a:pPr>
            <a:r>
              <a:rPr lang="el-GR" b="1" dirty="0">
                <a:solidFill>
                  <a:srgbClr val="00B050"/>
                </a:solidFill>
              </a:rPr>
              <a:t>ΔΕΔΟΜΕΝΑ ΑΠΟ </a:t>
            </a:r>
            <a:r>
              <a:rPr lang="el-GR" b="1" dirty="0" smtClean="0">
                <a:solidFill>
                  <a:srgbClr val="00B050"/>
                </a:solidFill>
              </a:rPr>
              <a:t>ΑΓΓΛΙΑ</a:t>
            </a:r>
          </a:p>
          <a:p>
            <a:pPr algn="just">
              <a:buNone/>
            </a:pPr>
            <a:r>
              <a:rPr lang="el-GR" b="1" dirty="0" smtClean="0">
                <a:solidFill>
                  <a:srgbClr val="FFFF00"/>
                </a:solidFill>
              </a:rPr>
              <a:t>      Ένας   </a:t>
            </a:r>
            <a:r>
              <a:rPr lang="el-GR" b="1" dirty="0">
                <a:solidFill>
                  <a:srgbClr val="FFFF00"/>
                </a:solidFill>
              </a:rPr>
              <a:t>γενικός γιατρός   που παρακολουθεί  2.000 </a:t>
            </a:r>
            <a:r>
              <a:rPr lang="el-GR" b="1" dirty="0" smtClean="0">
                <a:solidFill>
                  <a:srgbClr val="FFFF00"/>
                </a:solidFill>
              </a:rPr>
              <a:t>ασθενείς   </a:t>
            </a:r>
            <a:r>
              <a:rPr lang="el-GR" b="1" dirty="0">
                <a:solidFill>
                  <a:srgbClr val="FFFF00"/>
                </a:solidFill>
              </a:rPr>
              <a:t>υπολογίζεται ότι </a:t>
            </a:r>
            <a:r>
              <a:rPr lang="el-GR" b="1" dirty="0" smtClean="0">
                <a:solidFill>
                  <a:srgbClr val="FFFF00"/>
                </a:solidFill>
              </a:rPr>
              <a:t>κάθε στιγμή έχει  </a:t>
            </a:r>
            <a:r>
              <a:rPr lang="el-GR" b="1" u="sng" dirty="0" smtClean="0">
                <a:solidFill>
                  <a:srgbClr val="FFFF00"/>
                </a:solidFill>
              </a:rPr>
              <a:t>μία </a:t>
            </a:r>
            <a:r>
              <a:rPr lang="el-GR" b="1" u="sng" dirty="0">
                <a:solidFill>
                  <a:srgbClr val="FFFF00"/>
                </a:solidFill>
              </a:rPr>
              <a:t>ή δύο </a:t>
            </a:r>
            <a:r>
              <a:rPr lang="el-GR" b="1" u="sng" dirty="0" smtClean="0">
                <a:solidFill>
                  <a:srgbClr val="FFFF00"/>
                </a:solidFill>
              </a:rPr>
              <a:t>ανορεκτικές </a:t>
            </a:r>
            <a:r>
              <a:rPr lang="el-GR" b="1" u="sng" dirty="0">
                <a:solidFill>
                  <a:srgbClr val="FFFF00"/>
                </a:solidFill>
              </a:rPr>
              <a:t>ασθενείς  </a:t>
            </a:r>
            <a:r>
              <a:rPr lang="el-GR" b="1" dirty="0">
                <a:solidFill>
                  <a:srgbClr val="FFFF00"/>
                </a:solidFill>
              </a:rPr>
              <a:t>και  </a:t>
            </a:r>
            <a:r>
              <a:rPr lang="el-GR" b="1" u="sng" dirty="0">
                <a:solidFill>
                  <a:srgbClr val="FFFF00"/>
                </a:solidFill>
              </a:rPr>
              <a:t>18 ασθενείς με  βουλιμία</a:t>
            </a:r>
            <a:r>
              <a:rPr lang="el-GR" b="1" u="sng" dirty="0" smtClean="0">
                <a:solidFill>
                  <a:srgbClr val="FFFF00"/>
                </a:solidFill>
              </a:rPr>
              <a:t>.</a:t>
            </a:r>
            <a:r>
              <a:rPr lang="el-GR" b="1" dirty="0" smtClean="0">
                <a:solidFill>
                  <a:srgbClr val="FFFF00"/>
                </a:solidFill>
              </a:rPr>
              <a:t> </a:t>
            </a:r>
          </a:p>
          <a:p>
            <a:pPr algn="just">
              <a:buNone/>
            </a:pPr>
            <a:r>
              <a:rPr lang="en-US" b="1" dirty="0" smtClean="0">
                <a:solidFill>
                  <a:srgbClr val="FFFF00"/>
                </a:solidFill>
              </a:rPr>
              <a:t>         </a:t>
            </a:r>
            <a:r>
              <a:rPr lang="el-GR" b="1" dirty="0" smtClean="0">
                <a:solidFill>
                  <a:srgbClr val="FFFF00"/>
                </a:solidFill>
              </a:rPr>
              <a:t>Επισήμως, η Εταιρεία </a:t>
            </a:r>
            <a:r>
              <a:rPr lang="el-GR" b="1" dirty="0">
                <a:solidFill>
                  <a:srgbClr val="FFFF00"/>
                </a:solidFill>
              </a:rPr>
              <a:t>για την αντιμετώπιση των  </a:t>
            </a:r>
            <a:r>
              <a:rPr lang="el-GR" b="1" dirty="0" smtClean="0">
                <a:solidFill>
                  <a:srgbClr val="FFFF00"/>
                </a:solidFill>
              </a:rPr>
              <a:t>Διαταραχών</a:t>
            </a:r>
            <a:r>
              <a:rPr lang="en-US" b="1" dirty="0" smtClean="0">
                <a:solidFill>
                  <a:srgbClr val="FFFF00"/>
                </a:solidFill>
              </a:rPr>
              <a:t> </a:t>
            </a:r>
            <a:r>
              <a:rPr lang="el-GR" b="1" dirty="0" smtClean="0">
                <a:solidFill>
                  <a:srgbClr val="FFFF00"/>
                </a:solidFill>
              </a:rPr>
              <a:t>Πρόσληψης Τροφής </a:t>
            </a:r>
            <a:r>
              <a:rPr lang="en-US" b="1" dirty="0" smtClean="0">
                <a:solidFill>
                  <a:srgbClr val="FFFF00"/>
                </a:solidFill>
              </a:rPr>
              <a:t>(EDE-BITE)</a:t>
            </a:r>
            <a:r>
              <a:rPr lang="el-GR" b="1" dirty="0" smtClean="0">
                <a:solidFill>
                  <a:srgbClr val="FFFF00"/>
                </a:solidFill>
              </a:rPr>
              <a:t>,  </a:t>
            </a:r>
            <a:r>
              <a:rPr lang="el-GR" b="1" dirty="0">
                <a:solidFill>
                  <a:srgbClr val="FFFF00"/>
                </a:solidFill>
              </a:rPr>
              <a:t>εκτιμά ότι ανά πάσα στιγμή στο Ηνωμένο Βασίλειο, 90.000 άνθρωποι λαμβάνουν θεραπεία για την </a:t>
            </a:r>
            <a:r>
              <a:rPr lang="el-GR" b="1" dirty="0" smtClean="0">
                <a:solidFill>
                  <a:srgbClr val="FFFF00"/>
                </a:solidFill>
              </a:rPr>
              <a:t>ψυχογενή  </a:t>
            </a:r>
            <a:r>
              <a:rPr lang="el-GR" b="1" dirty="0">
                <a:solidFill>
                  <a:srgbClr val="FFFF00"/>
                </a:solidFill>
              </a:rPr>
              <a:t>ανορεξία ή </a:t>
            </a:r>
            <a:r>
              <a:rPr lang="el-GR" b="1" dirty="0" smtClean="0">
                <a:solidFill>
                  <a:srgbClr val="FFFF00"/>
                </a:solidFill>
              </a:rPr>
              <a:t>βουλιμία</a:t>
            </a:r>
            <a:r>
              <a:rPr lang="en-US" b="1" dirty="0" smtClean="0">
                <a:solidFill>
                  <a:srgbClr val="FFFF00"/>
                </a:solidFill>
              </a:rPr>
              <a:t> </a:t>
            </a:r>
            <a:r>
              <a:rPr lang="el-GR" b="1" dirty="0" smtClean="0">
                <a:solidFill>
                  <a:srgbClr val="FFFF00"/>
                </a:solidFill>
              </a:rPr>
              <a:t> ή άτυπες μορφές).  </a:t>
            </a:r>
          </a:p>
          <a:p>
            <a:pPr algn="just">
              <a:buNone/>
            </a:pPr>
            <a:r>
              <a:rPr lang="el-GR" b="1" dirty="0" smtClean="0">
                <a:solidFill>
                  <a:srgbClr val="FFFF00"/>
                </a:solidFill>
              </a:rPr>
              <a:t>Οι περισσότεροι  </a:t>
            </a:r>
            <a:r>
              <a:rPr lang="el-GR" b="1" dirty="0">
                <a:solidFill>
                  <a:srgbClr val="FFFF00"/>
                </a:solidFill>
              </a:rPr>
              <a:t>που υποφέρουν </a:t>
            </a:r>
            <a:r>
              <a:rPr lang="el-GR" b="1" dirty="0" smtClean="0">
                <a:solidFill>
                  <a:srgbClr val="FFFF00"/>
                </a:solidFill>
              </a:rPr>
              <a:t>από </a:t>
            </a:r>
            <a:r>
              <a:rPr lang="el-GR" b="1" dirty="0">
                <a:solidFill>
                  <a:srgbClr val="FFFF00"/>
                </a:solidFill>
              </a:rPr>
              <a:t>διαταραχές </a:t>
            </a:r>
            <a:r>
              <a:rPr lang="el-GR" b="1" dirty="0" smtClean="0">
                <a:solidFill>
                  <a:srgbClr val="FFFF00"/>
                </a:solidFill>
              </a:rPr>
              <a:t>πρόσληψης τροφής  </a:t>
            </a:r>
            <a:r>
              <a:rPr lang="el-GR" b="1" dirty="0">
                <a:solidFill>
                  <a:srgbClr val="FFFF00"/>
                </a:solidFill>
              </a:rPr>
              <a:t>παραμένουν κρυφές </a:t>
            </a:r>
            <a:r>
              <a:rPr lang="el-GR" b="1" dirty="0" smtClean="0">
                <a:solidFill>
                  <a:srgbClr val="FFFF00"/>
                </a:solidFill>
              </a:rPr>
              <a:t>περιπτώσεις(πάσχοντες που ΔΕΝ τους βλέπει ποτέ και ΚΑΝΕΙΣ γιατρός). </a:t>
            </a:r>
          </a:p>
          <a:p>
            <a:pPr algn="just">
              <a:buNone/>
            </a:pPr>
            <a:r>
              <a:rPr lang="el-GR" b="1" dirty="0" smtClean="0">
                <a:solidFill>
                  <a:srgbClr val="FFFF00"/>
                </a:solidFill>
              </a:rPr>
              <a:t>Το </a:t>
            </a:r>
            <a:r>
              <a:rPr lang="el-GR" b="1" dirty="0">
                <a:solidFill>
                  <a:srgbClr val="FFFF00"/>
                </a:solidFill>
              </a:rPr>
              <a:t>10% όλων των περιπτώσεων των </a:t>
            </a:r>
            <a:r>
              <a:rPr lang="el-GR" b="1" dirty="0" smtClean="0">
                <a:solidFill>
                  <a:srgbClr val="FFFF00"/>
                </a:solidFill>
              </a:rPr>
              <a:t>διαταραχών πρόσληψης τροφής,  </a:t>
            </a:r>
            <a:r>
              <a:rPr lang="el-GR" b="1" dirty="0">
                <a:solidFill>
                  <a:srgbClr val="FFFF00"/>
                </a:solidFill>
              </a:rPr>
              <a:t>είναι άνδρες.  </a:t>
            </a:r>
            <a:endParaRPr lang="el-GR" b="1" dirty="0" smtClean="0">
              <a:solidFill>
                <a:srgbClr val="FFFF00"/>
              </a:solidFill>
            </a:endParaRPr>
          </a:p>
          <a:p>
            <a:pPr algn="just">
              <a:buNone/>
            </a:pPr>
            <a:r>
              <a:rPr lang="el-GR" b="1" dirty="0" smtClean="0">
                <a:solidFill>
                  <a:srgbClr val="FFFF00"/>
                </a:solidFill>
              </a:rPr>
              <a:t>Οι </a:t>
            </a:r>
            <a:r>
              <a:rPr lang="el-GR" b="1" dirty="0">
                <a:solidFill>
                  <a:srgbClr val="FFFF00"/>
                </a:solidFill>
              </a:rPr>
              <a:t>ασθενείς  με ψυχογενής  ανορεξία έχουν ένα από τα υψηλότερα ποσοστά θνησιμότητας  έναντι οποιασδήποτε άλλης ψυχιατρική πάθησης  σε περίπου 13-20%  κάθε χρόνο</a:t>
            </a:r>
            <a:r>
              <a:rPr lang="el-GR" b="1" dirty="0" smtClean="0">
                <a:solidFill>
                  <a:srgbClr val="FFFF00"/>
                </a:solidFill>
              </a:rPr>
              <a:t>.</a:t>
            </a:r>
            <a:endParaRPr lang="el-GR" dirty="0">
              <a:solidFill>
                <a:srgbClr val="FFFF00"/>
              </a:solidFill>
            </a:endParaRPr>
          </a:p>
          <a:p>
            <a:pPr algn="just">
              <a:buNone/>
            </a:pPr>
            <a:endParaRPr lang="el-GR" b="1" dirty="0">
              <a:solidFill>
                <a:srgbClr val="00B050"/>
              </a:solidFill>
            </a:endParaRPr>
          </a:p>
          <a:p>
            <a:pPr algn="just">
              <a:buNone/>
            </a:pPr>
            <a:r>
              <a:rPr lang="el-GR" b="1" dirty="0" smtClean="0">
                <a:solidFill>
                  <a:srgbClr val="00B050"/>
                </a:solidFill>
              </a:rPr>
              <a:t> </a:t>
            </a:r>
            <a:endParaRPr lang="el-GR" dirty="0">
              <a:solidFill>
                <a:srgbClr val="00B050"/>
              </a:solidFill>
            </a:endParaRPr>
          </a:p>
          <a:p>
            <a:pPr>
              <a:buNone/>
            </a:pPr>
            <a:r>
              <a:rPr lang="en-US" sz="1900" dirty="0" err="1" smtClean="0">
                <a:solidFill>
                  <a:srgbClr val="92D050"/>
                </a:solidFill>
              </a:rPr>
              <a:t>Agras</a:t>
            </a:r>
            <a:r>
              <a:rPr lang="en-US" sz="1900" dirty="0" smtClean="0">
                <a:solidFill>
                  <a:srgbClr val="92D050"/>
                </a:solidFill>
              </a:rPr>
              <a:t> W Stewart </a:t>
            </a:r>
            <a:r>
              <a:rPr lang="el-GR" sz="1900" dirty="0" smtClean="0">
                <a:solidFill>
                  <a:srgbClr val="92D050"/>
                </a:solidFill>
              </a:rPr>
              <a:t> (2010):</a:t>
            </a:r>
            <a:r>
              <a:rPr lang="en-US" sz="1900" dirty="0" smtClean="0">
                <a:solidFill>
                  <a:srgbClr val="92D050"/>
                </a:solidFill>
              </a:rPr>
              <a:t>The Oxford Handbook of Eating  Disorders  Chapter 1 </a:t>
            </a:r>
            <a:r>
              <a:rPr lang="el-GR" sz="1900" dirty="0" smtClean="0">
                <a:solidFill>
                  <a:srgbClr val="92D050"/>
                </a:solidFill>
              </a:rPr>
              <a:t>, </a:t>
            </a:r>
            <a:r>
              <a:rPr lang="en-US" sz="1900" dirty="0" smtClean="0">
                <a:solidFill>
                  <a:srgbClr val="92D050"/>
                </a:solidFill>
              </a:rPr>
              <a:t>p</a:t>
            </a:r>
            <a:r>
              <a:rPr lang="el-GR" sz="1900" dirty="0" smtClean="0">
                <a:solidFill>
                  <a:srgbClr val="92D050"/>
                </a:solidFill>
              </a:rPr>
              <a:t>:1-6, </a:t>
            </a:r>
            <a:r>
              <a:rPr lang="en-US" sz="1900" dirty="0" smtClean="0">
                <a:solidFill>
                  <a:srgbClr val="92D050"/>
                </a:solidFill>
              </a:rPr>
              <a:t>Oxford Library  of Psychology ,Oxford  University Press,  New York  </a:t>
            </a:r>
            <a:endParaRPr lang="el-GR" sz="1900" dirty="0" smtClean="0">
              <a:solidFill>
                <a:srgbClr val="92D050"/>
              </a:solidFill>
            </a:endParaRPr>
          </a:p>
          <a:p>
            <a:pPr>
              <a:buNone/>
            </a:pPr>
            <a:endParaRPr lang="el-G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Έγκαιρη  διάγνωση  και θεραπεία</a:t>
            </a:r>
            <a:endParaRPr lang="el-GR" dirty="0"/>
          </a:p>
        </p:txBody>
      </p:sp>
      <p:sp>
        <p:nvSpPr>
          <p:cNvPr id="3" name="2 - Θέση περιεχομένου"/>
          <p:cNvSpPr>
            <a:spLocks noGrp="1"/>
          </p:cNvSpPr>
          <p:nvPr>
            <p:ph idx="1"/>
          </p:nvPr>
        </p:nvSpPr>
        <p:spPr>
          <a:xfrm>
            <a:off x="467544" y="1484784"/>
            <a:ext cx="8229600" cy="4525963"/>
          </a:xfrm>
        </p:spPr>
        <p:txBody>
          <a:bodyPr>
            <a:normAutofit/>
          </a:bodyPr>
          <a:lstStyle/>
          <a:p>
            <a:pPr>
              <a:buNone/>
            </a:pPr>
            <a:r>
              <a:rPr lang="el-GR" b="1" dirty="0"/>
              <a:t> </a:t>
            </a:r>
            <a:endParaRPr lang="el-GR" dirty="0"/>
          </a:p>
          <a:p>
            <a:pPr algn="just">
              <a:buNone/>
            </a:pPr>
            <a:r>
              <a:rPr lang="el-GR" sz="2800" b="1" dirty="0" smtClean="0">
                <a:solidFill>
                  <a:srgbClr val="FFFF00"/>
                </a:solidFill>
              </a:rPr>
              <a:t>    Επειδή </a:t>
            </a:r>
            <a:r>
              <a:rPr lang="el-GR" sz="2800" b="1" dirty="0">
                <a:solidFill>
                  <a:srgbClr val="FFFF00"/>
                </a:solidFill>
              </a:rPr>
              <a:t>οι μαθήτριες Γυμνασίου-Λυκείου, και οι φοιτήτριες είναι πολύ πιθανόν να εμφανίσουν  ΔΠΤ είναι απαραίτητο  σε κάθε υγειονομική περιφέρεια  η μονάδα Πρωτοβάθμιας Φροντίδας </a:t>
            </a:r>
            <a:r>
              <a:rPr lang="el-GR" sz="2800" b="1" dirty="0" smtClean="0">
                <a:solidFill>
                  <a:srgbClr val="FFFF00"/>
                </a:solidFill>
              </a:rPr>
              <a:t>Υγείας να οργανωθεί </a:t>
            </a:r>
            <a:r>
              <a:rPr lang="el-GR" sz="2800" b="1" u="sng" dirty="0" smtClean="0">
                <a:solidFill>
                  <a:srgbClr val="FFFF00"/>
                </a:solidFill>
              </a:rPr>
              <a:t>ΕΝΑ ΕΚΠΑΙΔΕΥΤΙΚΟ  ΣΧΕΔΙΟ  ΓΙΑ ΤΗΝ ΑΝΤΙΜΕΤΩΠΙΣΗ ΤΩΝ ΔΠΤ.</a:t>
            </a:r>
            <a:endParaRPr lang="el-GR" sz="2800" u="sng" dirty="0">
              <a:solidFill>
                <a:srgbClr val="FFFF00"/>
              </a:solidFill>
            </a:endParaRPr>
          </a:p>
          <a:p>
            <a:pPr>
              <a:buNone/>
            </a:pPr>
            <a:endParaRPr lang="el-GR" sz="1000" dirty="0" smtClean="0">
              <a:solidFill>
                <a:srgbClr val="92D050"/>
              </a:solidFill>
            </a:endParaRPr>
          </a:p>
          <a:p>
            <a:pPr>
              <a:buNone/>
            </a:pPr>
            <a:endParaRPr lang="el-GR" sz="1000" dirty="0" smtClean="0">
              <a:solidFill>
                <a:srgbClr val="92D050"/>
              </a:solidFill>
            </a:endParaRPr>
          </a:p>
          <a:p>
            <a:pPr>
              <a:buNone/>
            </a:pPr>
            <a:endParaRPr lang="el-GR" sz="1000" dirty="0" smtClean="0">
              <a:solidFill>
                <a:srgbClr val="92D050"/>
              </a:solidFill>
            </a:endParaRPr>
          </a:p>
          <a:p>
            <a:pPr>
              <a:buNone/>
            </a:pPr>
            <a:endParaRPr lang="el-GR" sz="1000" dirty="0" smtClean="0">
              <a:solidFill>
                <a:srgbClr val="92D050"/>
              </a:solidFill>
            </a:endParaRPr>
          </a:p>
          <a:p>
            <a:pPr>
              <a:buNone/>
            </a:pPr>
            <a:r>
              <a:rPr lang="en-US" sz="1000" dirty="0" err="1" smtClean="0">
                <a:solidFill>
                  <a:srgbClr val="92D050"/>
                </a:solidFill>
              </a:rPr>
              <a:t>Agras</a:t>
            </a:r>
            <a:r>
              <a:rPr lang="en-US" sz="1000" dirty="0" smtClean="0">
                <a:solidFill>
                  <a:srgbClr val="92D050"/>
                </a:solidFill>
              </a:rPr>
              <a:t> W Stewart </a:t>
            </a:r>
            <a:r>
              <a:rPr lang="el-GR" sz="1000" dirty="0" smtClean="0">
                <a:solidFill>
                  <a:srgbClr val="92D050"/>
                </a:solidFill>
              </a:rPr>
              <a:t> (2010):</a:t>
            </a:r>
            <a:r>
              <a:rPr lang="en-US" sz="1000" dirty="0" smtClean="0">
                <a:solidFill>
                  <a:srgbClr val="92D050"/>
                </a:solidFill>
              </a:rPr>
              <a:t>The Oxford Handbook of Eating  Disorders  Chapter 1 </a:t>
            </a:r>
            <a:r>
              <a:rPr lang="el-GR" sz="1000" dirty="0" smtClean="0">
                <a:solidFill>
                  <a:srgbClr val="92D050"/>
                </a:solidFill>
              </a:rPr>
              <a:t>, </a:t>
            </a:r>
            <a:r>
              <a:rPr lang="en-US" sz="1000" dirty="0" smtClean="0">
                <a:solidFill>
                  <a:srgbClr val="92D050"/>
                </a:solidFill>
              </a:rPr>
              <a:t>p</a:t>
            </a:r>
            <a:r>
              <a:rPr lang="el-GR" sz="1000" dirty="0" smtClean="0">
                <a:solidFill>
                  <a:srgbClr val="92D050"/>
                </a:solidFill>
              </a:rPr>
              <a:t>:1-6, </a:t>
            </a:r>
            <a:r>
              <a:rPr lang="en-US" sz="1000" dirty="0" smtClean="0">
                <a:solidFill>
                  <a:srgbClr val="92D050"/>
                </a:solidFill>
              </a:rPr>
              <a:t>Oxford Library  of Psychology ,Oxford  University Press,  New York  </a:t>
            </a:r>
            <a:endParaRPr lang="el-GR" sz="1000" dirty="0" smtClean="0">
              <a:solidFill>
                <a:srgbClr val="92D050"/>
              </a:solidFill>
            </a:endParaRPr>
          </a:p>
          <a:p>
            <a:pPr>
              <a:buNone/>
            </a:pPr>
            <a:endParaRPr lang="el-G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B0F0"/>
                </a:solidFill>
              </a:rPr>
              <a:t>Έγκαιρη  διάγνωση  και θεραπεία</a:t>
            </a:r>
            <a:endParaRPr lang="el-GR" dirty="0"/>
          </a:p>
        </p:txBody>
      </p:sp>
      <p:sp>
        <p:nvSpPr>
          <p:cNvPr id="3" name="2 - Θέση περιεχομένου"/>
          <p:cNvSpPr>
            <a:spLocks noGrp="1"/>
          </p:cNvSpPr>
          <p:nvPr>
            <p:ph idx="1"/>
          </p:nvPr>
        </p:nvSpPr>
        <p:spPr/>
        <p:txBody>
          <a:bodyPr>
            <a:normAutofit fontScale="92500" lnSpcReduction="10000"/>
          </a:bodyPr>
          <a:lstStyle/>
          <a:p>
            <a:pPr algn="ctr">
              <a:buNone/>
            </a:pPr>
            <a:r>
              <a:rPr lang="el-GR" b="1" u="sng" dirty="0" smtClean="0">
                <a:solidFill>
                  <a:srgbClr val="FFFF00"/>
                </a:solidFill>
              </a:rPr>
              <a:t> </a:t>
            </a:r>
            <a:r>
              <a:rPr lang="el-GR" b="1" u="sng" dirty="0" smtClean="0">
                <a:solidFill>
                  <a:srgbClr val="00B050"/>
                </a:solidFill>
              </a:rPr>
              <a:t>ΕΚΠΑΙΔΕΥΤΙΚΟ  ΣΧΕΔΙΟ  ΓΙΑ ΤΗΝ ΑΝΤΙΜΕΤΩΠΙΣΗ ΤΩΝ ΔΠΤ.</a:t>
            </a:r>
          </a:p>
          <a:p>
            <a:r>
              <a:rPr lang="el-GR" b="1" dirty="0">
                <a:solidFill>
                  <a:srgbClr val="FFFF00"/>
                </a:solidFill>
              </a:rPr>
              <a:t>Α.ΚΑΤΑΝΟΗΣΗ</a:t>
            </a:r>
            <a:endParaRPr lang="el-GR" dirty="0">
              <a:solidFill>
                <a:srgbClr val="FFFF00"/>
              </a:solidFill>
            </a:endParaRPr>
          </a:p>
          <a:p>
            <a:r>
              <a:rPr lang="el-GR" b="1" dirty="0">
                <a:solidFill>
                  <a:srgbClr val="FFFF00"/>
                </a:solidFill>
              </a:rPr>
              <a:t>Β.ΠΡΟΛΗΨΗ </a:t>
            </a:r>
            <a:endParaRPr lang="el-GR" dirty="0">
              <a:solidFill>
                <a:srgbClr val="FFFF00"/>
              </a:solidFill>
            </a:endParaRPr>
          </a:p>
          <a:p>
            <a:r>
              <a:rPr lang="el-GR" b="1" dirty="0">
                <a:solidFill>
                  <a:srgbClr val="FFFF00"/>
                </a:solidFill>
              </a:rPr>
              <a:t>Γ.ΕΝΤΟΠΙΣΜΟΣ</a:t>
            </a:r>
            <a:endParaRPr lang="el-GR" dirty="0">
              <a:solidFill>
                <a:srgbClr val="FFFF00"/>
              </a:solidFill>
            </a:endParaRPr>
          </a:p>
          <a:p>
            <a:r>
              <a:rPr lang="el-GR" b="1" dirty="0">
                <a:solidFill>
                  <a:srgbClr val="FFFF00"/>
                </a:solidFill>
              </a:rPr>
              <a:t>Δ.ΥΠΟΣΤΗΡΙΞΗ </a:t>
            </a:r>
            <a:endParaRPr lang="el-GR" dirty="0">
              <a:solidFill>
                <a:srgbClr val="FFFF00"/>
              </a:solidFill>
            </a:endParaRPr>
          </a:p>
          <a:p>
            <a:r>
              <a:rPr lang="el-GR" b="1" dirty="0">
                <a:solidFill>
                  <a:srgbClr val="FFFF00"/>
                </a:solidFill>
              </a:rPr>
              <a:t> Και το σημαντικότερο να στηρίζει  </a:t>
            </a:r>
            <a:r>
              <a:rPr lang="el-GR" b="1" dirty="0" smtClean="0">
                <a:solidFill>
                  <a:srgbClr val="FFFF00"/>
                </a:solidFill>
              </a:rPr>
              <a:t>ΕΚΤΟΣ από τους </a:t>
            </a:r>
            <a:r>
              <a:rPr lang="el-GR" b="1" dirty="0">
                <a:solidFill>
                  <a:srgbClr val="FFFF00"/>
                </a:solidFill>
              </a:rPr>
              <a:t>πάσχοντες </a:t>
            </a:r>
            <a:r>
              <a:rPr lang="el-GR" b="1" dirty="0" smtClean="0">
                <a:solidFill>
                  <a:srgbClr val="FFFF00"/>
                </a:solidFill>
              </a:rPr>
              <a:t> τους γονείς-φίλους </a:t>
            </a:r>
            <a:r>
              <a:rPr lang="el-GR" b="1" dirty="0">
                <a:solidFill>
                  <a:srgbClr val="FFFF00"/>
                </a:solidFill>
              </a:rPr>
              <a:t>–καθηγητές –συμμαθητές.</a:t>
            </a:r>
            <a:endParaRPr lang="el-GR" dirty="0">
              <a:solidFill>
                <a:srgbClr val="FFFF00"/>
              </a:solidFill>
            </a:endParaRPr>
          </a:p>
          <a:p>
            <a:pPr algn="ctr">
              <a:buNone/>
            </a:pPr>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92D050"/>
                </a:solidFill>
              </a:rPr>
              <a:t>ΔΠΤ-5</a:t>
            </a:r>
            <a:endParaRPr lang="el-GR" dirty="0"/>
          </a:p>
        </p:txBody>
      </p:sp>
      <p:sp>
        <p:nvSpPr>
          <p:cNvPr id="3" name="2 - Θέση περιεχομένου"/>
          <p:cNvSpPr>
            <a:spLocks noGrp="1"/>
          </p:cNvSpPr>
          <p:nvPr>
            <p:ph idx="1"/>
          </p:nvPr>
        </p:nvSpPr>
        <p:spPr>
          <a:xfrm>
            <a:off x="611560" y="1196752"/>
            <a:ext cx="8229600" cy="4525963"/>
          </a:xfrm>
        </p:spPr>
        <p:txBody>
          <a:bodyPr>
            <a:normAutofit fontScale="85000" lnSpcReduction="20000"/>
          </a:bodyPr>
          <a:lstStyle/>
          <a:p>
            <a:pPr algn="just">
              <a:buNone/>
            </a:pPr>
            <a:r>
              <a:rPr lang="el-GR" dirty="0" smtClean="0">
                <a:solidFill>
                  <a:srgbClr val="FFFF00"/>
                </a:solidFill>
              </a:rPr>
              <a:t>   </a:t>
            </a:r>
            <a:r>
              <a:rPr lang="el-GR" sz="2800" dirty="0" smtClean="0">
                <a:solidFill>
                  <a:srgbClr val="FFFF00"/>
                </a:solidFill>
              </a:rPr>
              <a:t>Το </a:t>
            </a:r>
            <a:r>
              <a:rPr lang="el-GR" sz="2800" dirty="0">
                <a:solidFill>
                  <a:srgbClr val="FFFF00"/>
                </a:solidFill>
              </a:rPr>
              <a:t>φαινόμενο της αντίστασης στην αποδοχή της θεραπείας και η μη  συμμόρφωση,  οφείλεται στο γεγονός </a:t>
            </a:r>
            <a:r>
              <a:rPr lang="el-GR" sz="2800" dirty="0" smtClean="0">
                <a:solidFill>
                  <a:srgbClr val="FFFF00"/>
                </a:solidFill>
              </a:rPr>
              <a:t>ότι: </a:t>
            </a:r>
            <a:endParaRPr lang="en-US" sz="2800" dirty="0" smtClean="0">
              <a:solidFill>
                <a:srgbClr val="FFFF00"/>
              </a:solidFill>
            </a:endParaRPr>
          </a:p>
          <a:p>
            <a:pPr algn="just">
              <a:buNone/>
            </a:pPr>
            <a:r>
              <a:rPr lang="el-GR" sz="2800" dirty="0" smtClean="0">
                <a:solidFill>
                  <a:srgbClr val="FFFF00"/>
                </a:solidFill>
              </a:rPr>
              <a:t>Η </a:t>
            </a:r>
            <a:r>
              <a:rPr lang="el-GR" sz="2800" dirty="0">
                <a:solidFill>
                  <a:srgbClr val="FFFF00"/>
                </a:solidFill>
              </a:rPr>
              <a:t>ΨΑ παρέχει στον ασθενή μια υψηλής λειτουργικότητας προστασία και διαφυγή από δυσάρεστα αναπτυξιακά συμβάντα ή </a:t>
            </a:r>
            <a:r>
              <a:rPr lang="el-GR" sz="2800" dirty="0" err="1">
                <a:solidFill>
                  <a:srgbClr val="FFFF00"/>
                </a:solidFill>
              </a:rPr>
              <a:t>στρεσσογόνα</a:t>
            </a:r>
            <a:r>
              <a:rPr lang="el-GR" sz="2800" dirty="0">
                <a:solidFill>
                  <a:srgbClr val="FFFF00"/>
                </a:solidFill>
              </a:rPr>
              <a:t> γεγονότα. </a:t>
            </a:r>
            <a:endParaRPr lang="el-GR" sz="2800" dirty="0" smtClean="0">
              <a:solidFill>
                <a:srgbClr val="FFFF00"/>
              </a:solidFill>
            </a:endParaRPr>
          </a:p>
          <a:p>
            <a:pPr algn="just">
              <a:buNone/>
            </a:pPr>
            <a:r>
              <a:rPr lang="el-GR" sz="2800" dirty="0" smtClean="0">
                <a:solidFill>
                  <a:srgbClr val="FFFF00"/>
                </a:solidFill>
              </a:rPr>
              <a:t>Η </a:t>
            </a:r>
            <a:r>
              <a:rPr lang="el-GR" sz="2800" dirty="0">
                <a:solidFill>
                  <a:srgbClr val="FFFF00"/>
                </a:solidFill>
              </a:rPr>
              <a:t>ΨΑ ως διαταραχή εξελίσσεται με μηχανισμούς θετικής παλίνδρομης ενίσχυσης έτσι ώστε η προοπτική της εγκατάλειψης των ανορεκτικών συμπεριφορών να προκαλεί πανικό και να τρομοκρατεί την πάσχουσα. </a:t>
            </a:r>
            <a:endParaRPr lang="el-GR" sz="2800" dirty="0" smtClean="0">
              <a:solidFill>
                <a:srgbClr val="FFFF00"/>
              </a:solidFill>
            </a:endParaRPr>
          </a:p>
          <a:p>
            <a:pPr algn="just">
              <a:buNone/>
            </a:pPr>
            <a:r>
              <a:rPr lang="el-GR" sz="2800" dirty="0" smtClean="0">
                <a:solidFill>
                  <a:srgbClr val="FFFF00"/>
                </a:solidFill>
              </a:rPr>
              <a:t>Μια </a:t>
            </a:r>
            <a:r>
              <a:rPr lang="el-GR" sz="2800" dirty="0">
                <a:solidFill>
                  <a:srgbClr val="FFFF00"/>
                </a:solidFill>
              </a:rPr>
              <a:t>άλλη εξήγηση είναι η </a:t>
            </a:r>
            <a:r>
              <a:rPr lang="el-GR" sz="2800" dirty="0" err="1">
                <a:solidFill>
                  <a:srgbClr val="FFFF00"/>
                </a:solidFill>
              </a:rPr>
              <a:t>εγωσυντονική</a:t>
            </a:r>
            <a:r>
              <a:rPr lang="el-GR" sz="2800" dirty="0">
                <a:solidFill>
                  <a:srgbClr val="FFFF00"/>
                </a:solidFill>
              </a:rPr>
              <a:t> φύση της διαταραχής που εκδηλώνεται με την επίμονη άρνηση θεραπείας παρά τις εμφανείς σοβαρές ιατρικές επιπλοκές</a:t>
            </a:r>
            <a:r>
              <a:rPr lang="el-GR" sz="2800" dirty="0" smtClean="0">
                <a:solidFill>
                  <a:srgbClr val="FFFF00"/>
                </a:solidFill>
              </a:rPr>
              <a:t>.</a:t>
            </a:r>
            <a:endParaRPr lang="en-US" sz="2800" dirty="0" smtClean="0">
              <a:solidFill>
                <a:srgbClr val="FFFF00"/>
              </a:solidFill>
            </a:endParaRPr>
          </a:p>
          <a:p>
            <a:pPr algn="just">
              <a:buNone/>
            </a:pPr>
            <a:endParaRPr lang="en-US" sz="2800" dirty="0" smtClean="0">
              <a:solidFill>
                <a:srgbClr val="FFFF00"/>
              </a:solidFill>
            </a:endParaRPr>
          </a:p>
          <a:p>
            <a:pPr algn="just">
              <a:buNone/>
            </a:pPr>
            <a:r>
              <a:rPr lang="en-US" sz="1100" dirty="0" err="1" smtClean="0">
                <a:solidFill>
                  <a:srgbClr val="FFC000"/>
                </a:solidFill>
              </a:rPr>
              <a:t>Halmi</a:t>
            </a:r>
            <a:r>
              <a:rPr lang="en-US" sz="1100" dirty="0" smtClean="0">
                <a:solidFill>
                  <a:srgbClr val="FFC000"/>
                </a:solidFill>
              </a:rPr>
              <a:t> K</a:t>
            </a:r>
            <a:r>
              <a:rPr lang="el-GR" sz="1100" dirty="0" smtClean="0">
                <a:solidFill>
                  <a:srgbClr val="FFC000"/>
                </a:solidFill>
              </a:rPr>
              <a:t>:</a:t>
            </a:r>
            <a:r>
              <a:rPr lang="en-US" sz="1100" dirty="0" smtClean="0">
                <a:solidFill>
                  <a:srgbClr val="FFC000"/>
                </a:solidFill>
              </a:rPr>
              <a:t>Salient  Components of a comprehensive   service  for eating disorders , World Psychiatry  V.8.N.3, 150-155  October 2009</a:t>
            </a:r>
            <a:endParaRPr lang="el-GR" sz="1100" dirty="0" smtClean="0">
              <a:solidFill>
                <a:srgbClr val="FFFF00"/>
              </a:solidFill>
            </a:endParaRPr>
          </a:p>
          <a:p>
            <a:pPr algn="just">
              <a:buNone/>
            </a:pPr>
            <a:endParaRPr lang="el-GR" sz="1100" dirty="0">
              <a:solidFill>
                <a:srgbClr val="FFFF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ΠΙΝΑΚΑΣ 001.jpg"/>
          <p:cNvPicPr>
            <a:picLocks noChangeAspect="1"/>
          </p:cNvPicPr>
          <p:nvPr/>
        </p:nvPicPr>
        <p:blipFill>
          <a:blip r:embed="rId2" cstate="print"/>
          <a:stretch>
            <a:fillRect/>
          </a:stretch>
        </p:blipFill>
        <p:spPr>
          <a:xfrm>
            <a:off x="1115568" y="856488"/>
            <a:ext cx="6912864" cy="514502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ΙΝΑΚΑΣ 2 001.jpg"/>
          <p:cNvPicPr>
            <a:picLocks noChangeAspect="1"/>
          </p:cNvPicPr>
          <p:nvPr/>
        </p:nvPicPr>
        <p:blipFill>
          <a:blip r:embed="rId2" cstate="print"/>
          <a:stretch>
            <a:fillRect/>
          </a:stretch>
        </p:blipFill>
        <p:spPr>
          <a:xfrm>
            <a:off x="1292352" y="729996"/>
            <a:ext cx="6559296" cy="5398008"/>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1\user\LOCALS~1\Temp\\msotw9_temp0.jpg"/>
          <p:cNvPicPr>
            <a:picLocks noChangeAspect="1" noChangeArrowheads="1"/>
          </p:cNvPicPr>
          <p:nvPr/>
        </p:nvPicPr>
        <p:blipFill>
          <a:blip r:embed="rId2" cstate="print"/>
          <a:srcRect/>
          <a:stretch>
            <a:fillRect/>
          </a:stretch>
        </p:blipFill>
        <p:spPr bwMode="auto">
          <a:xfrm>
            <a:off x="609600" y="304800"/>
            <a:ext cx="7856538" cy="6075363"/>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1\user\LOCALS~1\Temp\\msotw9_temp0.jpg"/>
          <p:cNvPicPr>
            <a:picLocks noChangeAspect="1" noChangeArrowheads="1"/>
          </p:cNvPicPr>
          <p:nvPr/>
        </p:nvPicPr>
        <p:blipFill>
          <a:blip r:embed="rId2" cstate="print"/>
          <a:srcRect/>
          <a:stretch>
            <a:fillRect/>
          </a:stretch>
        </p:blipFill>
        <p:spPr bwMode="auto">
          <a:xfrm>
            <a:off x="381000" y="222250"/>
            <a:ext cx="7888288" cy="663575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ΚΑΤΕΡΙΝΑΣ </a:t>
            </a:r>
            <a:endParaRPr lang="el-GR" dirty="0"/>
          </a:p>
        </p:txBody>
      </p:sp>
      <p:sp>
        <p:nvSpPr>
          <p:cNvPr id="3" name="2 - Θέση περιεχομένου"/>
          <p:cNvSpPr>
            <a:spLocks noGrp="1"/>
          </p:cNvSpPr>
          <p:nvPr>
            <p:ph idx="1"/>
          </p:nvPr>
        </p:nvSpPr>
        <p:spPr/>
        <p:txBody>
          <a:bodyPr>
            <a:normAutofit fontScale="62500" lnSpcReduction="20000"/>
          </a:bodyPr>
          <a:lstStyle/>
          <a:p>
            <a:pPr algn="just">
              <a:buNone/>
            </a:pPr>
            <a:r>
              <a:rPr lang="el-GR" i="1" dirty="0" smtClean="0"/>
              <a:t>       </a:t>
            </a:r>
            <a:r>
              <a:rPr lang="el-GR" i="1" dirty="0" smtClean="0">
                <a:solidFill>
                  <a:srgbClr val="FFFF00"/>
                </a:solidFill>
              </a:rPr>
              <a:t>Οι γονείς της Κατερίνας ζητάνε με αγωνία να μιλήσουν με κάποιον ειδικό για τις διαταραχές πρόσληψης τροφής. Η κόρη τους εδώ και τρεις μήνες έχει μειώσει αισθητά την ποσότητα της τροφής που καταναλώνει, με αποτέλεσμα να έχει χάσει περισσότερο από 7 κιλά. Η μητέρα της λέει: «Κανένα άλλο παιδί στο οικογενειακό και φιλικό μας περιβάλλον δεν έχει αντιμετωπίσει τέτοιο πρόβλημα. Δεν ξέρουμε τι να κάνουμε και κανείς δικός μας άνθρωπος δεν μπορεί να μας συμβουλέψει. Πόσα παιδιά τελικά αρρωσταίνουν από ανορεξία; θυμάμαι μια εκπομπή στην τηλεόραση που είπαν ότι συνήθως αρρωσταίνουν τα φωτομοντέλα και οι χορεύτριες. Το δικό μου παιδί είναι 14 ετών και ποτέ δεν ασχολήθηκε με κάτι τέτοιο. Είναι λογικό να της εμφανιστεί σε αυτή την ηλικία ή είναι πολύ νωρίς;». Ο πατέρας της Κατερίνας συμπληρώνει: «Ακούσαμε ότι πολλά παιδιά πεθαίνουν από την ανορεξία. Πρέπει να ανησυχούμε; Τι πιθανότητες υπάρχουν να συμβεί κάτι τέτοιο και στο δικό μας παιδί;». Και οι δύο γονείς με αγωνία ρωτούν τον ειδικό για το τι θα πρέπει να περιμένουν στο μέλλον. Θα γίνει το παιδί τους καλά και μετά από πόσο χρόνο;</a:t>
            </a:r>
            <a:endParaRPr lang="el-GR" dirty="0">
              <a:solidFill>
                <a:srgbClr val="FFFF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ΚΕΛΥ-1 </a:t>
            </a:r>
            <a:endParaRPr lang="el-GR" dirty="0">
              <a:solidFill>
                <a:srgbClr val="FFC000"/>
              </a:solidFill>
            </a:endParaRPr>
          </a:p>
        </p:txBody>
      </p:sp>
      <p:sp>
        <p:nvSpPr>
          <p:cNvPr id="3" name="2 - Θέση περιεχομένου"/>
          <p:cNvSpPr>
            <a:spLocks noGrp="1"/>
          </p:cNvSpPr>
          <p:nvPr>
            <p:ph idx="1"/>
          </p:nvPr>
        </p:nvSpPr>
        <p:spPr/>
        <p:txBody>
          <a:bodyPr>
            <a:normAutofit fontScale="62500" lnSpcReduction="20000"/>
          </a:bodyPr>
          <a:lstStyle/>
          <a:p>
            <a:pPr algn="just">
              <a:buNone/>
            </a:pPr>
            <a:r>
              <a:rPr lang="el-GR" i="1" dirty="0" smtClean="0">
                <a:solidFill>
                  <a:srgbClr val="92D050"/>
                </a:solidFill>
              </a:rPr>
              <a:t>       Η μαμά της </a:t>
            </a:r>
            <a:r>
              <a:rPr lang="el-GR" i="1" dirty="0" err="1" smtClean="0">
                <a:solidFill>
                  <a:srgbClr val="92D050"/>
                </a:solidFill>
              </a:rPr>
              <a:t>Κέλυ</a:t>
            </a:r>
            <a:r>
              <a:rPr lang="el-GR" i="1" dirty="0" smtClean="0">
                <a:solidFill>
                  <a:srgbClr val="92D050"/>
                </a:solidFill>
              </a:rPr>
              <a:t>, όταν ήταν στη εφηβεία, εμφάνισε συμπτώματα ψυχογενούς ανορεξίας. Έτρωγε πολύ λίγο και όταν δεν μπορούσε να κρατηθεί άλλο και να μη φάει επέτρεπε στον εαυτό της ένα μικρό γεύμα, το οποίο στη συνέχεια έκανε εμετό. Ο γάμος της σε ηλικία 21 ετών με τον μπαμπά της </a:t>
            </a:r>
            <a:r>
              <a:rPr lang="el-GR" i="1" dirty="0" err="1" smtClean="0">
                <a:solidFill>
                  <a:srgbClr val="92D050"/>
                </a:solidFill>
              </a:rPr>
              <a:t>Κέλυ</a:t>
            </a:r>
            <a:r>
              <a:rPr lang="el-GR" i="1" dirty="0" smtClean="0">
                <a:solidFill>
                  <a:srgbClr val="92D050"/>
                </a:solidFill>
              </a:rPr>
              <a:t> και η έντονη επιθυμία της να τεκνοποιήσει, τη βοήθησαν να παλέψει το φόβο της ότι θα γίνει παχύσαρκη και να αρχίσει προοδευτικά να τρώει περισσότερο. Αν και το βάρος της αυξήθηκε και έφθασε προοδευτικά έως το χαμηλότερο φυσιολογικό όριο, η αγωνία της ότι αν φάει κανονικά θα παχύνει εξακολουθούσε να είναι έντονη. Γι' αυτό και όταν κάποιες φορές αισθανόταν ότι έχει «φουσκώσει» από το φαγητό συνήθιζε να κάνει εμετό. Επειδή όμως ο σύζυγος της ήταν έντονα επικριτικός γι' αυτή της τη συνήθεια, η μαμά της </a:t>
            </a:r>
            <a:r>
              <a:rPr lang="el-GR" i="1" dirty="0" err="1" smtClean="0">
                <a:solidFill>
                  <a:srgbClr val="92D050"/>
                </a:solidFill>
              </a:rPr>
              <a:t>Κέλυ</a:t>
            </a:r>
            <a:r>
              <a:rPr lang="el-GR" i="1" dirty="0" smtClean="0">
                <a:solidFill>
                  <a:srgbClr val="92D050"/>
                </a:solidFill>
              </a:rPr>
              <a:t> έκανε εμετό σε κάποια σακούλα, την οποία έκρυβε στο δωμάτιο της </a:t>
            </a:r>
            <a:r>
              <a:rPr lang="el-GR" i="1" dirty="0" err="1" smtClean="0">
                <a:solidFill>
                  <a:srgbClr val="92D050"/>
                </a:solidFill>
              </a:rPr>
              <a:t>Κέλυ</a:t>
            </a:r>
            <a:r>
              <a:rPr lang="el-GR" i="1" dirty="0" smtClean="0">
                <a:solidFill>
                  <a:srgbClr val="92D050"/>
                </a:solidFill>
              </a:rPr>
              <a:t> και στη συνέχεια την πετούσε όταν ο σύζυγος της έλειπε στη δουλειά. Βέβαια, όπως γίνεται συνήθως στις οικογένειες, όλοι ήξεραν τι γίνεται και μόνο η μαμά της </a:t>
            </a:r>
            <a:r>
              <a:rPr lang="el-GR" i="1" dirty="0" err="1" smtClean="0">
                <a:solidFill>
                  <a:srgbClr val="92D050"/>
                </a:solidFill>
              </a:rPr>
              <a:t>Κέλυ</a:t>
            </a:r>
            <a:r>
              <a:rPr lang="el-GR" i="1" dirty="0" smtClean="0">
                <a:solidFill>
                  <a:srgbClr val="92D050"/>
                </a:solidFill>
              </a:rPr>
              <a:t> εξακολουθούσε να πιστεύει ότι το μυστικό της είναι καλά κρυμμένο.</a:t>
            </a:r>
            <a:endParaRPr lang="el-GR" dirty="0" smtClean="0">
              <a:solidFill>
                <a:srgbClr val="92D050"/>
              </a:solidFill>
            </a:endParaRPr>
          </a:p>
          <a:p>
            <a:pPr algn="just">
              <a:buNone/>
            </a:pPr>
            <a:endParaRPr lang="el-GR" dirty="0">
              <a:solidFill>
                <a:srgbClr val="92D05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FFC000"/>
                </a:solidFill>
              </a:rPr>
              <a:t>ΤΟ ΙΣΤΟΡΙΚΟ ΤΗΣ ΚΕΛΥ-2 </a:t>
            </a:r>
            <a:r>
              <a:rPr lang="el-GR" dirty="0" smtClean="0"/>
              <a:t/>
            </a:r>
            <a:br>
              <a:rPr lang="el-GR" dirty="0" smtClean="0"/>
            </a:br>
            <a:endParaRPr lang="el-GR" dirty="0"/>
          </a:p>
        </p:txBody>
      </p:sp>
      <p:sp>
        <p:nvSpPr>
          <p:cNvPr id="3" name="2 - Θέση περιεχομένου"/>
          <p:cNvSpPr>
            <a:spLocks noGrp="1"/>
          </p:cNvSpPr>
          <p:nvPr>
            <p:ph idx="1"/>
          </p:nvPr>
        </p:nvSpPr>
        <p:spPr/>
        <p:txBody>
          <a:bodyPr>
            <a:normAutofit fontScale="70000" lnSpcReduction="20000"/>
          </a:bodyPr>
          <a:lstStyle/>
          <a:p>
            <a:pPr algn="just">
              <a:buNone/>
            </a:pPr>
            <a:r>
              <a:rPr lang="el-GR" i="1" dirty="0" smtClean="0">
                <a:solidFill>
                  <a:srgbClr val="92D050"/>
                </a:solidFill>
              </a:rPr>
              <a:t>     Η </a:t>
            </a:r>
            <a:r>
              <a:rPr lang="el-GR" i="1" dirty="0" err="1" smtClean="0">
                <a:solidFill>
                  <a:srgbClr val="92D050"/>
                </a:solidFill>
              </a:rPr>
              <a:t>Κέλυ</a:t>
            </a:r>
            <a:r>
              <a:rPr lang="el-GR" i="1" dirty="0" smtClean="0">
                <a:solidFill>
                  <a:srgbClr val="92D050"/>
                </a:solidFill>
              </a:rPr>
              <a:t> ως παιδί ήταν ιδιαίτερα ντροπαλή. Τόσο η ίδια όσο και η οικογένεια της λένε ότι ενώ δεν υστερούσε σε καμία δραστηριότητα, εκείνη απαιτούσε από τον εαυτό της το καλύτερο και επειδή δεν το πετύχαινε πάντα, η αυτοεκτίμησή της ήταν χαμηλή. Όταν μπήκε στην εφηβεία η </a:t>
            </a:r>
            <a:r>
              <a:rPr lang="el-GR" i="1" dirty="0" err="1" smtClean="0">
                <a:solidFill>
                  <a:srgbClr val="92D050"/>
                </a:solidFill>
              </a:rPr>
              <a:t>Κέλυ</a:t>
            </a:r>
            <a:r>
              <a:rPr lang="el-GR" i="1" dirty="0" smtClean="0">
                <a:solidFill>
                  <a:srgbClr val="92D050"/>
                </a:solidFill>
              </a:rPr>
              <a:t> άρχισε να προσέχει το σώμα της περισσότερο. Παρόλο που ήταν ψηλή, λεπτή και με ωραία χαρακτηριστικά, της ήταν πολύ δύσκολο να πιστέψει ότι είχε καλή εμφάνιση. Η συναναστροφή με τις φίλες της στο σχολείο, όπου μόνιμο θέμα συζήτησης ήταν η σωματική ομορφιά και οι ατέλειες του σώματος που έπρεπε οπωσδήποτε να διορθωθούν, επιδείνωσε την κακή εικόνα που είχε για το σώμα της. Η σκέψη της </a:t>
            </a:r>
            <a:r>
              <a:rPr lang="el-GR" i="1" dirty="0" err="1" smtClean="0">
                <a:solidFill>
                  <a:srgbClr val="92D050"/>
                </a:solidFill>
              </a:rPr>
              <a:t>Κέλυ</a:t>
            </a:r>
            <a:r>
              <a:rPr lang="el-GR" i="1" dirty="0" smtClean="0">
                <a:solidFill>
                  <a:srgbClr val="92D050"/>
                </a:solidFill>
              </a:rPr>
              <a:t> άρχισε να επικεντρώνεται σχεδόν αποκλειστικά στο σώμα της, το οποίο όχι μόνο παρατηρούσε συνεχώς μέσα στην ημέρα, αλλά συνήθως το εύρισκε ελαττωματικό και αποκρουστικό.</a:t>
            </a:r>
            <a:endParaRPr lang="el-GR" dirty="0" smtClean="0">
              <a:solidFill>
                <a:srgbClr val="92D050"/>
              </a:solidFill>
            </a:endParaRPr>
          </a:p>
          <a:p>
            <a:pPr algn="just">
              <a:buNone/>
            </a:pPr>
            <a:endParaRPr lang="el-GR" dirty="0">
              <a:solidFill>
                <a:srgbClr val="92D05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FFC000"/>
                </a:solidFill>
              </a:rPr>
              <a:t>ΤΟ ΙΣΤΟΡΙΚΟ ΤΗΣ ΚΕΛΥ-3 </a:t>
            </a:r>
            <a:r>
              <a:rPr lang="el-GR" dirty="0" smtClean="0"/>
              <a:t/>
            </a:r>
            <a:br>
              <a:rPr lang="el-GR" dirty="0" smtClean="0"/>
            </a:br>
            <a:endParaRPr lang="el-GR" dirty="0"/>
          </a:p>
        </p:txBody>
      </p:sp>
      <p:sp>
        <p:nvSpPr>
          <p:cNvPr id="3" name="2 - Θέση περιεχομένου"/>
          <p:cNvSpPr>
            <a:spLocks noGrp="1"/>
          </p:cNvSpPr>
          <p:nvPr>
            <p:ph idx="1"/>
          </p:nvPr>
        </p:nvSpPr>
        <p:spPr>
          <a:xfrm>
            <a:off x="683568" y="764704"/>
            <a:ext cx="8229600" cy="4525963"/>
          </a:xfrm>
        </p:spPr>
        <p:txBody>
          <a:bodyPr>
            <a:noAutofit/>
          </a:bodyPr>
          <a:lstStyle/>
          <a:p>
            <a:pPr algn="just">
              <a:buNone/>
            </a:pPr>
            <a:r>
              <a:rPr lang="el-GR" sz="1800" i="1" dirty="0" smtClean="0">
                <a:solidFill>
                  <a:srgbClr val="92D050"/>
                </a:solidFill>
              </a:rPr>
              <a:t>      Όταν η </a:t>
            </a:r>
            <a:r>
              <a:rPr lang="el-GR" sz="1800" i="1" dirty="0" err="1" smtClean="0">
                <a:solidFill>
                  <a:srgbClr val="92D050"/>
                </a:solidFill>
              </a:rPr>
              <a:t>Κέλυ</a:t>
            </a:r>
            <a:r>
              <a:rPr lang="el-GR" sz="1800" i="1" dirty="0" smtClean="0">
                <a:solidFill>
                  <a:srgbClr val="92D050"/>
                </a:solidFill>
              </a:rPr>
              <a:t> ήταν 15 ετών, η από ετών κακή σχέση των γονιών της επιδεινώθηκε περαιτέρω. Η μητέρα της κατηγορούσε τον πατέρα της για αδιαφορία λόγω της πολύωρης ενασχόλησης του με τις </a:t>
            </a:r>
            <a:r>
              <a:rPr lang="el-GR" sz="1800" i="1" dirty="0" err="1" smtClean="0">
                <a:solidFill>
                  <a:srgbClr val="92D050"/>
                </a:solidFill>
              </a:rPr>
              <a:t>επιχειρή</a:t>
            </a:r>
            <a:r>
              <a:rPr lang="el-GR" sz="1800" i="1" dirty="0" smtClean="0">
                <a:solidFill>
                  <a:srgbClr val="92D050"/>
                </a:solidFill>
              </a:rPr>
              <a:t> σεις </a:t>
            </a:r>
            <a:r>
              <a:rPr lang="el-GR" sz="1800" i="1" dirty="0" err="1" smtClean="0">
                <a:solidFill>
                  <a:srgbClr val="92D050"/>
                </a:solidFill>
              </a:rPr>
              <a:t>του.Η</a:t>
            </a:r>
            <a:r>
              <a:rPr lang="el-GR" sz="1800" i="1" dirty="0" smtClean="0">
                <a:solidFill>
                  <a:srgbClr val="92D050"/>
                </a:solidFill>
              </a:rPr>
              <a:t> μητέρα της </a:t>
            </a:r>
            <a:r>
              <a:rPr lang="el-GR" sz="1800" i="1" dirty="0" err="1" smtClean="0">
                <a:solidFill>
                  <a:srgbClr val="92D050"/>
                </a:solidFill>
              </a:rPr>
              <a:t>Κέλυ</a:t>
            </a:r>
            <a:r>
              <a:rPr lang="el-GR" sz="1800" i="1" dirty="0" smtClean="0">
                <a:solidFill>
                  <a:srgbClr val="92D050"/>
                </a:solidFill>
              </a:rPr>
              <a:t> αποφάσισε να εγκαταλείψει το σύζυγο της και να ζητήσει διαζύγιο, η </a:t>
            </a:r>
            <a:r>
              <a:rPr lang="el-GR" sz="1800" i="1" dirty="0" err="1" smtClean="0">
                <a:solidFill>
                  <a:srgbClr val="92D050"/>
                </a:solidFill>
              </a:rPr>
              <a:t>Κέλυ</a:t>
            </a:r>
            <a:r>
              <a:rPr lang="el-GR" sz="1800" i="1" dirty="0" smtClean="0">
                <a:solidFill>
                  <a:srgbClr val="92D050"/>
                </a:solidFill>
              </a:rPr>
              <a:t> και η αδελφή της έμειναν στο σπίτι με τον πατέρα τους, μια που η μητέρα τους δεν είχε τότε μόνιμη εργασία και δεν μπορούσε να τις υποστηρίξει οικονομικά. Η </a:t>
            </a:r>
            <a:r>
              <a:rPr lang="el-GR" sz="1800" i="1" dirty="0" err="1" smtClean="0">
                <a:solidFill>
                  <a:srgbClr val="92D050"/>
                </a:solidFill>
              </a:rPr>
              <a:t>Κέλυ</a:t>
            </a:r>
            <a:r>
              <a:rPr lang="el-GR" sz="1800" i="1" dirty="0" smtClean="0">
                <a:solidFill>
                  <a:srgbClr val="92D050"/>
                </a:solidFill>
              </a:rPr>
              <a:t> κατέρρευσε. Περνώντας ένα μεγάλο μέρος της ημέρας μόνη σε ένα μεγάλο σπίτι, χωρίς τη μητέρα της που αισθανόταν ότι την είχε εγκαταλείψει και τον πατέρα της που εργαζόταν μέχρι αργά το βράδυ, με μόνη συντροφιά την κατά έξι χρόνια μικρότερη αδελφή της και τις αλλοδαπές οικιακές βοηθούς, η εμμονή της με το σώμα της αυξήθηκε. Εκείνη την περίοδο η </a:t>
            </a:r>
            <a:r>
              <a:rPr lang="el-GR" sz="1800" i="1" dirty="0" err="1" smtClean="0">
                <a:solidFill>
                  <a:srgbClr val="92D050"/>
                </a:solidFill>
              </a:rPr>
              <a:t>Κέλυ</a:t>
            </a:r>
            <a:r>
              <a:rPr lang="el-GR" sz="1800" i="1" dirty="0" smtClean="0">
                <a:solidFill>
                  <a:srgbClr val="92D050"/>
                </a:solidFill>
              </a:rPr>
              <a:t> άρχισε να κάνει εντατικά δίαιτα και γυμναστική. Όταν το βάρος της άρχισε να μειώνεται, το άγχος της κατά ένα μεγάλο ποσοστό ελαττώθηκε. Ήταν η πρώτη φορά μετά από πολύ καιρό που αισθανόταν πραγματικά καλά. Όπως επίσης ήταν η πρώτη φορά που ένιωθε ότι οι άλλοι ενδιαφέρονταν πραγματικά για  αυτήν, καθώς ο έντονος υποσιτισμός της είχε ανησυχήσει ακόμα και τις οικιακές βοηθούς.</a:t>
            </a:r>
            <a:endParaRPr lang="el-GR" sz="1800" dirty="0" smtClean="0">
              <a:solidFill>
                <a:srgbClr val="92D050"/>
              </a:solidFill>
            </a:endParaRPr>
          </a:p>
          <a:p>
            <a:pPr algn="just">
              <a:buNone/>
            </a:pPr>
            <a:r>
              <a:rPr lang="el-GR" sz="1800" i="1" dirty="0" smtClean="0">
                <a:solidFill>
                  <a:srgbClr val="92D050"/>
                </a:solidFill>
              </a:rPr>
              <a:t>      Ένα χρόνο μετά, η </a:t>
            </a:r>
            <a:r>
              <a:rPr lang="el-GR" sz="1800" i="1" dirty="0" err="1" smtClean="0">
                <a:solidFill>
                  <a:srgbClr val="92D050"/>
                </a:solidFill>
              </a:rPr>
              <a:t>Κέλυ</a:t>
            </a:r>
            <a:r>
              <a:rPr lang="el-GR" sz="1800" i="1" dirty="0" smtClean="0">
                <a:solidFill>
                  <a:srgbClr val="92D050"/>
                </a:solidFill>
              </a:rPr>
              <a:t> και η αδελφή της μετακόμισαν με τη μητέρα τους και το νέο της σύζυγο σε ένα καινούργιο σπίτι. Μερικές εβδομάδες αργότερα η </a:t>
            </a:r>
            <a:r>
              <a:rPr lang="el-GR" sz="1800" i="1" dirty="0" err="1" smtClean="0">
                <a:solidFill>
                  <a:srgbClr val="92D050"/>
                </a:solidFill>
              </a:rPr>
              <a:t>Κέλυ</a:t>
            </a:r>
            <a:r>
              <a:rPr lang="el-GR" sz="1800" i="1" dirty="0" smtClean="0">
                <a:solidFill>
                  <a:srgbClr val="92D050"/>
                </a:solidFill>
              </a:rPr>
              <a:t> ξεκίνησε να κάνει </a:t>
            </a:r>
            <a:r>
              <a:rPr lang="el-GR" sz="1800" i="1" dirty="0" err="1" smtClean="0">
                <a:solidFill>
                  <a:srgbClr val="92D050"/>
                </a:solidFill>
              </a:rPr>
              <a:t>υπερφαγικά</a:t>
            </a:r>
            <a:r>
              <a:rPr lang="el-GR" sz="1800" i="1" dirty="0" smtClean="0">
                <a:solidFill>
                  <a:srgbClr val="92D050"/>
                </a:solidFill>
              </a:rPr>
              <a:t> επεισόδια και εμετούς. Η </a:t>
            </a:r>
            <a:r>
              <a:rPr lang="el-GR" sz="1800" i="1" dirty="0" err="1" smtClean="0">
                <a:solidFill>
                  <a:srgbClr val="92D050"/>
                </a:solidFill>
              </a:rPr>
              <a:t>Κέλυ</a:t>
            </a:r>
            <a:r>
              <a:rPr lang="el-GR" sz="1800" i="1" dirty="0" smtClean="0">
                <a:solidFill>
                  <a:srgbClr val="92D050"/>
                </a:solidFill>
              </a:rPr>
              <a:t>, 19 ετών σήμερα, προσπαθεί ακόμα να βρει το κουράγιο να ζητήσει θεραπεία για να αντιμετωπίσει την ψυχογενή ανορεξία και τις αιτίες της.</a:t>
            </a:r>
            <a:endParaRPr lang="el-GR" sz="1800" dirty="0" smtClean="0">
              <a:solidFill>
                <a:srgbClr val="92D05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C:\DOCUME~1\user\LOCALS~1\Temp\\msotw9_temp0.jpg"/>
          <p:cNvPicPr>
            <a:picLocks noChangeAspect="1" noChangeArrowheads="1"/>
          </p:cNvPicPr>
          <p:nvPr/>
        </p:nvPicPr>
        <p:blipFill>
          <a:blip r:embed="rId2" cstate="print"/>
          <a:srcRect/>
          <a:stretch>
            <a:fillRect/>
          </a:stretch>
        </p:blipFill>
        <p:spPr bwMode="auto">
          <a:xfrm>
            <a:off x="2362200" y="0"/>
            <a:ext cx="4386263" cy="5945188"/>
          </a:xfrm>
          <a:prstGeom prst="rect">
            <a:avLst/>
          </a:prstGeom>
          <a:noFill/>
          <a:ln w="9525">
            <a:noFill/>
            <a:miter lim="800000"/>
            <a:headEnd/>
            <a:tailEnd/>
          </a:ln>
          <a:effectLst/>
        </p:spPr>
      </p:pic>
      <p:sp>
        <p:nvSpPr>
          <p:cNvPr id="305155" name="Rectangle 3"/>
          <p:cNvSpPr>
            <a:spLocks noChangeArrowheads="1"/>
          </p:cNvSpPr>
          <p:nvPr/>
        </p:nvSpPr>
        <p:spPr bwMode="auto">
          <a:xfrm>
            <a:off x="2590800" y="6248400"/>
            <a:ext cx="3903663" cy="457200"/>
          </a:xfrm>
          <a:prstGeom prst="rect">
            <a:avLst/>
          </a:prstGeom>
          <a:noFill/>
          <a:ln w="9525">
            <a:noFill/>
            <a:miter lim="800000"/>
            <a:headEnd/>
            <a:tailEnd/>
          </a:ln>
          <a:effectLst/>
        </p:spPr>
        <p:txBody>
          <a:bodyPr wrap="none">
            <a:spAutoFit/>
          </a:bodyPr>
          <a:lstStyle/>
          <a:p>
            <a:r>
              <a:rPr lang="el-GR">
                <a:solidFill>
                  <a:schemeClr val="tx2"/>
                </a:solidFill>
              </a:rPr>
              <a:t>Φερνάντο Μποτέρο </a:t>
            </a:r>
            <a:r>
              <a:rPr lang="en-US">
                <a:solidFill>
                  <a:schemeClr val="tx2"/>
                </a:solidFill>
              </a:rPr>
              <a:t>(1932-    )</a:t>
            </a:r>
            <a:endParaRPr lang="el-GR">
              <a:solidFill>
                <a:schemeClr val="tx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ΕΛΕΝΗΣ</a:t>
            </a:r>
            <a:r>
              <a:rPr lang="en-US" dirty="0" smtClean="0">
                <a:solidFill>
                  <a:srgbClr val="FFC000"/>
                </a:solidFill>
              </a:rPr>
              <a:t>-1</a:t>
            </a:r>
            <a:r>
              <a:rPr lang="el-GR" dirty="0" smtClean="0">
                <a:solidFill>
                  <a:srgbClr val="FFC000"/>
                </a:solidFill>
              </a:rPr>
              <a:t> </a:t>
            </a:r>
            <a:endParaRPr lang="el-GR" dirty="0">
              <a:solidFill>
                <a:srgbClr val="FFC000"/>
              </a:solidFill>
            </a:endParaRPr>
          </a:p>
        </p:txBody>
      </p:sp>
      <p:sp>
        <p:nvSpPr>
          <p:cNvPr id="3" name="2 - Θέση περιεχομένου"/>
          <p:cNvSpPr>
            <a:spLocks noGrp="1"/>
          </p:cNvSpPr>
          <p:nvPr>
            <p:ph idx="1"/>
          </p:nvPr>
        </p:nvSpPr>
        <p:spPr/>
        <p:txBody>
          <a:bodyPr>
            <a:normAutofit fontScale="55000" lnSpcReduction="20000"/>
          </a:bodyPr>
          <a:lstStyle/>
          <a:p>
            <a:pPr algn="just">
              <a:buNone/>
            </a:pPr>
            <a:r>
              <a:rPr lang="el-GR" i="1" dirty="0" smtClean="0">
                <a:solidFill>
                  <a:srgbClr val="92D050"/>
                </a:solidFill>
              </a:rPr>
              <a:t>     Η Ελένη, σε ηλικία 24 ετών, ζήτησε να μιλήσει με κάποιο ειδικό μετά από έντονη πίεση των γονέων της και τη μεσολάβηση ενός οικογενειακού φίλου που ήταν ψυχίατρος. Η Ελένη είχε σπουδάσει πολιτικός μηχανικός, όπως και ο πατέρας της, και μετά την ολοκλήρωση των μεταπτυχιακών σπουδών της στο εξωτερικό ξεκίνησε να εργάζεται στο τεχνικό γραφείο του πατέρα της. Από διετίας είχε ερωτική σχέση με τον Κώστα, που την περίοδο της θεραπείας βρισκόταν στο εξωτερικό για μεταπτυχιακές σπουδές.</a:t>
            </a:r>
            <a:endParaRPr lang="el-GR" dirty="0" smtClean="0">
              <a:solidFill>
                <a:srgbClr val="92D050"/>
              </a:solidFill>
            </a:endParaRPr>
          </a:p>
          <a:p>
            <a:pPr algn="just">
              <a:buNone/>
            </a:pPr>
            <a:r>
              <a:rPr lang="el-GR" i="1" dirty="0" smtClean="0">
                <a:solidFill>
                  <a:srgbClr val="92D050"/>
                </a:solidFill>
              </a:rPr>
              <a:t>        Στην πρώτη συνάντηση με το θεραπευτή, η Ελένη ήταν ιδιαίτερα διστακτική για το αν έκανε καλά να απευθυνθεί σε κάποιο ειδικό, μια που δεν ήταν ξεκάθαρο σε αυτήν αν η επιθυμία της να προσπαθεί να μη σιτίζεται αποτελούσε ψυχική διαταραχή ή όχι. Συμφώνησε να ξεκινήσει ψυχοθεραπεία όταν ο θεραπευτής της πρότεινε να μην ασχοληθούν αρχικά με το χαμηλό βάρος και τον υποσιτισμό, αλλά με το να προσπαθήσουν μαζί να καταλάβουν τους λόγους για τους οποίους είναι τόσο αναγκαία η ψυχογενής ανορεξία. «Αυτό νομίζω πως μπορώ να το κάνω» είπε ανακουφισμένη, για να προσθέσει χαμογελώντας «νόμιζα ότι θα έρθω και κάποιος βλοσυρός γιατρός θα μου πει ότι θα πεθάνω και θα μου δώσει μια δίαιτα για να παχύνω, που θα έπρεπε να ακολουθήσω ανελλιπώς». «Θα την ακολουθούσες;» ρώτησε ο θεραπευτής. «Όχι βέβαια, αλλά θα είχα τύψεις που δεν θα ήμουν σωστή απέναντι του και με τη θεραπεία μου».</a:t>
            </a:r>
            <a:endParaRPr lang="el-GR" dirty="0" smtClean="0">
              <a:solidFill>
                <a:srgbClr val="92D050"/>
              </a:solidFill>
            </a:endParaRPr>
          </a:p>
          <a:p>
            <a:pPr algn="just">
              <a:buNone/>
            </a:pPr>
            <a:endParaRPr lang="el-GR" dirty="0">
              <a:solidFill>
                <a:srgbClr val="92D05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92D050"/>
                </a:solidFill>
              </a:rPr>
              <a:t>ΔΠΤ-6</a:t>
            </a:r>
            <a:endParaRPr lang="el-GR" dirty="0"/>
          </a:p>
        </p:txBody>
      </p:sp>
      <p:sp>
        <p:nvSpPr>
          <p:cNvPr id="3" name="2 - Θέση περιεχομένου"/>
          <p:cNvSpPr>
            <a:spLocks noGrp="1"/>
          </p:cNvSpPr>
          <p:nvPr>
            <p:ph idx="1"/>
          </p:nvPr>
        </p:nvSpPr>
        <p:spPr>
          <a:xfrm>
            <a:off x="457200" y="1600200"/>
            <a:ext cx="8229600" cy="5069160"/>
          </a:xfrm>
        </p:spPr>
        <p:txBody>
          <a:bodyPr>
            <a:normAutofit fontScale="70000" lnSpcReduction="20000"/>
          </a:bodyPr>
          <a:lstStyle/>
          <a:p>
            <a:pPr algn="just">
              <a:buNone/>
            </a:pPr>
            <a:r>
              <a:rPr lang="el-GR" dirty="0" smtClean="0"/>
              <a:t>     </a:t>
            </a:r>
            <a:r>
              <a:rPr lang="el-GR" sz="3100" dirty="0">
                <a:solidFill>
                  <a:srgbClr val="FFFF00"/>
                </a:solidFill>
              </a:rPr>
              <a:t>Για τους παραπάνω λόγους σε όλες τις θεραπευτικές προσεγγίσεις υπάρχει υψηλό ποσοστό εγκατάλειψης των </a:t>
            </a:r>
            <a:r>
              <a:rPr lang="el-GR" sz="3100" dirty="0" smtClean="0">
                <a:solidFill>
                  <a:srgbClr val="FFFF00"/>
                </a:solidFill>
              </a:rPr>
              <a:t>θεραπειών: </a:t>
            </a:r>
          </a:p>
          <a:p>
            <a:pPr algn="just">
              <a:buNone/>
            </a:pPr>
            <a:r>
              <a:rPr lang="el-GR" sz="3100" dirty="0" smtClean="0">
                <a:solidFill>
                  <a:srgbClr val="FFFF00"/>
                </a:solidFill>
              </a:rPr>
              <a:t>-Μια </a:t>
            </a:r>
            <a:r>
              <a:rPr lang="el-GR" sz="3100" dirty="0">
                <a:solidFill>
                  <a:srgbClr val="FFFF00"/>
                </a:solidFill>
              </a:rPr>
              <a:t>πρόσφατη έρευνα με 122 ασθενείς έδειξε υψηλό ποσοστό διακοπής της θεραπείας σε ποσοστό 46%.( </a:t>
            </a:r>
            <a:r>
              <a:rPr lang="en-US" sz="3100" dirty="0" err="1">
                <a:solidFill>
                  <a:srgbClr val="FFFF00"/>
                </a:solidFill>
              </a:rPr>
              <a:t>Halmi</a:t>
            </a:r>
            <a:r>
              <a:rPr lang="el-GR" sz="3100" dirty="0">
                <a:solidFill>
                  <a:srgbClr val="FFFF00"/>
                </a:solidFill>
              </a:rPr>
              <a:t> και συν). </a:t>
            </a:r>
            <a:endParaRPr lang="el-GR" sz="3100" dirty="0" smtClean="0">
              <a:solidFill>
                <a:srgbClr val="FFFF00"/>
              </a:solidFill>
            </a:endParaRPr>
          </a:p>
          <a:p>
            <a:pPr algn="just">
              <a:buNone/>
            </a:pPr>
            <a:endParaRPr lang="el-GR" sz="3100" dirty="0" smtClean="0">
              <a:solidFill>
                <a:srgbClr val="FFFF00"/>
              </a:solidFill>
            </a:endParaRPr>
          </a:p>
          <a:p>
            <a:pPr algn="just">
              <a:buNone/>
            </a:pPr>
            <a:r>
              <a:rPr lang="el-GR" sz="3100" dirty="0" smtClean="0">
                <a:solidFill>
                  <a:srgbClr val="FFFF00"/>
                </a:solidFill>
              </a:rPr>
              <a:t>-Ως </a:t>
            </a:r>
            <a:r>
              <a:rPr lang="el-GR" sz="3100" dirty="0">
                <a:solidFill>
                  <a:srgbClr val="FFFF00"/>
                </a:solidFill>
              </a:rPr>
              <a:t>προς το πρόβλημα της αναγκαστικής νοσηλείας που ευλόγως προκύπτει σε κάποιες περιπτώσεις ενδείκνυται σε καταστάσεις όπου υπάρχει κίνδυνος για την ζωή και απροθυμία συνεργασίας. </a:t>
            </a:r>
            <a:endParaRPr lang="el-GR" sz="3100" dirty="0" smtClean="0">
              <a:solidFill>
                <a:srgbClr val="FFFF00"/>
              </a:solidFill>
            </a:endParaRPr>
          </a:p>
          <a:p>
            <a:pPr algn="just">
              <a:buNone/>
            </a:pPr>
            <a:r>
              <a:rPr lang="el-GR" sz="3100" dirty="0" smtClean="0">
                <a:solidFill>
                  <a:srgbClr val="FFFF00"/>
                </a:solidFill>
              </a:rPr>
              <a:t>-Η </a:t>
            </a:r>
            <a:r>
              <a:rPr lang="el-GR" sz="3100" dirty="0">
                <a:solidFill>
                  <a:srgbClr val="FFFF00"/>
                </a:solidFill>
              </a:rPr>
              <a:t>χρήση </a:t>
            </a:r>
            <a:r>
              <a:rPr lang="el-GR" sz="3100" dirty="0" err="1">
                <a:solidFill>
                  <a:srgbClr val="FFFF00"/>
                </a:solidFill>
              </a:rPr>
              <a:t>ρινογαστρικού</a:t>
            </a:r>
            <a:r>
              <a:rPr lang="el-GR" sz="3100" dirty="0">
                <a:solidFill>
                  <a:srgbClr val="FFFF00"/>
                </a:solidFill>
              </a:rPr>
              <a:t> καθετήρα και η αναγκαστική σίτιση χρησιμοποιείται σε σπάνιες και ειδικές (αντίστοιχες) περιπτώσεις. </a:t>
            </a:r>
            <a:endParaRPr lang="el-GR" sz="3100" dirty="0" smtClean="0">
              <a:solidFill>
                <a:srgbClr val="FFFF00"/>
              </a:solidFill>
            </a:endParaRPr>
          </a:p>
          <a:p>
            <a:pPr algn="just">
              <a:buNone/>
            </a:pPr>
            <a:r>
              <a:rPr lang="el-GR" sz="3100" dirty="0" smtClean="0">
                <a:solidFill>
                  <a:srgbClr val="FFFF00"/>
                </a:solidFill>
              </a:rPr>
              <a:t>-Τόσο </a:t>
            </a:r>
            <a:r>
              <a:rPr lang="el-GR" sz="3100" dirty="0">
                <a:solidFill>
                  <a:srgbClr val="FFFF00"/>
                </a:solidFill>
              </a:rPr>
              <a:t>η αναγκαστική νοσηλεία όσο και η καταναγκαστική σίτιση βρέθηκε ότι δεν έχουν αρνητική επίδραση στην έκβαση της θεραπείας (</a:t>
            </a:r>
            <a:r>
              <a:rPr lang="en-US" sz="3100" dirty="0">
                <a:solidFill>
                  <a:srgbClr val="FFFF00"/>
                </a:solidFill>
              </a:rPr>
              <a:t>Russell </a:t>
            </a:r>
            <a:r>
              <a:rPr lang="el-GR" sz="3100" dirty="0" smtClean="0">
                <a:solidFill>
                  <a:srgbClr val="FFFF00"/>
                </a:solidFill>
              </a:rPr>
              <a:t>).</a:t>
            </a:r>
            <a:endParaRPr lang="en-US" sz="3100" dirty="0" smtClean="0">
              <a:solidFill>
                <a:srgbClr val="FFFF00"/>
              </a:solidFill>
            </a:endParaRPr>
          </a:p>
          <a:p>
            <a:pPr algn="just">
              <a:buNone/>
            </a:pPr>
            <a:endParaRPr lang="en-US" sz="3100" dirty="0" smtClean="0">
              <a:solidFill>
                <a:srgbClr val="FFFF00"/>
              </a:solidFill>
            </a:endParaRPr>
          </a:p>
          <a:p>
            <a:pPr algn="just">
              <a:buNone/>
            </a:pPr>
            <a:endParaRPr lang="en-US" sz="1300" dirty="0" smtClean="0">
              <a:solidFill>
                <a:srgbClr val="FFFF00"/>
              </a:solidFill>
            </a:endParaRPr>
          </a:p>
          <a:p>
            <a:pPr algn="just">
              <a:buNone/>
            </a:pPr>
            <a:r>
              <a:rPr lang="en-US" sz="1400" dirty="0" err="1" smtClean="0">
                <a:solidFill>
                  <a:srgbClr val="FFC000"/>
                </a:solidFill>
              </a:rPr>
              <a:t>Halmi</a:t>
            </a:r>
            <a:r>
              <a:rPr lang="en-US" sz="1400" dirty="0" smtClean="0">
                <a:solidFill>
                  <a:srgbClr val="FFC000"/>
                </a:solidFill>
              </a:rPr>
              <a:t> K, </a:t>
            </a:r>
            <a:r>
              <a:rPr lang="en-US" sz="1400" dirty="0" err="1" smtClean="0">
                <a:solidFill>
                  <a:srgbClr val="FFC000"/>
                </a:solidFill>
              </a:rPr>
              <a:t>Agras</a:t>
            </a:r>
            <a:r>
              <a:rPr lang="en-US" sz="1400" dirty="0" smtClean="0">
                <a:solidFill>
                  <a:srgbClr val="FFC000"/>
                </a:solidFill>
              </a:rPr>
              <a:t> S, Crow S et al. Predictors of treatment acceptance and completion in anorexia nervosa. </a:t>
            </a:r>
            <a:r>
              <a:rPr lang="de-DE" sz="1400" dirty="0" err="1" smtClean="0">
                <a:solidFill>
                  <a:srgbClr val="FFC000"/>
                </a:solidFill>
              </a:rPr>
              <a:t>Arch</a:t>
            </a:r>
            <a:r>
              <a:rPr lang="de-DE" sz="1400" dirty="0" smtClean="0">
                <a:solidFill>
                  <a:srgbClr val="FFC000"/>
                </a:solidFill>
              </a:rPr>
              <a:t> Gen </a:t>
            </a:r>
            <a:r>
              <a:rPr lang="de-DE" sz="1400" dirty="0" err="1" smtClean="0">
                <a:solidFill>
                  <a:srgbClr val="FFC000"/>
                </a:solidFill>
              </a:rPr>
              <a:t>Psychiatry</a:t>
            </a:r>
            <a:r>
              <a:rPr lang="de-DE" sz="1400" dirty="0" smtClean="0">
                <a:solidFill>
                  <a:srgbClr val="FFC000"/>
                </a:solidFill>
              </a:rPr>
              <a:t> 2005;62:776-81.</a:t>
            </a:r>
          </a:p>
          <a:p>
            <a:pPr algn="just">
              <a:buNone/>
            </a:pPr>
            <a:r>
              <a:rPr lang="en-US" sz="1400" dirty="0" err="1" smtClean="0">
                <a:solidFill>
                  <a:srgbClr val="FFC000"/>
                </a:solidFill>
              </a:rPr>
              <a:t>Russel</a:t>
            </a:r>
            <a:r>
              <a:rPr lang="en-US" sz="1400" dirty="0" smtClean="0">
                <a:solidFill>
                  <a:srgbClr val="FFC000"/>
                </a:solidFill>
              </a:rPr>
              <a:t> J:Psychiatrists, milieu and glue,  in World Psychiatry, p.p. 159-160 V8.N9, October 2009</a:t>
            </a:r>
            <a:endParaRPr lang="el-GR" sz="1400" dirty="0">
              <a:solidFill>
                <a:srgbClr val="FFFF00"/>
              </a:solidFill>
            </a:endParaRPr>
          </a:p>
          <a:p>
            <a:pPr algn="just"/>
            <a:endParaRPr lang="el-GR" sz="1400" dirty="0">
              <a:solidFill>
                <a:srgbClr val="FFFF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ΕΛΕΝΗΣ</a:t>
            </a:r>
            <a:r>
              <a:rPr lang="en-US" dirty="0" smtClean="0">
                <a:solidFill>
                  <a:srgbClr val="FFC000"/>
                </a:solidFill>
              </a:rPr>
              <a:t>-2</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70000" lnSpcReduction="20000"/>
          </a:bodyPr>
          <a:lstStyle/>
          <a:p>
            <a:pPr algn="just">
              <a:buNone/>
            </a:pPr>
            <a:r>
              <a:rPr lang="el-GR" i="1" dirty="0" smtClean="0">
                <a:solidFill>
                  <a:srgbClr val="92D050"/>
                </a:solidFill>
              </a:rPr>
              <a:t>     Το να είναι σωστή, όχι μόνο με τη θεραπεία της αλλά και με όλες τις επαγγελματικές και προσωπικές σχέσεις της ήταν μια από τις βασικές ανάγκες της Ελένης. Η δυσκολία της όμως ήταν ότι, όσο και αν προσπαθούσε, όσο καλό κι αν ήταν το τελικό αποτέλεσμα, εκείνη δεν μπορούσε να πιστέψει ότι τα είχε καταφέρει. Να σημειωθεί ότι αν και η Ελένη υποσιτιζόταν σημαντικά (κατανάλωνε ημερήσια 500-800 θερμίδες από αποκλειστικά αμυλώδεις τροφές), κατόρθωνε να διεκπεραιώνει άψογα όλες τις υποχρεώσεις της, να διατηρεί επαφή με τις φίλες της και να ταξιδεύει συχνά στο εξωτερικό για να δει τον Κώστα. Το μόνο που και η ίδια παραδεχόταν ότι προοδευτικά έχανε, λόγω του υποσιτισμού, ήταν </a:t>
            </a:r>
            <a:r>
              <a:rPr lang="en-US" i="1" dirty="0" smtClean="0">
                <a:solidFill>
                  <a:srgbClr val="92D050"/>
                </a:solidFill>
              </a:rPr>
              <a:t>  </a:t>
            </a:r>
            <a:r>
              <a:rPr lang="el-GR" i="1" dirty="0" smtClean="0">
                <a:solidFill>
                  <a:srgbClr val="92D050"/>
                </a:solidFill>
              </a:rPr>
              <a:t>η ικανότητά της  για πολύωρη πνευματική εργασία  και η δυνατότητά της  να απολαύσει κάποια ευχάριστη </a:t>
            </a:r>
            <a:r>
              <a:rPr lang="el-GR" i="1" dirty="0" err="1" smtClean="0">
                <a:solidFill>
                  <a:srgbClr val="92D050"/>
                </a:solidFill>
              </a:rPr>
              <a:t>στιγμή.Αυτή</a:t>
            </a:r>
            <a:r>
              <a:rPr lang="el-GR" i="1" dirty="0" smtClean="0">
                <a:solidFill>
                  <a:srgbClr val="92D050"/>
                </a:solidFill>
              </a:rPr>
              <a:t> ακριβώς η παρατήρηση  ήταν που την οδήγησε  να ενδώσει στις πιέσεις  των γονέων της  και να ζητήσει  να  δει τον ειδικό.</a:t>
            </a:r>
            <a:endParaRPr lang="el-GR" dirty="0" smtClean="0">
              <a:solidFill>
                <a:srgbClr val="92D050"/>
              </a:solidFill>
            </a:endParaRPr>
          </a:p>
          <a:p>
            <a:pPr algn="just">
              <a:buNone/>
            </a:pPr>
            <a:endParaRPr lang="el-G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ΕΛΕΝΗΣ</a:t>
            </a:r>
            <a:r>
              <a:rPr lang="en-US" dirty="0" smtClean="0">
                <a:solidFill>
                  <a:srgbClr val="FFC000"/>
                </a:solidFill>
              </a:rPr>
              <a:t>-3</a:t>
            </a:r>
            <a:r>
              <a:rPr lang="el-GR" dirty="0" smtClean="0">
                <a:solidFill>
                  <a:srgbClr val="FFC000"/>
                </a:solidFill>
              </a:rPr>
              <a:t> </a:t>
            </a:r>
            <a:endParaRPr lang="el-GR" dirty="0">
              <a:solidFill>
                <a:srgbClr val="FFC000"/>
              </a:solidFill>
            </a:endParaRPr>
          </a:p>
        </p:txBody>
      </p:sp>
      <p:sp>
        <p:nvSpPr>
          <p:cNvPr id="3" name="2 - Θέση περιεχομένου"/>
          <p:cNvSpPr>
            <a:spLocks noGrp="1"/>
          </p:cNvSpPr>
          <p:nvPr>
            <p:ph idx="1"/>
          </p:nvPr>
        </p:nvSpPr>
        <p:spPr>
          <a:xfrm>
            <a:off x="611560" y="1268760"/>
            <a:ext cx="8229600" cy="4525963"/>
          </a:xfrm>
        </p:spPr>
        <p:txBody>
          <a:bodyPr>
            <a:noAutofit/>
          </a:bodyPr>
          <a:lstStyle/>
          <a:p>
            <a:pPr algn="just">
              <a:buNone/>
            </a:pPr>
            <a:r>
              <a:rPr lang="el-GR" sz="1600" i="1" dirty="0" smtClean="0">
                <a:solidFill>
                  <a:srgbClr val="92D050"/>
                </a:solidFill>
              </a:rPr>
              <a:t>     Η Ελένη ξεκίνησε με το θεραπευτή εβδομαδιαίες συναντήσεις </a:t>
            </a:r>
            <a:r>
              <a:rPr lang="el-GR" sz="1600" i="1" dirty="0" err="1" smtClean="0">
                <a:solidFill>
                  <a:srgbClr val="92D050"/>
                </a:solidFill>
              </a:rPr>
              <a:t>γνωσιακής</a:t>
            </a:r>
            <a:r>
              <a:rPr lang="el-GR" sz="1600" i="1" dirty="0" smtClean="0">
                <a:solidFill>
                  <a:srgbClr val="92D050"/>
                </a:solidFill>
              </a:rPr>
              <a:t> </a:t>
            </a:r>
            <a:r>
              <a:rPr lang="el-GR" sz="1600" i="1" dirty="0" err="1" smtClean="0">
                <a:solidFill>
                  <a:srgbClr val="92D050"/>
                </a:solidFill>
              </a:rPr>
              <a:t>συμπεριφορικής</a:t>
            </a:r>
            <a:r>
              <a:rPr lang="el-GR" sz="1600" i="1" dirty="0" smtClean="0">
                <a:solidFill>
                  <a:srgbClr val="92D050"/>
                </a:solidFill>
              </a:rPr>
              <a:t> θεραπείας, τις οποίες η ίδια συχνά ακύρωνε προφασιζόμενη διάφορες επαγγελματικές υποχρεώσεις, που εκ των υστέρων παραδεχόταν ότι ήταν ανύπαρκτες. Η δυσκολία της να πα­ραχωρήσει, έστω και σε επίπεδο συζήτησης, τμήμα του ελέγχου της διατροφής της σε κάποιο τρίτο, ήταν ανυπέρβλητη. «Δεν αντέχω ούτε καν να βλέπετε τις καταγραφές των γευμάτων μου, παρόλο που δεν νιώθω ότι με πιέζετε να τις κάνω» θα πει σε μια συνεδρία, για να εξηγήσει για ποιο λόγο είχε ακυρώσει την προηγούμενη συνάντηση.</a:t>
            </a:r>
            <a:endParaRPr lang="el-GR" sz="1600" dirty="0" smtClean="0">
              <a:solidFill>
                <a:srgbClr val="92D050"/>
              </a:solidFill>
            </a:endParaRPr>
          </a:p>
          <a:p>
            <a:pPr algn="just">
              <a:buNone/>
            </a:pPr>
            <a:r>
              <a:rPr lang="el-GR" sz="1600" i="1" dirty="0" smtClean="0">
                <a:solidFill>
                  <a:srgbClr val="92D050"/>
                </a:solidFill>
              </a:rPr>
              <a:t>  Μετά από μερικούς μήνες άρχισε να γίνεται εμφανές και στην Ελένη και στο θεραπευτή της ότι η συμπτωματολογία της ψυχογενούς ανορεξίας συνδεόταν κυρίως με την ανάγκη της να στερεί από τον εαυτό της την τροφή. Η εικόνα του σώματος της δεν ήταν ιδιαίτερα διαταραγμένη, ενώ οι φόβοι για πιθανή αύξηση του βάρους, παρά το ότι υπήρχαν, δεν φαινόταν να κατέχουν κεντρική θέση στη σκέψη της. Επίσης, επειδή η ψυχογενής ανορεξία εμφανίστηκε σε ηλικία 18 ετών, δεν υπήρχαν έντονοι φόβοι ωρίμανσης, αν και -όπως ήταν αναμενόμενο- η ερωτική της επιθυμία ήταν σημαντικά μειωμένη. Για την Ελένη δεν υπήρχε μόνο ένας λόγος για να στερεί την τροφή από τον εαυτό της, το δυστύχημα όμως ήταν ότι για όλους αυτούς τους λόγους υπήρχε μόνο μία λύση, αυτή της ανορεξίας. Η προσπάθεια της να επεξεργαστεί μαζί με το θεραπευτή της μια υπόθεση που να περικλείει τόσο τους λόγους όσο τους μηχανισμούς που έκαναν την ανορεξία αναγκαία, κατέληξε στις παρακάτω τέσσερις υποθέσεις, που </a:t>
            </a:r>
            <a:r>
              <a:rPr lang="el-GR" sz="1600" i="1" dirty="0" err="1" smtClean="0">
                <a:solidFill>
                  <a:srgbClr val="92D050"/>
                </a:solidFill>
              </a:rPr>
              <a:t>αλληλοδιαπλέκονταν</a:t>
            </a:r>
            <a:r>
              <a:rPr lang="el-GR" sz="1600" i="1" dirty="0" smtClean="0">
                <a:solidFill>
                  <a:srgbClr val="92D050"/>
                </a:solidFill>
              </a:rPr>
              <a:t> μεταξύ τους διατηρώντας ως κεντρικό άξονα το σχήμα της αναξιότητας και την τελειοθηρία ως μέθοδο διαχείρισης του:</a:t>
            </a:r>
            <a:endParaRPr lang="el-GR" sz="1600" dirty="0" smtClean="0">
              <a:solidFill>
                <a:srgbClr val="92D050"/>
              </a:solidFill>
            </a:endParaRPr>
          </a:p>
          <a:p>
            <a:pPr algn="just">
              <a:buNone/>
            </a:pPr>
            <a:endParaRPr lang="el-GR" sz="1600" dirty="0">
              <a:solidFill>
                <a:srgbClr val="92D05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ΕΛΕΝΗΣ</a:t>
            </a:r>
            <a:r>
              <a:rPr lang="en-US" dirty="0" smtClean="0">
                <a:solidFill>
                  <a:srgbClr val="FFC000"/>
                </a:solidFill>
              </a:rPr>
              <a:t>-4</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62500" lnSpcReduction="20000"/>
          </a:bodyPr>
          <a:lstStyle/>
          <a:p>
            <a:r>
              <a:rPr lang="el-GR" i="1" dirty="0" smtClean="0">
                <a:solidFill>
                  <a:srgbClr val="92D050"/>
                </a:solidFill>
              </a:rPr>
              <a:t>α. Η διαφοροποίηση από την οικογένεια:</a:t>
            </a:r>
            <a:endParaRPr lang="el-GR" dirty="0" smtClean="0">
              <a:solidFill>
                <a:srgbClr val="92D050"/>
              </a:solidFill>
            </a:endParaRPr>
          </a:p>
          <a:p>
            <a:pPr>
              <a:buNone/>
            </a:pPr>
            <a:r>
              <a:rPr lang="el-GR" i="1" dirty="0" smtClean="0">
                <a:solidFill>
                  <a:srgbClr val="92D050"/>
                </a:solidFill>
              </a:rPr>
              <a:t>Η Ελένη λέει: «Από μικρή, γι' αυτούς ήμουν το παιδί-αστέρι, εγώ όμως ένιωθα όλο αυτό το βάρος των προσδοκιών τους να με πλακώνει. Τέλειωσα το μεταπτυχιακό μου με άριστα και ήδη με πιέζουν να ξεκινήσω διδακτορικό στο Πολυτεχνείο. Ποτέ μου δεν αισθάνθηκα ότι η ζωή μου ανήκει. Το να μην τρώω, είναι το μόνο που νιώθω ότι είναι δικό μου, εγώ ελέγχω το τι βάζω μέσα μου, όχι αυτοί. Αυτό για μένα είναι μια μικρή νίκη, όλα τα άλλα δυστυχώς είναι ακόμα δικά τους».</a:t>
            </a:r>
            <a:endParaRPr lang="el-GR" dirty="0" smtClean="0">
              <a:solidFill>
                <a:srgbClr val="92D050"/>
              </a:solidFill>
            </a:endParaRPr>
          </a:p>
          <a:p>
            <a:r>
              <a:rPr lang="el-GR" i="1" dirty="0" smtClean="0">
                <a:solidFill>
                  <a:srgbClr val="92D050"/>
                </a:solidFill>
              </a:rPr>
              <a:t>β. Η τελειοθηρία-αναξιότητα</a:t>
            </a:r>
            <a:endParaRPr lang="el-GR" dirty="0" smtClean="0">
              <a:solidFill>
                <a:srgbClr val="92D050"/>
              </a:solidFill>
            </a:endParaRPr>
          </a:p>
          <a:p>
            <a:pPr>
              <a:buNone/>
            </a:pPr>
            <a:r>
              <a:rPr lang="el-GR" i="1" dirty="0" smtClean="0">
                <a:solidFill>
                  <a:srgbClr val="92D050"/>
                </a:solidFill>
              </a:rPr>
              <a:t>Η Ελένη, όπως προαναφέρθηκε, ήταν και πριν ακόμα από την εμφάνιση της ανορεξίας έντονα τελειοθηρική. Γι' αυτήν, η τελειοθηρία αποτελούσε μια έντονη προσπάθεια να </a:t>
            </a:r>
            <a:r>
              <a:rPr lang="el-GR" i="1" dirty="0" err="1" smtClean="0">
                <a:solidFill>
                  <a:srgbClr val="92D050"/>
                </a:solidFill>
              </a:rPr>
              <a:t>υπεραναπληρώσει</a:t>
            </a:r>
            <a:r>
              <a:rPr lang="el-GR" i="1" dirty="0" smtClean="0">
                <a:solidFill>
                  <a:srgbClr val="92D050"/>
                </a:solidFill>
              </a:rPr>
              <a:t> το σχήμα της αναξιότητας, που κατείχε κεντρικό ρόλο στη ζωή της. «Ποτέ δεν μπορώ να πειστώ ότι έκανα κάτι καλά. Έγραφα εξετάσεις στο Πολυτεχνείο, ήξερα ότι έχω γράψει άριστα και έτρωγα όλη την  υπόλοιπη ώρα  της εξέτασης να ψάχνω το λάθος που δεν είχα κάνει.</a:t>
            </a:r>
            <a:endParaRPr lang="el-GR" dirty="0" smtClean="0">
              <a:solidFill>
                <a:srgbClr val="92D050"/>
              </a:solidFill>
            </a:endParaRPr>
          </a:p>
          <a:p>
            <a:pPr>
              <a:buNone/>
            </a:pPr>
            <a:endParaRPr lang="el-G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solidFill>
                  <a:srgbClr val="FFC000"/>
                </a:solidFill>
              </a:rPr>
              <a:t>ΤΟ ΙΣΤΟΡΙΚΟ ΤΗΣ ΕΛΕΝΗΣ</a:t>
            </a:r>
            <a:r>
              <a:rPr lang="en-US" dirty="0" smtClean="0">
                <a:solidFill>
                  <a:srgbClr val="FFC000"/>
                </a:solidFill>
              </a:rPr>
              <a:t>-5</a:t>
            </a:r>
            <a:r>
              <a:rPr lang="el-GR" dirty="0" smtClean="0">
                <a:solidFill>
                  <a:srgbClr val="FFC000"/>
                </a:solidFill>
              </a:rPr>
              <a:t> </a:t>
            </a:r>
            <a:endParaRPr lang="el-GR" dirty="0"/>
          </a:p>
        </p:txBody>
      </p:sp>
      <p:sp>
        <p:nvSpPr>
          <p:cNvPr id="3" name="2 - Θέση περιεχομένου"/>
          <p:cNvSpPr>
            <a:spLocks noGrp="1"/>
          </p:cNvSpPr>
          <p:nvPr>
            <p:ph idx="1"/>
          </p:nvPr>
        </p:nvSpPr>
        <p:spPr>
          <a:xfrm>
            <a:off x="611560" y="908720"/>
            <a:ext cx="8229600" cy="4525963"/>
          </a:xfrm>
        </p:spPr>
        <p:txBody>
          <a:bodyPr>
            <a:noAutofit/>
          </a:bodyPr>
          <a:lstStyle/>
          <a:p>
            <a:r>
              <a:rPr lang="el-GR" sz="2000" i="1" dirty="0" smtClean="0">
                <a:solidFill>
                  <a:srgbClr val="92D050"/>
                </a:solidFill>
              </a:rPr>
              <a:t>Νομίζω ότι αυτή την αίσθηση ότι δεν είμαι ικανή, μου την έχει δημιουργήσει ο πατέρας μου. Από μικρή, όταν του έφερνα αντιρρήσεις ή αν δεν έκανα κάτι όπως το ήθελε, μου έβαζε τις φωνές και με έλεγε άχρηστη και ανίκανη. Και εγώ τον πίστευα. Δυστυχώς, ακόμα και τώρα ανέχομαι να μου το κάνει αυτό στη δουλειά και μάλιστα μπροστά στους συνεργάτες του γραφείου». Για την Ελένη, το να αντιστέκεται στην πείνα είναι μια απόδειξη ότι μπορεί να τα καταφέρει και μάλιστα εκεί που οι περισσότεροι άνθρωποι αποτυγχάνουν. Μια απόδειξη που είναι απλή, ξεκάθαρη (πεινάω-δεν τρώω), εξαρτάται αποκλειστικά από το δικό της έλεγχο και μπορεί να τη βιώνει καθημερινά.</a:t>
            </a:r>
            <a:endParaRPr lang="el-GR" sz="2000" dirty="0" smtClean="0">
              <a:solidFill>
                <a:srgbClr val="92D050"/>
              </a:solidFill>
            </a:endParaRPr>
          </a:p>
          <a:p>
            <a:r>
              <a:rPr lang="el-GR" sz="2000" i="1" dirty="0" smtClean="0">
                <a:solidFill>
                  <a:srgbClr val="92D050"/>
                </a:solidFill>
              </a:rPr>
              <a:t>γ. Η ενοχή</a:t>
            </a:r>
            <a:endParaRPr lang="el-GR" sz="2000" dirty="0" smtClean="0">
              <a:solidFill>
                <a:srgbClr val="92D050"/>
              </a:solidFill>
            </a:endParaRPr>
          </a:p>
          <a:p>
            <a:r>
              <a:rPr lang="el-GR" sz="2000" i="1" dirty="0" smtClean="0">
                <a:solidFill>
                  <a:srgbClr val="92D050"/>
                </a:solidFill>
              </a:rPr>
              <a:t>Η Ελένη πολύ συχνά, λόγω του σχήματος της αναξιότητας που κινητοποιείται πολύ εύκολα μέσα στην ημερήσια δραστηριότητα της, νιώθει έντονη ενοχή και απελπισία για τις «αποτυχίες» της. Καθώς το φαγητό είναι μια απόλαυση </a:t>
            </a:r>
            <a:r>
              <a:rPr lang="el-GR" sz="2000" i="1" dirty="0" err="1" smtClean="0">
                <a:solidFill>
                  <a:srgbClr val="92D050"/>
                </a:solidFill>
              </a:rPr>
              <a:t>γι'αυτήν</a:t>
            </a:r>
            <a:r>
              <a:rPr lang="el-GR" sz="2000" i="1" dirty="0" smtClean="0">
                <a:solidFill>
                  <a:srgbClr val="92D050"/>
                </a:solidFill>
              </a:rPr>
              <a:t>, το να τη στερηθεί και να υποφέρει την πείνα αποτελεί μια προσωπική διαδικασία κάθαρσης. «Όταν γυρίζω σπίτι μετά από μια ημέρα που δεν τα κατάφερα πάλι όσο καλά θα ήθελα, λέω στον εαυτό μου ότι δεν μου αξίζει να φάω, τον τιμωρώ με την πείνα και αυτό με ανακουφίζει».</a:t>
            </a:r>
            <a:endParaRPr lang="el-GR" sz="2000" dirty="0" smtClean="0">
              <a:solidFill>
                <a:srgbClr val="92D050"/>
              </a:solidFill>
            </a:endParaRPr>
          </a:p>
          <a:p>
            <a:pPr>
              <a:buNone/>
            </a:pPr>
            <a:endParaRPr lang="el-GR" sz="20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ΕΛΕΝΗΣ</a:t>
            </a:r>
            <a:r>
              <a:rPr lang="en-US" dirty="0" smtClean="0">
                <a:solidFill>
                  <a:srgbClr val="FFC000"/>
                </a:solidFill>
              </a:rPr>
              <a:t>-6</a:t>
            </a:r>
            <a:r>
              <a:rPr lang="el-GR" dirty="0" smtClean="0">
                <a:solidFill>
                  <a:srgbClr val="FFC000"/>
                </a:solidFill>
              </a:rPr>
              <a:t> </a:t>
            </a:r>
            <a:endParaRPr lang="el-GR" dirty="0"/>
          </a:p>
        </p:txBody>
      </p:sp>
      <p:sp>
        <p:nvSpPr>
          <p:cNvPr id="3" name="2 - Θέση περιεχομένου"/>
          <p:cNvSpPr>
            <a:spLocks noGrp="1"/>
          </p:cNvSpPr>
          <p:nvPr>
            <p:ph idx="1"/>
          </p:nvPr>
        </p:nvSpPr>
        <p:spPr>
          <a:xfrm>
            <a:off x="611560" y="1196752"/>
            <a:ext cx="8229600" cy="4525963"/>
          </a:xfrm>
        </p:spPr>
        <p:txBody>
          <a:bodyPr>
            <a:noAutofit/>
          </a:bodyPr>
          <a:lstStyle/>
          <a:p>
            <a:r>
              <a:rPr lang="el-GR" sz="1600" i="1" dirty="0" smtClean="0">
                <a:solidFill>
                  <a:srgbClr val="92D050"/>
                </a:solidFill>
              </a:rPr>
              <a:t>δ. Η </a:t>
            </a:r>
            <a:r>
              <a:rPr lang="el-GR" sz="1600" i="1" dirty="0" err="1" smtClean="0">
                <a:solidFill>
                  <a:srgbClr val="92D050"/>
                </a:solidFill>
              </a:rPr>
              <a:t>αγχόλυση</a:t>
            </a:r>
            <a:endParaRPr lang="el-GR" sz="1600" dirty="0" smtClean="0">
              <a:solidFill>
                <a:srgbClr val="92D050"/>
              </a:solidFill>
            </a:endParaRPr>
          </a:p>
          <a:p>
            <a:r>
              <a:rPr lang="el-GR" sz="1600" i="1" dirty="0" smtClean="0">
                <a:solidFill>
                  <a:srgbClr val="92D050"/>
                </a:solidFill>
              </a:rPr>
              <a:t>Η Ελένη αρκετά συχνά στις συνεδρίες αναφέρει: «Καταλαβαίνω αυτά που έχουμε συζητήσει για τις αρνητικές επιπτώσεις της ανορεξίας, όμως πρέπει να σας πω ότι όταν έχω κατορθώσει μια ημέρα να μη φάω καθόλου, τότε νιώθω πολύ καλά, πώς να σας το εξηγήσω, νιώθω μια ηρεμία καταπληκτική, δεν με κυνηγάει αυτή η συνεχής αγωνία, δεν υποφέρω, με δυο λόγια όλα είναι εντάξει και μέσα μου και γύρω μου».</a:t>
            </a:r>
            <a:endParaRPr lang="el-GR" sz="1600" dirty="0" smtClean="0">
              <a:solidFill>
                <a:srgbClr val="92D050"/>
              </a:solidFill>
            </a:endParaRPr>
          </a:p>
          <a:p>
            <a:r>
              <a:rPr lang="el-GR" sz="1600" i="1" dirty="0" smtClean="0">
                <a:solidFill>
                  <a:srgbClr val="92D050"/>
                </a:solidFill>
              </a:rPr>
              <a:t>Η Ελένη, μετά από εννέα μήνες θεραπείας, θα πει στο θεραπευτή: «Τώρα μπορώ να καταλάβω καλύτερα τι γίνεται μέσα μου και γιατί μου χρειάζεται να μην τρώω. Είμαι επίσης ακόμα πιο σίγουρη ότι θέλω να απαλλαγώ από την ανορεξία. Δεν μπορώ όμως να το κάνω. Προσπαθώ να φάω μηχανικά όπως μου είπατε, προσπαθώ ακόμα και να </a:t>
            </a:r>
            <a:r>
              <a:rPr lang="el-GR" sz="1600" i="1" dirty="0" err="1" smtClean="0">
                <a:solidFill>
                  <a:srgbClr val="92D050"/>
                </a:solidFill>
              </a:rPr>
              <a:t>δωτον</a:t>
            </a:r>
            <a:r>
              <a:rPr lang="el-GR" sz="1600" i="1" dirty="0" smtClean="0">
                <a:solidFill>
                  <a:srgbClr val="92D050"/>
                </a:solidFill>
              </a:rPr>
              <a:t> εαυτό μου με μεγαλύτερη επιείκεια και να μου αναγνωρίσω την αξία μου, ακόμα και με τα λάθη που κάνω. Δεν τα καταφέρνω όμως. Φέρνω τον εαυτό μου μέχρι του σημείου να πω ότι μου αξίζει να με φροντίσω, να μου προσφέρω ένα ωραίο γεύμα, μόλις όμως τρώω μία και μόνο μία μπουκιά παραπάνω πνίγομαι από το άγχος και χάνω τον έλεγχο τελείως, νιώθω ότι όλα τέλειωσαν, ότι άρχισε η αντίστροφη μέτρηση για την παχυσαρκία και την καταστροφή, κλαίω και θέλω να χτυπήσω τον εαυτό μου για να τον εκδικηθώ. Μετά λέω στον εαυτό μου ότι δεν θα φάω τίποτα για δύο ημέρες και μόνο έτσι ηρεμώ. Δεν ξέρω, έχουν περάσει τόσοι μήνες θεραπείας, μου φαίνεται ότι δεν θα τα καταφέρω ποτέ».</a:t>
            </a:r>
            <a:endParaRPr lang="el-GR" sz="1600" dirty="0" smtClean="0">
              <a:solidFill>
                <a:srgbClr val="92D050"/>
              </a:solidFill>
            </a:endParaRPr>
          </a:p>
          <a:p>
            <a:pPr>
              <a:buNone/>
            </a:pPr>
            <a:endParaRPr lang="el-GR" sz="1600" dirty="0">
              <a:solidFill>
                <a:srgbClr val="92D05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4479925" y="3048000"/>
            <a:ext cx="184150" cy="762000"/>
          </a:xfrm>
          <a:prstGeom prst="rect">
            <a:avLst/>
          </a:prstGeom>
          <a:noFill/>
          <a:ln w="9525">
            <a:noFill/>
            <a:miter lim="800000"/>
            <a:headEnd/>
            <a:tailEnd/>
          </a:ln>
          <a:effectLst/>
        </p:spPr>
        <p:txBody>
          <a:bodyPr wrap="none">
            <a:spAutoFit/>
          </a:bodyPr>
          <a:lstStyle/>
          <a:p>
            <a:endParaRPr lang="el-GR" sz="4400">
              <a:solidFill>
                <a:schemeClr val="tx2"/>
              </a:solidFill>
            </a:endParaRPr>
          </a:p>
        </p:txBody>
      </p:sp>
      <p:pic>
        <p:nvPicPr>
          <p:cNvPr id="306179" name="Picture 3" descr="C:\DOCUME~1\user\LOCALS~1\Temp\\msotw9_temp0.jpg"/>
          <p:cNvPicPr>
            <a:picLocks noChangeAspect="1" noChangeArrowheads="1"/>
          </p:cNvPicPr>
          <p:nvPr/>
        </p:nvPicPr>
        <p:blipFill>
          <a:blip r:embed="rId2" cstate="print"/>
          <a:srcRect/>
          <a:stretch>
            <a:fillRect/>
          </a:stretch>
        </p:blipFill>
        <p:spPr bwMode="auto">
          <a:xfrm>
            <a:off x="1447800" y="0"/>
            <a:ext cx="5867400" cy="6294438"/>
          </a:xfrm>
          <a:prstGeom prst="rect">
            <a:avLst/>
          </a:prstGeom>
          <a:noFill/>
          <a:ln w="9525">
            <a:noFill/>
            <a:miter lim="800000"/>
            <a:headEnd/>
            <a:tailEnd/>
          </a:ln>
          <a:effectLst/>
        </p:spPr>
      </p:pic>
      <p:sp>
        <p:nvSpPr>
          <p:cNvPr id="306180" name="Rectangle 4"/>
          <p:cNvSpPr>
            <a:spLocks noChangeArrowheads="1"/>
          </p:cNvSpPr>
          <p:nvPr/>
        </p:nvSpPr>
        <p:spPr bwMode="auto">
          <a:xfrm>
            <a:off x="2743200" y="6096000"/>
            <a:ext cx="3479800" cy="519113"/>
          </a:xfrm>
          <a:prstGeom prst="rect">
            <a:avLst/>
          </a:prstGeom>
          <a:noFill/>
          <a:ln w="9525">
            <a:noFill/>
            <a:miter lim="800000"/>
            <a:headEnd/>
            <a:tailEnd/>
          </a:ln>
          <a:effectLst/>
        </p:spPr>
        <p:txBody>
          <a:bodyPr wrap="none">
            <a:spAutoFit/>
          </a:bodyPr>
          <a:lstStyle/>
          <a:p>
            <a:r>
              <a:rPr lang="en-US" sz="2800">
                <a:solidFill>
                  <a:schemeClr val="tx2"/>
                </a:solidFill>
              </a:rPr>
              <a:t>Giacometti  1901-1966</a:t>
            </a:r>
            <a:endParaRPr lang="el-GR" sz="2800">
              <a:solidFill>
                <a:schemeClr val="tx2"/>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ΗΡΩΣ </a:t>
            </a:r>
            <a:endParaRPr lang="el-GR" dirty="0"/>
          </a:p>
        </p:txBody>
      </p:sp>
      <p:sp>
        <p:nvSpPr>
          <p:cNvPr id="3" name="2 - Θέση περιεχομένου"/>
          <p:cNvSpPr>
            <a:spLocks noGrp="1"/>
          </p:cNvSpPr>
          <p:nvPr>
            <p:ph idx="1"/>
          </p:nvPr>
        </p:nvSpPr>
        <p:spPr/>
        <p:txBody>
          <a:bodyPr>
            <a:noAutofit/>
          </a:bodyPr>
          <a:lstStyle/>
          <a:p>
            <a:pPr algn="just"/>
            <a:r>
              <a:rPr lang="el-GR" sz="1600" i="1" dirty="0" smtClean="0">
                <a:solidFill>
                  <a:srgbClr val="FFFF00"/>
                </a:solidFill>
              </a:rPr>
              <a:t>Η Ηρώ, σε ηλικία 16 ετών, εμφάνισε συμπτωματολογία ψυχογενούς ανορεξίας. Αν και επανειλημμένα ζήτησε από τους γονείς της να επισκεφτεί κάποιον ειδικό, η απάντηση τους ήταν αρνητική. Η μητέρα της αρνήθηκε κατηγορηματικά να το συζητήσει, θεωρώντας ότι η άρνηση της Ηρώς να φάει ήταν μια ιδιοτροπία που σκοπό είχε να σπάσει τα νεύρα των υπόλοιπων μελών της οικογένειας. Ο πατέρας της απλά συμφώνησε με τη μητέρα της.</a:t>
            </a:r>
            <a:endParaRPr lang="el-GR" sz="1600" dirty="0" smtClean="0">
              <a:solidFill>
                <a:srgbClr val="FFFF00"/>
              </a:solidFill>
            </a:endParaRPr>
          </a:p>
          <a:p>
            <a:pPr algn="just"/>
            <a:r>
              <a:rPr lang="el-GR" sz="1600" i="1" dirty="0" smtClean="0">
                <a:solidFill>
                  <a:srgbClr val="FFFF00"/>
                </a:solidFill>
              </a:rPr>
              <a:t>Η Ηρώ, σε ηλικία 20 ετών, ακολουθώντας τις συμβουλές που διάβασε σε κάποια βιβλία αυτοβοήθειας για την ψυχογενή ανορεξία, έχει κατορθώσει να ομαλοποιήσει τις διατροφικές της συνήθειες, ενώ το βάρος της είναι στα κατώτερα φυσιολογικά όρια. Σπουδάζει στο Πανεπιστήμιο και έχει ερωτική σχέση με συμφοιτητή της, στον οποίο και έχει εκμυστηρευτεί το πρόβλημα που αντιμετωπίζει. Η Ηρώ εξακολουθεί να δυσκολεύεται να «ανεχθεί» τις διαστάσεις του σώματος της. Φοράει φαρδιά πουλόβερ και μπλούζες, τα παντελόνια της είναι πάντα δύο νούμερα μεγαλύτερα, ενώ δεν φοράει σχεδόν ποτέ φούστα. Το καλοκαίρι στην παραλία φοράει ολόσωμο μαγιό και ντύνεται αμέσως μόλις βγει από τη θάλασσα. Στο φίλο της λέει συχνά: «Δεν μπορώ ακόμη να το νικήσω. Κάθε ημέρα λέω μέσα μου ότι δεν είμαι χοντρή, αλλά μόλις κοιταχτώ στο καθρέφτη ή πάω να φορέσω τα ρούχα μου για να έρθω στο ραντεβού μας, με πιάνει αγωνία. Είναι λες και κάθε μέρος του σώματος μου εκείνη τη στιγμή διογκώνεται μπροστά στα μάτια μου. Το παλεύω, αλλά το μυαλό μου αρνείται να υπακούσει στη σκέψη μου. Υπάρχουν φορές που αναρωτιέμαι πώς με θέλεις ακόμα έτσι χοντρή που έχω καταντήσει». Η Ηρώ έχει ύψος 1,72 και ζυγίζει 52 κιλά.</a:t>
            </a:r>
            <a:r>
              <a:rPr lang="el-GR" sz="1600" dirty="0" smtClean="0">
                <a:solidFill>
                  <a:srgbClr val="FFFF00"/>
                </a:solidFill>
              </a:rPr>
              <a:t> </a:t>
            </a:r>
            <a:r>
              <a:rPr lang="el-GR" sz="1600" i="1" dirty="0" smtClean="0">
                <a:solidFill>
                  <a:srgbClr val="FFFF00"/>
                </a:solidFill>
              </a:rPr>
              <a:t/>
            </a:r>
            <a:br>
              <a:rPr lang="el-GR" sz="1600" i="1" dirty="0" smtClean="0">
                <a:solidFill>
                  <a:srgbClr val="FFFF00"/>
                </a:solidFill>
              </a:rPr>
            </a:br>
            <a:endParaRPr lang="el-GR" sz="1600" dirty="0" smtClean="0">
              <a:solidFill>
                <a:srgbClr val="FFFF00"/>
              </a:solidFill>
            </a:endParaRPr>
          </a:p>
          <a:p>
            <a:pPr algn="just">
              <a:buNone/>
            </a:pPr>
            <a:endParaRPr lang="el-GR" sz="1600" dirty="0">
              <a:solidFill>
                <a:srgbClr val="FFFF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1" name="Picture 3" descr="C:\DOCUME~1\user\LOCALS~1\Temp\\msotw9_temp0.jpg"/>
          <p:cNvPicPr>
            <a:picLocks noChangeAspect="1" noChangeArrowheads="1"/>
          </p:cNvPicPr>
          <p:nvPr/>
        </p:nvPicPr>
        <p:blipFill>
          <a:blip r:embed="rId2" cstate="print"/>
          <a:srcRect/>
          <a:stretch>
            <a:fillRect/>
          </a:stretch>
        </p:blipFill>
        <p:spPr bwMode="auto">
          <a:xfrm>
            <a:off x="1625600" y="12700"/>
            <a:ext cx="5892800" cy="6832600"/>
          </a:xfrm>
          <a:prstGeom prst="rect">
            <a:avLst/>
          </a:prstGeom>
          <a:noFill/>
          <a:ln w="9525">
            <a:noFill/>
            <a:miter lim="800000"/>
            <a:headEnd/>
            <a:tailEnd/>
          </a:ln>
          <a:effectLst/>
        </p:spPr>
      </p:pic>
      <p:sp>
        <p:nvSpPr>
          <p:cNvPr id="304130" name="Rectangle 2"/>
          <p:cNvSpPr>
            <a:spLocks noGrp="1" noChangeArrowheads="1"/>
          </p:cNvSpPr>
          <p:nvPr>
            <p:ph type="title"/>
          </p:nvPr>
        </p:nvSpPr>
        <p:spPr>
          <a:xfrm>
            <a:off x="990600" y="5715000"/>
            <a:ext cx="7772400" cy="1143000"/>
          </a:xfrm>
        </p:spPr>
        <p:txBody>
          <a:bodyPr/>
          <a:lstStyle/>
          <a:p>
            <a:endParaRPr lang="el-G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ΚΩΝΣΤΑΝΤΙΝΑΣ</a:t>
            </a:r>
            <a:r>
              <a:rPr lang="en-US" dirty="0" smtClean="0">
                <a:solidFill>
                  <a:srgbClr val="FFC000"/>
                </a:solidFill>
              </a:rPr>
              <a:t>-1</a:t>
            </a:r>
            <a:r>
              <a:rPr lang="el-GR" dirty="0" smtClean="0">
                <a:solidFill>
                  <a:srgbClr val="FFC000"/>
                </a:solidFill>
              </a:rPr>
              <a:t> </a:t>
            </a:r>
            <a:endParaRPr lang="el-GR" dirty="0">
              <a:solidFill>
                <a:srgbClr val="FFC000"/>
              </a:solidFill>
            </a:endParaRPr>
          </a:p>
        </p:txBody>
      </p:sp>
      <p:sp>
        <p:nvSpPr>
          <p:cNvPr id="3" name="2 - Θέση περιεχομένου"/>
          <p:cNvSpPr>
            <a:spLocks noGrp="1"/>
          </p:cNvSpPr>
          <p:nvPr>
            <p:ph idx="1"/>
          </p:nvPr>
        </p:nvSpPr>
        <p:spPr/>
        <p:txBody>
          <a:bodyPr>
            <a:normAutofit fontScale="55000" lnSpcReduction="20000"/>
          </a:bodyPr>
          <a:lstStyle/>
          <a:p>
            <a:pPr algn="just">
              <a:buNone/>
            </a:pPr>
            <a:r>
              <a:rPr lang="el-GR" i="1" dirty="0" smtClean="0"/>
              <a:t>       </a:t>
            </a:r>
            <a:r>
              <a:rPr lang="el-GR" i="1" dirty="0" smtClean="0">
                <a:solidFill>
                  <a:srgbClr val="92D050"/>
                </a:solidFill>
              </a:rPr>
              <a:t>Η Κωνσταντίνα αποφάσισε σε ηλικία 19 ετών να ζητήσει βοήθεια για την ψυχογενή ανορεξία </a:t>
            </a:r>
            <a:r>
              <a:rPr lang="el-GR" i="1" dirty="0" err="1" smtClean="0">
                <a:solidFill>
                  <a:srgbClr val="92D050"/>
                </a:solidFill>
              </a:rPr>
              <a:t>υπερφαγικού</a:t>
            </a:r>
            <a:r>
              <a:rPr lang="el-GR" i="1" dirty="0" smtClean="0">
                <a:solidFill>
                  <a:srgbClr val="92D050"/>
                </a:solidFill>
              </a:rPr>
              <a:t>/καθαρτικού τύπου, από την οποία έπασχε. Η συμπτωματολογία εμφανίστηκε λίγους μόνο μήνες μετά την αποφοίτηση της από το λύκειο και την εισαγωγή της </a:t>
            </a:r>
            <a:r>
              <a:rPr lang="el-GR" i="1" dirty="0" err="1" smtClean="0">
                <a:solidFill>
                  <a:srgbClr val="92D050"/>
                </a:solidFill>
              </a:rPr>
              <a:t>οτο</a:t>
            </a:r>
            <a:r>
              <a:rPr lang="el-GR" i="1" dirty="0" smtClean="0">
                <a:solidFill>
                  <a:srgbClr val="92D050"/>
                </a:solidFill>
              </a:rPr>
              <a:t> πανεπιστήμιο. Το οικογενειακό και ατομικό ιστορικό της Κωνσταντίνας ήταν, όπως σχολίασε η ίδια, «σαν να διαβάζει κανείς βιβλίο για την ψυχογενή ανορεξία». Η Κωνσταντίνα ήταν το μεγαλύτερο από τα δύο παιδιά μιας ευκατάστατης αστικής οικογένειας. Η περιγραφή της προσωπικότητας της πριν την εμφάνιση της ψυχογενούς ανορεξίας συμπυκνωνόταν σε μια λέξη: «τέλεια». Πρώτη μαθήτρια στο σχολείο, με ιδιαίτερο ενδιαφέρον για το χορό και τις ξένες γλώσσες. Στην εφηβεία της δεν είχε προβληματίσει στο παραμικρό τους γονείς της, καθώς ήταν αφοσιωμένη στη μελέτη των μαθημάτων της, δεν είχε καθόλου συναισθηματικά ξεσπάσματα ούτε συγκρούσεις μαζί τους. Η κοινωνική της ζωή περιοριζόταν σε λίγες φίλες, ενώ δεν είχε ποτέ δημιουργήσει κάποια ερωτική σχέση. Η μητέρα της ήταν ιδιαίτερα απαιτητική από την Κωνσταντίνα και επίμονη στο να αποφασίζει αυτή για την κόρη της, θεωρώντας ότι εκείνη ήξερε καλύτερα τι ήταν σωστό γι' αυτήν και τι όχι. Ο πατέρας της είχε πολύωρη απασχόληση με την εργασία του, με συνέπεια να έχει ελάχιστη συμμετοχή στην ανατροφή της.</a:t>
            </a:r>
            <a:endParaRPr lang="el-GR" dirty="0" smtClean="0">
              <a:solidFill>
                <a:srgbClr val="92D050"/>
              </a:solidFill>
            </a:endParaRPr>
          </a:p>
          <a:p>
            <a:pPr>
              <a:buNone/>
            </a:pPr>
            <a:endParaRPr lang="el-G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FFC000"/>
                </a:solidFill>
              </a:rPr>
              <a:t>ΤΟ ΙΣΤΟΡΙΚΟ ΤΗΣ ΚΩΝΣΤΑΝΤΙΝΑΣ</a:t>
            </a:r>
            <a:r>
              <a:rPr lang="en-US" dirty="0" smtClean="0">
                <a:solidFill>
                  <a:srgbClr val="FFC000"/>
                </a:solidFill>
              </a:rPr>
              <a:t>-2</a:t>
            </a:r>
            <a:r>
              <a:rPr lang="el-GR" dirty="0" smtClean="0">
                <a:solidFill>
                  <a:srgbClr val="FFC000"/>
                </a:solidFill>
              </a:rPr>
              <a:t> </a:t>
            </a:r>
            <a:endParaRPr lang="el-GR" dirty="0"/>
          </a:p>
        </p:txBody>
      </p:sp>
      <p:sp>
        <p:nvSpPr>
          <p:cNvPr id="3" name="2 - Θέση περιεχομένου"/>
          <p:cNvSpPr>
            <a:spLocks noGrp="1"/>
          </p:cNvSpPr>
          <p:nvPr>
            <p:ph idx="1"/>
          </p:nvPr>
        </p:nvSpPr>
        <p:spPr/>
        <p:txBody>
          <a:bodyPr>
            <a:normAutofit fontScale="55000" lnSpcReduction="20000"/>
          </a:bodyPr>
          <a:lstStyle/>
          <a:p>
            <a:pPr algn="just"/>
            <a:r>
              <a:rPr lang="el-GR" i="1" dirty="0" smtClean="0">
                <a:solidFill>
                  <a:srgbClr val="92D050"/>
                </a:solidFill>
              </a:rPr>
              <a:t>Στην πρώτη συνάντηση αξιολόγησης με το θεραπευτή, ο πατέρας της Κωνσταντίνας απολογητικά λέει: «Δεν μπορώ να σας δώσω πολλές πληροφορίες για το πρόβλημα της Κωνσταντίνας. Είμαι ελάχιστη ώρα σπίτι, καλύτερα να ρωτήσετε τη μητέρα της». Στην ίδια συνάντηση, η μητέρα της Κωνσταντίνας λέει: «Όταν παντρευτήκαμε με το σύζυγο μου, πήρα μια συνειδητή απόφαση: να μη συνεχίσω τις σπουδές μου και να αφοσιωθώ στο μεγάλωμα των παιδιών μας. Δεν μπορώ να πω ότι το τίμημα ήταν μικρό. Πριν από δύο χρόνια, όταν ανακάλυψα ότι ο σύζυγος μου είχε εξωσυζυγική σχέση, έχασα τη γη κάτω από τα πόδια μου. Ίσως θα ήταν καλύτερα αν δούλευα, θα είχα κάπου να στηριχθώ. Τα παιδιά μεγαλώνουν και αισθάνομαι ότι δεν με χρειάζονται πια».</a:t>
            </a:r>
            <a:endParaRPr lang="el-GR" dirty="0" smtClean="0">
              <a:solidFill>
                <a:srgbClr val="92D050"/>
              </a:solidFill>
            </a:endParaRPr>
          </a:p>
          <a:p>
            <a:pPr algn="just"/>
            <a:r>
              <a:rPr lang="el-GR" i="1" dirty="0" smtClean="0">
                <a:solidFill>
                  <a:srgbClr val="92D050"/>
                </a:solidFill>
              </a:rPr>
              <a:t>Η Κωνσταντίνα, μετά από ένα έτος ατομικής ψυχοθεραπείας </a:t>
            </a:r>
            <a:r>
              <a:rPr lang="el-GR" i="1" dirty="0" err="1" smtClean="0">
                <a:solidFill>
                  <a:srgbClr val="92D050"/>
                </a:solidFill>
              </a:rPr>
              <a:t>γνωσιακού</a:t>
            </a:r>
            <a:r>
              <a:rPr lang="el-GR" i="1" dirty="0" smtClean="0">
                <a:solidFill>
                  <a:srgbClr val="92D050"/>
                </a:solidFill>
              </a:rPr>
              <a:t> τόπου, κατόρθωσε να αυξήσει τη διατροφή της και να αποκαταστήσει το βάρος της. Τα </a:t>
            </a:r>
            <a:r>
              <a:rPr lang="el-GR" i="1" dirty="0" err="1" smtClean="0">
                <a:solidFill>
                  <a:srgbClr val="92D050"/>
                </a:solidFill>
              </a:rPr>
              <a:t>βουλιμικά</a:t>
            </a:r>
            <a:r>
              <a:rPr lang="el-GR" i="1" dirty="0" smtClean="0">
                <a:solidFill>
                  <a:srgbClr val="92D050"/>
                </a:solidFill>
              </a:rPr>
              <a:t> επεισόδια σταδιακά μειώθηκαν και </a:t>
            </a:r>
            <a:r>
              <a:rPr lang="el-GR" i="1" dirty="0" err="1" smtClean="0">
                <a:solidFill>
                  <a:srgbClr val="92D050"/>
                </a:solidFill>
              </a:rPr>
              <a:t>τελικάεξαφανίστηκαν</a:t>
            </a:r>
            <a:r>
              <a:rPr lang="el-GR" i="1" dirty="0" smtClean="0">
                <a:solidFill>
                  <a:srgbClr val="92D050"/>
                </a:solidFill>
              </a:rPr>
              <a:t>, όπως και οι σύνοδες καθαρτικές συμπεριφορές. Μία ή δύο φορές το μήνα η Κωνσταντίνο μπορεί να σηκωνόταν το βράδυ, να έτρωγε ελάχιστη ποσότητα φαγητού και να ξανακοιμόταν. Το σχόλιο που έκανε γι' αυτή τη συμπεριφορά της σε μια από τις τελευταίες ατομικές συνεδρίες ήταν: «Δεν με ενοχλεί ιδιαίτερα, καταλαβαίνω ότι δεν είναι εύκολο να φύγουν όλα τα συμπτώματα με την πρώτη».</a:t>
            </a:r>
            <a:endParaRPr lang="el-GR" dirty="0" smtClean="0">
              <a:solidFill>
                <a:srgbClr val="92D050"/>
              </a:solidFill>
            </a:endParaRPr>
          </a:p>
          <a:p>
            <a:pPr algn="just"/>
            <a:endParaRPr lang="el-GR" dirty="0" smtClean="0">
              <a:solidFill>
                <a:srgbClr val="92D050"/>
              </a:solidFill>
            </a:endParaRPr>
          </a:p>
          <a:p>
            <a:pPr>
              <a:buNone/>
            </a:pPr>
            <a:endParaRPr lang="el-GR"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2047</TotalTime>
  <Words>17734</Words>
  <Application>Microsoft Office PowerPoint</Application>
  <PresentationFormat>Προβολή στην οθόνη (4:3)</PresentationFormat>
  <Paragraphs>1120</Paragraphs>
  <Slides>184</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184</vt:i4>
      </vt:variant>
    </vt:vector>
  </HeadingPairs>
  <TitlesOfParts>
    <vt:vector size="185" baseType="lpstr">
      <vt:lpstr>Θέμα του Office</vt:lpstr>
      <vt:lpstr>Πώς οι γιατροί της Πρωτοβάθμιας Φροντίδας Υγείας,  θα μπορούν να θεραπεύσουν Ανορεκτικούς και Βουλιμικούς ασθενείς;</vt:lpstr>
      <vt:lpstr>Διαφάνεια 2</vt:lpstr>
      <vt:lpstr>Διαφάνεια 3</vt:lpstr>
      <vt:lpstr>ΔΠΤ -1 </vt:lpstr>
      <vt:lpstr>ΔΠΤ-2</vt:lpstr>
      <vt:lpstr>ΔΠΤ-3</vt:lpstr>
      <vt:lpstr>ΔΠΤ-4</vt:lpstr>
      <vt:lpstr>ΔΠΤ-5</vt:lpstr>
      <vt:lpstr>ΔΠΤ-6</vt:lpstr>
      <vt:lpstr>Ιστορία των ΔΠΤ διαμέσου των αιώνων. </vt:lpstr>
      <vt:lpstr>Fairnburn CG, Cognitive Behavior therapy and eating disorders,Chapter 2 , p.9 New York, 2008 </vt:lpstr>
      <vt:lpstr>Fairnburn CG, Cognitive Behavior therapy and eating disorders,Chapter 2 , p.9 New York, 2008The relative prevalence of three main ED I Adult population.</vt:lpstr>
      <vt:lpstr>Διαφάνεια 13</vt:lpstr>
      <vt:lpstr>Διαφάνεια 14</vt:lpstr>
      <vt:lpstr>Διαφάνεια 15</vt:lpstr>
      <vt:lpstr>Διαφάνεια 16</vt:lpstr>
      <vt:lpstr> F50-F59 :Σύνδρομα εκδηλούμενα στη συμπεριφορά και συνδεόμενα με διαταραχές των φυσιολογικών λειτουργιών και σωματικούς παράγοντες   </vt:lpstr>
      <vt:lpstr>   F50 Διαταραχές στη λήψη τροφής   </vt:lpstr>
      <vt:lpstr>  F50 Διαταραχές στη λήψη τροφής  Ψυχογενής ανορεξία -1 </vt:lpstr>
      <vt:lpstr> F50 Διαταραχές στη λήψη τροφής Ψυχογενής ανορεξία-2 </vt:lpstr>
      <vt:lpstr>F50 Διαταραχές στη λήψη τροφής Ψυχογενής ανορεξία-3 </vt:lpstr>
      <vt:lpstr> F50 Διαταραχές στη λήψη τροφής Ψυχογενής ανορεξία Οδηγίες για τη διάγνωση -1  </vt:lpstr>
      <vt:lpstr>F50 Διαταραχές στη λήψη τροφής Ψυχογενής ανορεξία Οδηγίες για τη διάγνωση-2</vt:lpstr>
      <vt:lpstr>F50 Διαταραχές στη λήψη τροφής Ψυχογενής ανορεξία Οδηγίες για τη διάγνωση-3</vt:lpstr>
      <vt:lpstr>F50 Διαταραχές στη λήψη τροφής Ψυχογενής ανορεξία </vt:lpstr>
      <vt:lpstr>F50 Διαταραχές στη λήψη τροφής Ψυχογενής Βουλιμία </vt:lpstr>
      <vt:lpstr>F50 Διαταραχές στη λήψη τροφής Ψυχογενής Βουλιμία </vt:lpstr>
      <vt:lpstr>F50 Διαταραχές στη λήψη τροφής Ψυχογενής Βουλιμία   Οδηγίες για την διάγνωση -1 </vt:lpstr>
      <vt:lpstr>F50 Διαταραχές στη λήψη τροφής Ψυχογενής Βουλιμία  Οδηγίες για την διάγνωση -2    </vt:lpstr>
      <vt:lpstr>F50 Διαταραχές στη λήψη τροφής Ψυχογενής Βουλιμία  Διαφορική Διάγνωση   </vt:lpstr>
      <vt:lpstr>F50 Διαταραχές στη λήψη τροφής  Υπερφαγία συνδυαζόμενη με άλλες ψυχολογικές διαταραχές -1 </vt:lpstr>
      <vt:lpstr>F50 Διαταραχές στη λήψη τροφής  Υπερφαγία συνδυαζόμενη με άλλες ψυχολογικές διαταραχές-2  </vt:lpstr>
      <vt:lpstr> F50 Διαταραχές στη λήψη τροφής  Υπερφαγία συνδυαζόμενη με άλλες ψυχολογικές διαταραχές-3  </vt:lpstr>
      <vt:lpstr>Επιδημιολογία των ΔΠΤ </vt:lpstr>
      <vt:lpstr>Επιδημιολογική Ιστορία των ΔΠΤ διαμέσου των αιώνων -1</vt:lpstr>
      <vt:lpstr>Επιδημιολογική Ιστορία των ΔΠΤ διαμέσου των αιώνων-2</vt:lpstr>
      <vt:lpstr>Επιδημιολογική Ιστορία  των ΔΠΤ-3 </vt:lpstr>
      <vt:lpstr>Επιδημιολογική Ιστορία των ΔΠΤ διαμέσου των αιώνων</vt:lpstr>
      <vt:lpstr>ΤΟ ΙΣΤΟΡΙΚΟ ΤΗΣ ΜΥΡΤΩΣ </vt:lpstr>
      <vt:lpstr>Μύθοι και Πραγματικότητα στις Διατροφικές Διαταραχές  </vt:lpstr>
      <vt:lpstr>Διαφάνεια 41</vt:lpstr>
      <vt:lpstr>Διαφάνεια 42</vt:lpstr>
      <vt:lpstr>Διαφάνεια 43</vt:lpstr>
      <vt:lpstr>Διαφάνεια 44</vt:lpstr>
      <vt:lpstr>Διαφάνεια 45</vt:lpstr>
      <vt:lpstr>Διαφάνεια 46</vt:lpstr>
      <vt:lpstr>Διαφάνεια 47</vt:lpstr>
      <vt:lpstr>Μύθος. Οι ΔΠΤ είναι αθεράπευτες</vt:lpstr>
      <vt:lpstr>ΤΟ ΙΣΤΟΡΙΚΟ ΤΗΣ ΔΑΦΝΗΣ-1 </vt:lpstr>
      <vt:lpstr>ΤΟ ΙΣΤΟΡΙΚΟ ΤΗΣ ΔΑΦΝΗΣ-2 </vt:lpstr>
      <vt:lpstr>ΤΟ ΙΣΤΟΡΙΚΟ ΤΗΣ ΔΑΦΝΗΣ-3 </vt:lpstr>
      <vt:lpstr>ΤΟ ΙΣΤΟΡΙΚΟ ΤΗΣ ΔΑΦΝΗΣ-4 </vt:lpstr>
      <vt:lpstr>Το αιτιοπαθογενετικό μοντέλο του Garner   για την Ψυχογενή Ανορεξία </vt:lpstr>
      <vt:lpstr>H φύση της ψυχοπαθολογίας  της Ψυχογενούς ανορεξίας  -1</vt:lpstr>
      <vt:lpstr>H φύση της ψυχοπαθολογίας  της Ψυχογενούς ανορεξίας-2 </vt:lpstr>
      <vt:lpstr>H φύση της ψυχοπαθολογίας  της Ψυχογενούς ανορεξίας -3</vt:lpstr>
      <vt:lpstr>H φύση της ψυχοπαθολογίας  της Ψυχογενούς ανορεξίας -4</vt:lpstr>
      <vt:lpstr>H φύση της ψυχοπαθολογίας  της Ψυχογενούς ανορεξίας -5</vt:lpstr>
      <vt:lpstr>‘’Anorexia Nervosa The ‘’St George ‘s Approach’’, Guidelines for assessment and treatment in Primary and secondary care  by A.Crisp and Lisa  Mc Clelland, 1994, UK</vt:lpstr>
      <vt:lpstr>H ΣΕΡΟΤΟΝΙΝΕΡΓΙΚΗ ΔΥΣΛΕΙΤΟΥΡΓΙΑ ΣΤΗΝ Ψ.Α</vt:lpstr>
      <vt:lpstr>ΤΟ ΙΣΤΟΡΙΚΟ ΤΗΣ ΣΟΦΙΑΣ </vt:lpstr>
      <vt:lpstr>Οι γιατροί της Πρωτοβάθμιας Φροντίδας Υγείας, μπορούν να θεραπεύσουν άτομα με Διαταραχές Πρόσληψης Τροφής:</vt:lpstr>
      <vt:lpstr>Οι γιατροί της Πρωτοβάθμιας Φροντίδας Υγείας, μπορούν να θεραπεύσουν άτομα με Διαταραχές Πρόσληψης Τροφής:</vt:lpstr>
      <vt:lpstr>ΧΑΡΑΚΤΗΡΙΣΤΙΚΑ </vt:lpstr>
      <vt:lpstr>ΧΑΡΑΚΤΗΡΙΣΤΙΚΑ</vt:lpstr>
      <vt:lpstr>ΧΑΡΑΚΤΗΡΙΣΤΙΚΑ</vt:lpstr>
      <vt:lpstr>Ρόλος της Πρωτοβάθμιας Φροντίδας Υγείας </vt:lpstr>
      <vt:lpstr> Έγκαιρη  διάγνωση  και θεραπεία  </vt:lpstr>
      <vt:lpstr>Έγκαιρη  διάγνωση  και θεραπεία  </vt:lpstr>
      <vt:lpstr>Έγκαιρη  διάγνωση  και θεραπεία  Απλές ερωτήσεις για την έγκαιρη διάγνωση  των ΔΠΤ </vt:lpstr>
      <vt:lpstr>ΕΡΩΤΗΜΑΤΟΛΟΓΙΟ ΔΙΑΤΡΟΦΗΣ EAT- 26 </vt:lpstr>
      <vt:lpstr>Έγκαιρη  διάγνωση  και θεραπεία </vt:lpstr>
      <vt:lpstr>Έγκαιρη  διάγνωση  και θεραπεία</vt:lpstr>
      <vt:lpstr>Έγκαιρη  διάγνωση  και θεραπεία-3</vt:lpstr>
      <vt:lpstr>Έγκαιρη  διάγνωση  και θεραπεία</vt:lpstr>
      <vt:lpstr>Έγκαιρη  διάγνωση  και θεραπεία</vt:lpstr>
      <vt:lpstr>Έγκαιρη  διάγνωση  και θεραπεία</vt:lpstr>
      <vt:lpstr>Έγκαιρη  διάγνωση  και θεραπεία</vt:lpstr>
      <vt:lpstr>Έγκαιρη  διάγνωση  και θεραπεία</vt:lpstr>
      <vt:lpstr>Διαφάνεια 80</vt:lpstr>
      <vt:lpstr>Διαφάνεια 81</vt:lpstr>
      <vt:lpstr>Διαφάνεια 82</vt:lpstr>
      <vt:lpstr>Διαφάνεια 83</vt:lpstr>
      <vt:lpstr>ΤΟ ΙΣΤΟΡΙΚΟ ΤΗΣ ΚΑΤΕΡΙΝΑΣ </vt:lpstr>
      <vt:lpstr>ΤΟ ΙΣΤΟΡΙΚΟ ΤΗΣ ΚΕΛΥ-1 </vt:lpstr>
      <vt:lpstr>ΤΟ ΙΣΤΟΡΙΚΟ ΤΗΣ ΚΕΛΥ-2  </vt:lpstr>
      <vt:lpstr>ΤΟ ΙΣΤΟΡΙΚΟ ΤΗΣ ΚΕΛΥ-3  </vt:lpstr>
      <vt:lpstr>Διαφάνεια 88</vt:lpstr>
      <vt:lpstr>ΤΟ ΙΣΤΟΡΙΚΟ ΤΗΣ ΕΛΕΝΗΣ-1 </vt:lpstr>
      <vt:lpstr>ΤΟ ΙΣΤΟΡΙΚΟ ΤΗΣ ΕΛΕΝΗΣ-2 </vt:lpstr>
      <vt:lpstr>ΤΟ ΙΣΤΟΡΙΚΟ ΤΗΣ ΕΛΕΝΗΣ-3 </vt:lpstr>
      <vt:lpstr>ΤΟ ΙΣΤΟΡΙΚΟ ΤΗΣ ΕΛΕΝΗΣ-4 </vt:lpstr>
      <vt:lpstr>ΤΟ ΙΣΤΟΡΙΚΟ ΤΗΣ ΕΛΕΝΗΣ-5 </vt:lpstr>
      <vt:lpstr>ΤΟ ΙΣΤΟΡΙΚΟ ΤΗΣ ΕΛΕΝΗΣ-6 </vt:lpstr>
      <vt:lpstr>Διαφάνεια 95</vt:lpstr>
      <vt:lpstr>ΤΟ ΙΣΤΟΡΙΚΟ ΤΗΣ ΗΡΩΣ </vt:lpstr>
      <vt:lpstr>Διαφάνεια 97</vt:lpstr>
      <vt:lpstr>ΤΟ ΙΣΤΟΡΙΚΟ ΤΗΣ ΚΩΝΣΤΑΝΤΙΝΑΣ-1 </vt:lpstr>
      <vt:lpstr>ΤΟ ΙΣΤΟΡΙΚΟ ΤΗΣ ΚΩΝΣΤΑΝΤΙΝΑΣ-2 </vt:lpstr>
      <vt:lpstr>ΤΟ ΙΣΤΟΡΙΚΟ ΤΗΣ ΚΩΝΣΤΑΝΤΙΝΑΣ-3 </vt:lpstr>
      <vt:lpstr>ΤΟ ΙΣΤΟΡΙΚΟ ΤΗΣ ΚΩΝΣΤΑΝΤΙΝΑΣ-4 </vt:lpstr>
      <vt:lpstr>ΤΟ ΙΣΤΟΡΙΚΟ ΤΗΣ ΚΩΝΣΤΑΝΤΙΝΑΣ-5 </vt:lpstr>
      <vt:lpstr>Διαφάνεια 103</vt:lpstr>
      <vt:lpstr>Διαφάνεια 104</vt:lpstr>
      <vt:lpstr>     ΚΛΙΝΙΚΕΣ ΠΛΗΡΟΦΟΡΙΕΣ  ΓΙΑ ΤΗΝ ΔΙΑΓΝΩΣΗ ΤΗΣ ΨΥΧΟΓΕΝΟΥΣ ΑΝΟΡΕΞΙΑΣ ΚΑΙ ΤΗΣ ΨΥΧΟΓΕΝΟΥΣ ΒΟΥΛΙΜΙΑΣ Διαγνωστική και Κλινική Αξιολόγηση    </vt:lpstr>
      <vt:lpstr>   ΚΛΙΝΙΚΕΣ ΠΛΗΡΟΦΟΡΙΕΣ  ΓΙΑ ΤΗΝ ΔΙΑΓΝΩΣΗ ΤΗΣ ΨΥΧΟΓΕΝΟΥΣ ΑΝΟΡΕΞΙΑΣ ΚΑΙ ΤΗΣ ΨΥΧΟΓΕΝΟΥΣ ΒΟΥΛΙΜΙΑΣ Διαγνωστική και Κλινική Αξιολόγηση</vt:lpstr>
      <vt:lpstr>ΚΛΙΝΙΚΕΣ ΠΛΗΡΟΦΟΡΙΕΣ  ΓΙΑ ΤΗΝ ΔΙΑΓΝΩΣΗ ΤΗΣ ΨΥΧΟΓΕΝΟΥΣ ΑΝΟΡΕΞΙΑΣ ΚΑΙ ΤΗΣ ΨΥΧΟΓΕΝΟΥΣ ΒΟΥΛΙΜΙΑΣ Διαγνωστική και Κλινική Αξιολόγηση</vt:lpstr>
      <vt:lpstr>ΚΛΙΝΙΚΕΣ ΠΛΗΡΟΦΟΡΙΕΣ  ΓΙΑ ΤΗΝ ΔΙΑΓΝΩΣΗ ΤΗΣ ΨΥΧΟΓΕΝΟΥΣ ΑΝΟΡΕΞΙΑΣ ΚΑΙ ΤΗΣ ΨΥΧΟΓΕΝΟΥΣ ΒΟΥΛΙΜΙΑΣ Διαγνωστική και Κλινική Αξιολόγηση</vt:lpstr>
      <vt:lpstr>ΠΙΝΑΚΑΣ 2 ΠΛΗΡΟΦΟΡΙΕΣ ΑΠΟ ΤΟ ΙΣΤΟΡΙΚΟ  ΓΙΑ ΤΗΝ ΥΠΑΡΞΗ ΣΥΝΥΠΑΡΧΟΥΣΩΝ ΔΙΑΤΑΡΑΧΩΝ ΣΥΜΠΕΡΙΦΟΡΑΣ ΚΑΙ ΨΥΧΙΑΤΡΙΚΩΝ (ΠΡΟΒΛΗΜΑΤΩΝ –ΚΑΤΑΣΤΑΣΕΩΝ) </vt:lpstr>
      <vt:lpstr>                Θα πρέπει να καταγραφούν αναλυτικά:   -Τα φυσικά σημεία και τα συμπτώματα των ΔΠΤ καθώς επίσης και  -Τα εργαστηριακά ευρήματα από τον ιατρικό διαγνωστικό έλεγχο.   Τα πιο συχνά καταγράφονται στους παρακάτω  πίνακες:      </vt:lpstr>
      <vt:lpstr>ΚΛΙΝΙΚΕΣ ΠΛΗΡΟΦΟΡΙΕΣ  ΓΙΑ ΤΗΝ ΔΙΑΓΝΩΣΗ ΤΗΣ ΨΥΧΟΓΕΝΟΥΣ ΑΝΟΡΕΞΙΑΣ ΚΑΙ ΤΗΣ ΨΥΧΟΓΕΝΟΥΣ ΒΟΥΛΙΜΙΑΣ                              Διαγνωστική και Κλινική Αξιολόγηση    ΣΥΜΠΤΩΜΑΤΑ ΚΑΙ ΣΗΜΕΙΑ  ΑΠΟ ΤΗΝ ΦΥΣΙΚΗ /ΣΩΜΑΤΙΚΗ ΕΞΕΤΑΣΗ</vt:lpstr>
      <vt:lpstr>ΚΛΙΝΙΚΕΣ ΠΛΗΡΟΦΟΡΙΕΣ  ΓΙΑ ΤΗΝ ΔΙΑΓΝΩΣΗ ΤΗΣ ΨΥΧΟΓΕΝΟΥΣ ΑΝΟΡΕΞΙΑΣ ΚΑΙ ΤΗΣ ΨΥΧΟΓΕΝΟΥΣ ΒΟΥΛΙΜΙΑΣ                              Διαγνωστική και Κλινική Αξιολόγηση  ΕΡΓΑΣΤΗΡΙΑΚΑ  ΠΑΘΟΛΟΓΙΚΑ ΕΥΡΗΜΑΤΑ         ΑΙΤΙΟΛΟΓΙΑ                            ΕΥΡΗΜΑΤΑ                                                          </vt:lpstr>
      <vt:lpstr>Διαφάνεια 113</vt:lpstr>
      <vt:lpstr>ΤΟ ΙΣΤΟΡΙΚΟ ΤΗΣ ΕΛΙΝΑΣ </vt:lpstr>
      <vt:lpstr>ΤΟ ΙΣΤΟΡΙΚΟ ΤΗΣ ΟΥΡΑΝΙΑΣ-1 </vt:lpstr>
      <vt:lpstr>ΤΟ ΙΣΤΟΡΙΚΟ ΤΗΣ ΟΥΡΑΝΙΑΣ-2 </vt:lpstr>
      <vt:lpstr>ΤΟ ΙΣΤΟΡΙΚΟ ΤΗΣ ΟΥΡΑΝΙΑΣ-3 </vt:lpstr>
      <vt:lpstr>ΤΟ ΙΣΤΟΡΙΚΟ ΤΗΣ ΟΥΡΑΝΙΑΣ-4 </vt:lpstr>
      <vt:lpstr>Διαφάνεια 119</vt:lpstr>
      <vt:lpstr>ΤΟ ΙΣΤΟΡΙΚΟ ΤΗΣ ΕΥΡΙΔΙΚΗΣ-1 </vt:lpstr>
      <vt:lpstr>ΤΟ ΙΣΤΟΡΙΚΟ ΤΗΣ ΕΥΡΙΔΙΚΗΣ-2 </vt:lpstr>
      <vt:lpstr>ΚΛΙΝΙΚΕΣ ΠΛΗΡΟΦΟΡΙΕΣ  ΓΙΑ ΤΗΝ ΔΙΑΓΝΩΣΗ ΤΗΣ  ΨΥΧΟΓΕΝΟΥΣ ΑΝΟΡΕΞΙΑΣ ΚΑΙ ΤΗΣ ΨΥΧΟΓΕΝΟΥΣ ΒΟΥΛΙΜΙΑΣ Διαγνωστική και Κλινική Αξιολόγηση  -1</vt:lpstr>
      <vt:lpstr>ΚΛΙΝΙΚΕΣ ΠΛΗΡΟΦΟΡΙΕΣ  ΓΙΑ ΤΗΝ ΔΙΑΓΝΩΣΗ ΤΗΣ ΨΥΧΟΓΕΝΟΥΣ ΑΝΟΡΕΞΙΑΣ ΚΑΙ ΤΗΣ ΨΥΧΟΓΕΝΟΥΣ ΒΟΥΛΙΜΙΑΣ Διαγνωστική και Κλινική Αξιολόγηση -2</vt:lpstr>
      <vt:lpstr>ΚΛΙΝΙΚΕΣ ΠΛΗΡΟΦΟΡΙΕΣ  ΓΙΑ ΤΗΝ ΔΙΑΓΝΩΣΗ ΤΗΣ ΨΥΧΟΓΕΝΟΥΣ ΑΝΟΡΕΞΙΑΣ ΚΑΙ ΤΗΣ ΨΥΧΟΓΕΝΟΥΣ ΒΟΥΛΙΜΙΑΣ Διαγνωστική και Κλινική Αξιολόγηση-3</vt:lpstr>
      <vt:lpstr>ΚΛΙΝΙΚΕΣ ΠΛΗΡΟΦΟΡΙΕΣ  ΓΙΑ ΤΗΝ ΔΙΑΓΝΩΣΗ ΤΗΣ ΨΥΧΟΓΕΝΟΥΣ ΑΝΟΡΕΞΙΑΣ ΚΑΙ ΤΗΣ ΨΥΧΟΓΕΝΟΥΣ ΒΟΥΛΙΜΙΑΣ Διαγνωστική και Κλινική Αξιολόγηση -4</vt:lpstr>
      <vt:lpstr>ΚΛΙΝΙΚΕΣ ΠΛΗΡΟΦΟΡΙΕΣ  ΓΙΑ ΤΗΝ ΔΙΑΓΝΩΣΗ ΤΗΣ ΨΥΧΟΓΕΝΟΥΣ ΑΝΟΡΕΞΙΑΣ ΚΑΙ ΤΗΣ ΨΥΧΟΓΕΝΟΥΣ ΒΟΥΛΙΜΙΑΣ Διαγνωστική και Κλινική Αξιολόγηση -5</vt:lpstr>
      <vt:lpstr>ΚΛΙΝΙΚΕΣ ΠΛΗΡΟΦΟΡΙΕΣ  ΓΙΑ ΤΗΝ ΔΙΑΓΝΩΣΗ ΤΗΣ ΨΥΧΟΓΕΝΟΥΣ ΑΝΟΡΕΞΙΑΣ ΚΑΙ ΤΗΣ ΨΥΧΟΓΕΝΟΥΣ ΒΟΥΛΙΜΙΑΣ Διαγνωστική και Κλινική Αξιολόγηση -6</vt:lpstr>
      <vt:lpstr>ΚΛΙΝΙΚΕΣ ΠΛΗΡΟΦΟΡΙΕΣ  ΓΙΑ ΤΗΝ ΔΙΑΓΝΩΣΗ ΤΗΣ ΨΥΧΟΓΕΝΟΥΣ ΑΝΟΡΕΞΙΑΣ ΚΑΙ ΤΗΣ ΨΥΧΟΓΕΝΟΥΣ ΒΟΥΛΙΜΙΑΣ Διαγνωστική και Κλινική Αξιολόγηση -7</vt:lpstr>
      <vt:lpstr>ΚΛΙΝΙΚΕΣ ΠΛΗΡΟΦΟΡΙΕΣ  ΓΙΑ ΤΗΝ ΔΙΑΓΝΩΣΗ ΤΗΣ ΨΥΧΟΓΕΝΟΥΣ ΑΝΟΡΕΞΙΑΣ ΚΑΙ ΤΗΣ ΨΥΧΟΓΕΝΟΥΣ ΒΟΥΛΙΜΙΑΣ Διαγνωστική και Κλινική Αξιολόγηση -8</vt:lpstr>
      <vt:lpstr>ΚΛΙΝΙΚΕΣ ΠΛΗΡΟΦΟΡΙΕΣ  ΓΙΑ ΤΗΝ ΔΙΑΓΝΩΣΗ ΤΗΣ ΨΥΧΟΓΕΝΟΥΣ ΑΝΟΡΕΞΙΑΣ ΚΑΙ ΤΗΣ ΨΥΧΟΓΕΝΟΥΣ ΒΟΥΛΙΜΙΑΣ Διαγνωστική και Κλινική Αξιολόγηση-9</vt:lpstr>
      <vt:lpstr> Η θεραπεία των Διαταραχών Πρόσληψης Τροφής, εκτός νοσοκομείου</vt:lpstr>
      <vt:lpstr>Η θεραπεία της ΨΑ στην πρωτοβάθμια φροντίδα Ψυχικής Υγείας(εξωτερικό ιατρείο ψυχιατρικού τομέα ή κέντρου ψυχικής υγείας, εξειδικευμένο ιδιωτικό ιατρείο). </vt:lpstr>
      <vt:lpstr>ΨΥΧΟΓΕΝΗΣΒΟΥΛΙΜΙΑ            Ορισμός και θεραπευτικές προσεγγίσεις </vt:lpstr>
      <vt:lpstr>ΒΟΥΛΙΜΙΑ</vt:lpstr>
      <vt:lpstr>ΤΟ ΓΝΩΣΙΑΚΟ ΜΟΝΤΕΛΟ ΓΙΑ ΤΗΝ ΨΥΧΟΓΕΝΗ  ΒΟΥΛΙΜΙΑ </vt:lpstr>
      <vt:lpstr> ΨΥΧΟΓΕΝΗΣ ΒΟΥΛΙΜΙΑ  Κλινική Αξιολόγηση-Θεραπεία-1</vt:lpstr>
      <vt:lpstr> ΨΥΧΟΓΕΝΗΣ ΒΟΥΛΙΜΙΑ  Κλινική Αξιολόγηση-Θεραπεία-2</vt:lpstr>
      <vt:lpstr>Η ΠΕΡΙΠΤΩΣΗ ΤΗΣ ΜΑΡΙΑΣ-1 </vt:lpstr>
      <vt:lpstr>ΤΟ ΙΣΤΟΡΙΚΟ ΤΗΣ ΜΑΡΙΑΣ-2 </vt:lpstr>
      <vt:lpstr>Διαφάνεια 140</vt:lpstr>
      <vt:lpstr>ΤΟ ΙΣΤΟΡΙΚΟ ΤΗΣ ΚΑΤΕΡΙΝΑΣ </vt:lpstr>
      <vt:lpstr>Η θεραπευτική αντιμετώπιση της διαταραχής  επεισοδιακής  πολυφαγίας (binge eating disorder-BED</vt:lpstr>
      <vt:lpstr>ΚΛΙΝΙΚΕΣ ΠΛΗΡΟΦΟΡΙΕΣ  ΓΙΑ ΤΗΝ ΔΙΑΓΝΩΣΗ ΚΑΙ ΘΕΡΑΠΕΙΑ ΤΗΣ ΕΠΕΙΣΟΔΙΑΚΗΣ ΠΟΛΥΦΑΓΙΑΣ Διαγνωστική και Κλινική Αξιολόγηση-Θεραπεία</vt:lpstr>
      <vt:lpstr>O σχεδιασμός και η δομή  μιας  κλινικής για την  θεραπευτική αντιμετώπιση των ΔΠΤ </vt:lpstr>
      <vt:lpstr>O σχεδιασμός και η δομή  μιας  κλινικής για την  θεραπευτική αντιμετώπιση των ΔΠΤ </vt:lpstr>
      <vt:lpstr>Άλλες μορφές νοσηλείας  ασθενών με ΔΠΤ (νοσηλεία ως ασθενείς ημέρας, νοσηλεία  σε νοσοκομεία ημέρας ή σε κέντρα ημέρας). </vt:lpstr>
      <vt:lpstr>O σχεδιασμός και η δομή  μιας  εξωτερικής μονάδας  για την  θεραπευτική αντιμετώπιση των ΔΠΤ </vt:lpstr>
      <vt:lpstr>O σχεδιασμός και η δομή  μιας  εξωτερικής μονάδας για την  θεραπευτική αντιμετώπιση των ΔΠΤ </vt:lpstr>
      <vt:lpstr>O σχεδιασμός και η δομή  μιας  εξωτερικής μονάδας  για την  θεραπευτική αντιμετώπιση των ΔΠΤ </vt:lpstr>
      <vt:lpstr>O σχεδιασμός και η δομή  μιας  (Ε.Μ.) για την  θεραπευτική αντιμετώπιση των ΔΠΤ </vt:lpstr>
      <vt:lpstr>O σχεδιασμός και η δομή  μιας  εξωτερικής μονάδας  για την  θεραπευτική αντιμετώπιση των ΔΠΤ </vt:lpstr>
      <vt:lpstr>Η ΠΕΡΙΠΤΩΣΗ ΤΗΣ ΛΗΔΑΣ </vt:lpstr>
      <vt:lpstr>Η ΠΕΡΙΠΤΩΣΗ ΤΗΣ ΛΗΔΑΣ </vt:lpstr>
      <vt:lpstr>Η ΠΕΡΙΠΤΩΣΗ ΤΗΣ ΛΗΔΑΣ </vt:lpstr>
      <vt:lpstr>Η ΠΕΡΙΠΤΩΣΗ ΤΗΣ ΛΗΔΑΣ </vt:lpstr>
      <vt:lpstr>‘’Anorexia Nervosa The ‘’St George ‘s Approach’’, Guidelines for assessment and treatment in Primary and secondary care  by A.Crisp  and Lisa  Mc Clelland, 1994, UK</vt:lpstr>
      <vt:lpstr>Η ΠΕΡΙΠΤΩΣΗ ΤΗΣ ΛΗΔΑΣ </vt:lpstr>
      <vt:lpstr>Η ΠΕΡΙΠΤΩΣΗ ΤΗΣ ΛΗΔΑΣ </vt:lpstr>
      <vt:lpstr>Η ΠΕΡΙΠΤΩΣΗ ΤΗΣ ΛΗΔΑΣ </vt:lpstr>
      <vt:lpstr>Η ΠΕΡΙΠΤΩΣΗ ΤΗΣ ΛΗΔΑΣ </vt:lpstr>
      <vt:lpstr>Η ΠΕΡΙΠΤΩΣΗ ΤΗΣ ΛΗΔΑΣ </vt:lpstr>
      <vt:lpstr>ΤΟ ΘΕΡΑΠΕΥΤΙΚΟ ΠΛΑΝΟ </vt:lpstr>
      <vt:lpstr>ΤΟ ΘΕΡΑΠΕΥΤΙΚΟ ΣΥΜΒΟΛΑΙΟ </vt:lpstr>
      <vt:lpstr>Διαφάνεια 164</vt:lpstr>
      <vt:lpstr>ΔΙΑΚΥΜΑΝΣΗ ΤΟΥ ΣΩΜΑΤΙΚΟΥ ΒΑΡΟΥΣ </vt:lpstr>
      <vt:lpstr>ΣΩΜΑΤΙΚΟ ΒΑΡΟΣ  ΑΣΘΕΝΟΥΣ  ΣΕΠΤΕΜΒΡΙΟΣ 2010-ΜΑΙΟΣ 2011</vt:lpstr>
      <vt:lpstr>ΣΩΜΑΤΙΚΟ ΒΑΡΟΣ  ΑΣΘΕΝΟΥΣ  ΣΕΠΤΕΜΒΡΙΟΣ 2010-ΜΑΙΟΣ 2011</vt:lpstr>
      <vt:lpstr>Διαγνωστικές ερωτήσεις-  1</vt:lpstr>
      <vt:lpstr>Διαγνωστικές ερωτήσεις-2 </vt:lpstr>
      <vt:lpstr>NHS </vt:lpstr>
      <vt:lpstr>Διαφάνεια 171</vt:lpstr>
      <vt:lpstr>Διαταραχές στην πρόσληψη τροφής  F 50  1    </vt:lpstr>
      <vt:lpstr>Διαταραχές στην πρόσληψη τροφής  F 50  2</vt:lpstr>
      <vt:lpstr>Διαταραχές στην πρόσληψη τροφής  F 50  3</vt:lpstr>
      <vt:lpstr>Διαταραχές στην πρόσληψη τροφής  F 50  4</vt:lpstr>
      <vt:lpstr>Διαταραχές στην πρόσληψη τροφής  F 50  5</vt:lpstr>
      <vt:lpstr>Διαταραχές στην πρόσληψη τροφής  F 50  5</vt:lpstr>
      <vt:lpstr>Διαφάνεια 178</vt:lpstr>
      <vt:lpstr>Διαφάνεια 179</vt:lpstr>
      <vt:lpstr>Διαφάνεια 180</vt:lpstr>
      <vt:lpstr>Διαφάνεια 181</vt:lpstr>
      <vt:lpstr>Διαφάνεια 182</vt:lpstr>
      <vt:lpstr>Διαφάνεια 183</vt:lpstr>
      <vt:lpstr>ΕΥΧΑΡΙΣΤΩ ΓΙΑ ΤΗΝ ΠΡΟΣΟΧΗ ΣΑΣ  www.morogiannis.gr www.neromylos-morogianni.gr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Οι γιατροί της Πρωτοβάθμιας Φροντίδας Υγείας, μπορούν να θεραπεύσουν άτομα με Διαταραχές Πρόσληψης Τροφής:</dc:title>
  <dc:creator>HP</dc:creator>
  <cp:lastModifiedBy>HP</cp:lastModifiedBy>
  <cp:revision>337</cp:revision>
  <dcterms:created xsi:type="dcterms:W3CDTF">2011-09-15T07:37:28Z</dcterms:created>
  <dcterms:modified xsi:type="dcterms:W3CDTF">2011-10-04T09:24:43Z</dcterms:modified>
</cp:coreProperties>
</file>