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307" r:id="rId4"/>
    <p:sldId id="300" r:id="rId5"/>
    <p:sldId id="309" r:id="rId6"/>
    <p:sldId id="310" r:id="rId7"/>
    <p:sldId id="297" r:id="rId8"/>
    <p:sldId id="296" r:id="rId9"/>
    <p:sldId id="260" r:id="rId10"/>
    <p:sldId id="262" r:id="rId11"/>
    <p:sldId id="263" r:id="rId12"/>
    <p:sldId id="264" r:id="rId13"/>
    <p:sldId id="292" r:id="rId14"/>
    <p:sldId id="293" r:id="rId15"/>
    <p:sldId id="295" r:id="rId16"/>
    <p:sldId id="265" r:id="rId17"/>
    <p:sldId id="311" r:id="rId18"/>
    <p:sldId id="266" r:id="rId19"/>
    <p:sldId id="267" r:id="rId20"/>
    <p:sldId id="299" r:id="rId21"/>
    <p:sldId id="268" r:id="rId22"/>
    <p:sldId id="269" r:id="rId23"/>
    <p:sldId id="298" r:id="rId24"/>
    <p:sldId id="270" r:id="rId25"/>
    <p:sldId id="291" r:id="rId26"/>
    <p:sldId id="271" r:id="rId27"/>
    <p:sldId id="272" r:id="rId28"/>
    <p:sldId id="273" r:id="rId29"/>
    <p:sldId id="274" r:id="rId30"/>
    <p:sldId id="275" r:id="rId31"/>
    <p:sldId id="276" r:id="rId32"/>
    <p:sldId id="277" r:id="rId33"/>
    <p:sldId id="278" r:id="rId34"/>
    <p:sldId id="279" r:id="rId35"/>
    <p:sldId id="280" r:id="rId36"/>
    <p:sldId id="258" r:id="rId37"/>
    <p:sldId id="259" r:id="rId38"/>
    <p:sldId id="281" r:id="rId39"/>
    <p:sldId id="283" r:id="rId40"/>
    <p:sldId id="290" r:id="rId41"/>
    <p:sldId id="289" r:id="rId42"/>
    <p:sldId id="288" r:id="rId43"/>
    <p:sldId id="284" r:id="rId44"/>
    <p:sldId id="286" r:id="rId45"/>
    <p:sldId id="285" r:id="rId46"/>
    <p:sldId id="287" r:id="rId47"/>
    <p:sldId id="302" r:id="rId48"/>
    <p:sldId id="303" r:id="rId49"/>
    <p:sldId id="304" r:id="rId50"/>
    <p:sldId id="305" r:id="rId51"/>
    <p:sldId id="261" r:id="rId52"/>
    <p:sldId id="312"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8C9392-A7E8-4797-BFD0-E48425F61B77}" type="datetimeFigureOut">
              <a:rPr lang="el-GR" smtClean="0"/>
              <a:pPr/>
              <a:t>19/4/2013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C4472-7384-4DDA-A7C0-CE409CE26C7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97C4472-7384-4DDA-A7C0-CE409CE26C73}"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97C4472-7384-4DDA-A7C0-CE409CE26C73}" type="slidenum">
              <a:rPr lang="el-GR" smtClean="0"/>
              <a:pPr/>
              <a:t>51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DD2C736-59D9-44DB-AAB9-F6E2D93C4244}" type="datetimeFigureOut">
              <a:rPr lang="el-GR" smtClean="0"/>
              <a:pPr/>
              <a:t>19/4/2013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8D57041-76CC-48A4-BB90-6C0FA6C4399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2C736-59D9-44DB-AAB9-F6E2D93C4244}" type="datetimeFigureOut">
              <a:rPr lang="el-GR" smtClean="0"/>
              <a:pPr/>
              <a:t>19/4/2013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57041-76CC-48A4-BB90-6C0FA6C4399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morogiannis.gr/"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n-US" dirty="0" smtClean="0">
                <a:solidFill>
                  <a:srgbClr val="FFFF00"/>
                </a:solidFill>
              </a:rPr>
              <a:t>1o </a:t>
            </a:r>
            <a:r>
              <a:rPr lang="el-GR" dirty="0" smtClean="0">
                <a:solidFill>
                  <a:srgbClr val="FFFF00"/>
                </a:solidFill>
              </a:rPr>
              <a:t> </a:t>
            </a:r>
            <a:r>
              <a:rPr lang="el-GR" dirty="0" err="1" smtClean="0">
                <a:solidFill>
                  <a:srgbClr val="FFFF00"/>
                </a:solidFill>
              </a:rPr>
              <a:t>Πολυθεματικό</a:t>
            </a:r>
            <a:r>
              <a:rPr lang="el-GR" dirty="0" smtClean="0">
                <a:solidFill>
                  <a:srgbClr val="FFFF00"/>
                </a:solidFill>
              </a:rPr>
              <a:t>  Συνέδριο Ψυχιατρικής  και 2</a:t>
            </a:r>
            <a:r>
              <a:rPr lang="el-GR" baseline="30000" dirty="0" smtClean="0">
                <a:solidFill>
                  <a:srgbClr val="FFFF00"/>
                </a:solidFill>
              </a:rPr>
              <a:t>ης</a:t>
            </a:r>
            <a:r>
              <a:rPr lang="el-GR" dirty="0" smtClean="0">
                <a:solidFill>
                  <a:srgbClr val="FFFF00"/>
                </a:solidFill>
              </a:rPr>
              <a:t>  Διεπιστημονικής  Συνάντησης Σχέσεων Ψυχιατρικής και Δικαίου</a:t>
            </a:r>
            <a:r>
              <a:rPr lang="el-GR" dirty="0" smtClean="0"/>
              <a:t>.</a:t>
            </a:r>
            <a:endParaRPr lang="el-GR" dirty="0"/>
          </a:p>
        </p:txBody>
      </p:sp>
      <p:sp>
        <p:nvSpPr>
          <p:cNvPr id="3" name="2 - Υπότιτλος"/>
          <p:cNvSpPr>
            <a:spLocks noGrp="1"/>
          </p:cNvSpPr>
          <p:nvPr>
            <p:ph type="subTitle" idx="1"/>
          </p:nvPr>
        </p:nvSpPr>
        <p:spPr>
          <a:xfrm>
            <a:off x="1331640" y="4365104"/>
            <a:ext cx="6400800" cy="1752600"/>
          </a:xfrm>
        </p:spPr>
        <p:txBody>
          <a:bodyPr>
            <a:normAutofit fontScale="92500" lnSpcReduction="20000"/>
          </a:bodyPr>
          <a:lstStyle/>
          <a:p>
            <a:r>
              <a:rPr lang="el-GR" dirty="0" smtClean="0">
                <a:solidFill>
                  <a:srgbClr val="FF0000"/>
                </a:solidFill>
              </a:rPr>
              <a:t>Αμφιθέατρο Περιφέρειας Δυτικής Μακεδονίας  </a:t>
            </a:r>
          </a:p>
          <a:p>
            <a:r>
              <a:rPr lang="el-GR" dirty="0" smtClean="0">
                <a:solidFill>
                  <a:srgbClr val="FF0000"/>
                </a:solidFill>
              </a:rPr>
              <a:t>19-21 Απριλίου 2013</a:t>
            </a:r>
          </a:p>
          <a:p>
            <a:r>
              <a:rPr lang="el-GR" dirty="0" smtClean="0">
                <a:solidFill>
                  <a:srgbClr val="FF0000"/>
                </a:solidFill>
              </a:rPr>
              <a:t>Κοζάνη </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ΣΤΟΧΟΙ  ΓΙΑ ΤΗΝ ΨΥΧΟΓΕΝΗ ΑΝΟΡΕΞΙΑ </a:t>
            </a:r>
            <a:endParaRPr lang="el-GR" dirty="0">
              <a:solidFill>
                <a:srgbClr val="FF0000"/>
              </a:solidFill>
            </a:endParaRPr>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solidFill>
                  <a:srgbClr val="FFFF00"/>
                </a:solidFill>
              </a:rPr>
              <a:t>Ενίσχυση της προσπάθειας για αύξηση βάρους (οξεία φάση).</a:t>
            </a:r>
          </a:p>
          <a:p>
            <a:pPr algn="just"/>
            <a:r>
              <a:rPr lang="el-GR" dirty="0" smtClean="0">
                <a:solidFill>
                  <a:srgbClr val="FFFF00"/>
                </a:solidFill>
              </a:rPr>
              <a:t>Προσπάθεια  ύφεσης  της ειδικής  ψυχοπαθολογίας που χαρακτηρίζει  τις διαταραχές πρόσληψης τροφής(φοβία του ΦΒ, </a:t>
            </a:r>
            <a:r>
              <a:rPr lang="el-GR" dirty="0" err="1" smtClean="0">
                <a:solidFill>
                  <a:srgbClr val="FFFF00"/>
                </a:solidFill>
              </a:rPr>
              <a:t>ισχνοέφεση</a:t>
            </a:r>
            <a:r>
              <a:rPr lang="el-GR" dirty="0" smtClean="0">
                <a:solidFill>
                  <a:srgbClr val="FFFF00"/>
                </a:solidFill>
              </a:rPr>
              <a:t>, </a:t>
            </a:r>
            <a:r>
              <a:rPr lang="el-GR" dirty="0" err="1" smtClean="0">
                <a:solidFill>
                  <a:srgbClr val="FFFF00"/>
                </a:solidFill>
              </a:rPr>
              <a:t>διατ</a:t>
            </a:r>
            <a:r>
              <a:rPr lang="el-GR" dirty="0" smtClean="0">
                <a:solidFill>
                  <a:srgbClr val="FFFF00"/>
                </a:solidFill>
              </a:rPr>
              <a:t>/</a:t>
            </a:r>
            <a:r>
              <a:rPr lang="el-GR" dirty="0" err="1" smtClean="0">
                <a:solidFill>
                  <a:srgbClr val="FFFF00"/>
                </a:solidFill>
              </a:rPr>
              <a:t>χή</a:t>
            </a:r>
            <a:r>
              <a:rPr lang="el-GR" dirty="0" smtClean="0">
                <a:solidFill>
                  <a:srgbClr val="FFFF00"/>
                </a:solidFill>
              </a:rPr>
              <a:t> της εικόνας του σώματος).</a:t>
            </a:r>
          </a:p>
          <a:p>
            <a:pPr algn="just"/>
            <a:r>
              <a:rPr lang="el-GR" dirty="0" smtClean="0">
                <a:solidFill>
                  <a:srgbClr val="FFFF00"/>
                </a:solidFill>
              </a:rPr>
              <a:t>Προσπάθεια ύφεσης των συνοδών συμπτωμάτων (κατάθλιψη, άγχος, επίμονα ψυχαναγκαστικά-καταναγκαστικά χαρακτηριστικά της προσωπικότητας ).</a:t>
            </a:r>
          </a:p>
          <a:p>
            <a:pPr algn="just"/>
            <a:r>
              <a:rPr lang="el-GR" dirty="0" smtClean="0">
                <a:solidFill>
                  <a:srgbClr val="FFFF00"/>
                </a:solidFill>
              </a:rPr>
              <a:t>Αποφυγή της υποτροπής (της επιδείνωσης των συμπτωμάτων   και  της απώλειας βάρους).</a:t>
            </a:r>
          </a:p>
          <a:p>
            <a:pPr algn="just"/>
            <a:endParaRPr lang="el-GR" dirty="0" smtClean="0">
              <a:solidFill>
                <a:srgbClr val="FFFF00"/>
              </a:solidFill>
            </a:endParaRPr>
          </a:p>
          <a:p>
            <a:pPr algn="just">
              <a:buNone/>
            </a:pPr>
            <a:endParaRPr lang="el-GR" sz="1700" dirty="0" smtClean="0">
              <a:solidFill>
                <a:srgbClr val="FFFF00"/>
              </a:solidFill>
            </a:endParaRPr>
          </a:p>
          <a:p>
            <a:pPr algn="just">
              <a:buNone/>
            </a:pPr>
            <a:r>
              <a:rPr lang="en-US" sz="1700" dirty="0" smtClean="0">
                <a:solidFill>
                  <a:srgbClr val="FFFF00"/>
                </a:solidFill>
              </a:rPr>
              <a:t>Treasure Janet  </a:t>
            </a:r>
            <a:r>
              <a:rPr lang="el-GR" sz="1700" dirty="0" smtClean="0">
                <a:solidFill>
                  <a:srgbClr val="FFFF00"/>
                </a:solidFill>
              </a:rPr>
              <a:t>: </a:t>
            </a:r>
            <a:r>
              <a:rPr lang="en-US" sz="1700" dirty="0" smtClean="0">
                <a:solidFill>
                  <a:srgbClr val="FFFF00"/>
                </a:solidFill>
              </a:rPr>
              <a:t>First Steps in the Management of Eating Disorders</a:t>
            </a:r>
            <a:r>
              <a:rPr lang="el-GR" sz="1700" dirty="0" smtClean="0">
                <a:solidFill>
                  <a:srgbClr val="FFFF00"/>
                </a:solidFill>
              </a:rPr>
              <a:t>:</a:t>
            </a:r>
            <a:r>
              <a:rPr lang="en-US" sz="1700" dirty="0" smtClean="0">
                <a:solidFill>
                  <a:srgbClr val="FFFF00"/>
                </a:solidFill>
              </a:rPr>
              <a:t> </a:t>
            </a:r>
            <a:r>
              <a:rPr lang="el-GR" sz="1700" dirty="0" smtClean="0">
                <a:solidFill>
                  <a:srgbClr val="FFFF00"/>
                </a:solidFill>
              </a:rPr>
              <a:t>Α</a:t>
            </a:r>
            <a:r>
              <a:rPr lang="en-US" sz="1700" dirty="0" err="1" smtClean="0">
                <a:solidFill>
                  <a:srgbClr val="FFFF00"/>
                </a:solidFill>
              </a:rPr>
              <a:t>ctive</a:t>
            </a:r>
            <a:r>
              <a:rPr lang="en-US" sz="1700" dirty="0" smtClean="0">
                <a:solidFill>
                  <a:srgbClr val="FFFF00"/>
                </a:solidFill>
              </a:rPr>
              <a:t> Collaboration and Assessment with Patient and Family, European Psychiatric Association,  6/4/2013</a:t>
            </a:r>
            <a:r>
              <a:rPr lang="el-GR" sz="1700" dirty="0" smtClean="0">
                <a:solidFill>
                  <a:srgbClr val="FFFF00"/>
                </a:solidFill>
              </a:rPr>
              <a:t> </a:t>
            </a:r>
            <a:endParaRPr lang="el-GR" sz="17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ΨΥΧΟΓΕΝΗΣ ΑΝΟΡΕΞΙΑ:ΕΝΔΕΙΞΕΙΣ  ΓΙΑ ΔΙΑΤΡΟΦΙΚΕΣ ΠΑΡΕΜΒΑΣΕΙΣ</a:t>
            </a:r>
            <a:endParaRPr lang="el-GR" dirty="0">
              <a:solidFill>
                <a:srgbClr val="FF0000"/>
              </a:solidFill>
            </a:endParaRPr>
          </a:p>
        </p:txBody>
      </p:sp>
      <p:sp>
        <p:nvSpPr>
          <p:cNvPr id="3" name="2 - Θέση περιεχομένου"/>
          <p:cNvSpPr>
            <a:spLocks noGrp="1"/>
          </p:cNvSpPr>
          <p:nvPr>
            <p:ph idx="1"/>
          </p:nvPr>
        </p:nvSpPr>
        <p:spPr/>
        <p:txBody>
          <a:bodyPr>
            <a:normAutofit fontScale="85000" lnSpcReduction="10000"/>
          </a:bodyPr>
          <a:lstStyle/>
          <a:p>
            <a:pPr>
              <a:buNone/>
            </a:pPr>
            <a:r>
              <a:rPr lang="el-GR" dirty="0" err="1" smtClean="0">
                <a:solidFill>
                  <a:srgbClr val="FFFF00"/>
                </a:solidFill>
              </a:rPr>
              <a:t>Επανασίτιση</a:t>
            </a:r>
            <a:r>
              <a:rPr lang="el-GR" dirty="0" smtClean="0">
                <a:solidFill>
                  <a:srgbClr val="FFFF00"/>
                </a:solidFill>
              </a:rPr>
              <a:t>: Είναι απαραίτητη και αποτελεσματική-όχι όμως ως μοναδική παρέμβαση.</a:t>
            </a:r>
          </a:p>
          <a:p>
            <a:pPr>
              <a:buNone/>
            </a:pPr>
            <a:r>
              <a:rPr lang="el-GR" dirty="0" smtClean="0">
                <a:solidFill>
                  <a:srgbClr val="FFFF00"/>
                </a:solidFill>
              </a:rPr>
              <a:t>Διαιτητική Συμβουλευτική: (είναι απαραίτητη αλλά δεν αρκεί-και είναι λιγότερο αποτελεσματική από ΨΘ-πχ ΓΣΘ (3</a:t>
            </a:r>
            <a:r>
              <a:rPr lang="en-US" dirty="0" smtClean="0">
                <a:solidFill>
                  <a:srgbClr val="FFFF00"/>
                </a:solidFill>
              </a:rPr>
              <a:t>RCTs)</a:t>
            </a:r>
            <a:endParaRPr lang="el-GR" dirty="0" smtClean="0">
              <a:solidFill>
                <a:srgbClr val="FFFF00"/>
              </a:solidFill>
            </a:endParaRPr>
          </a:p>
          <a:p>
            <a:pPr>
              <a:buNone/>
            </a:pPr>
            <a:r>
              <a:rPr lang="el-GR" dirty="0" err="1" smtClean="0">
                <a:solidFill>
                  <a:srgbClr val="FFFF00"/>
                </a:solidFill>
              </a:rPr>
              <a:t>Ρινογαστρικός</a:t>
            </a:r>
            <a:r>
              <a:rPr lang="el-GR" dirty="0" smtClean="0">
                <a:solidFill>
                  <a:srgbClr val="FFFF00"/>
                </a:solidFill>
              </a:rPr>
              <a:t> Καθετήρας και εν συνεχεία σίτιση από του στόματος,  είναι οι  πιο αποτελεσματικές μέθοδοι από την </a:t>
            </a:r>
            <a:r>
              <a:rPr lang="en-US" dirty="0" smtClean="0">
                <a:solidFill>
                  <a:srgbClr val="FFFF00"/>
                </a:solidFill>
              </a:rPr>
              <a:t>Per Os MONO</a:t>
            </a:r>
            <a:r>
              <a:rPr lang="el-GR" dirty="0" smtClean="0">
                <a:solidFill>
                  <a:srgbClr val="FFFF00"/>
                </a:solidFill>
              </a:rPr>
              <a:t>:Αύξηση βάρους, πρόληψη μείωσης ΣΒ βραχυπρόθεσμα-όχι υποτροπή εντός ενός έτους.</a:t>
            </a:r>
          </a:p>
          <a:p>
            <a:pPr>
              <a:buNone/>
            </a:pPr>
            <a:r>
              <a:rPr lang="el-GR" dirty="0" smtClean="0">
                <a:solidFill>
                  <a:srgbClr val="FFFF00"/>
                </a:solidFill>
              </a:rPr>
              <a:t>Χορήγηση Ζ</a:t>
            </a:r>
            <a:r>
              <a:rPr lang="en-US" dirty="0" smtClean="0">
                <a:solidFill>
                  <a:srgbClr val="FFFF00"/>
                </a:solidFill>
              </a:rPr>
              <a:t>n (3 RCTs)</a:t>
            </a:r>
            <a:r>
              <a:rPr lang="el-GR" dirty="0" smtClean="0">
                <a:solidFill>
                  <a:srgbClr val="FFFF00"/>
                </a:solidFill>
              </a:rPr>
              <a:t>: Ταχύτερη αύξηση του ΣΒ</a:t>
            </a:r>
          </a:p>
          <a:p>
            <a:pPr>
              <a:buNone/>
            </a:pPr>
            <a:r>
              <a:rPr lang="el-GR" dirty="0" smtClean="0">
                <a:solidFill>
                  <a:srgbClr val="FFFF00"/>
                </a:solidFill>
              </a:rPr>
              <a:t>   </a:t>
            </a:r>
            <a:r>
              <a:rPr lang="en-US" sz="1900" dirty="0" err="1" smtClean="0">
                <a:solidFill>
                  <a:srgbClr val="FFFF00"/>
                </a:solidFill>
              </a:rPr>
              <a:t>Claudino</a:t>
            </a:r>
            <a:r>
              <a:rPr lang="en-US" sz="1900" dirty="0" smtClean="0">
                <a:solidFill>
                  <a:srgbClr val="FFFF00"/>
                </a:solidFill>
              </a:rPr>
              <a:t> et al 2010</a:t>
            </a:r>
            <a:endParaRPr lang="el-GR" sz="19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ΨΥΧΟΓΕΝΗΣ ΑΝΟΡΕΞΙΑ:ΕΝΔΕΙΞΕΙΣ ΓΙΑ ΨΥΧΟΘΕΡΑΠΕΥΤΙΚΕΣ ΠΑΡΕΜΒΑΣΕΙΣ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solidFill>
                  <a:srgbClr val="FFFF00"/>
                </a:solidFill>
              </a:rPr>
              <a:t>Η Διαιτητική αποκατάσταση πρέπει να περιλαμβάνει την χορήγηση βιταμινών και την φροντίδα ισορροπίας ύδατος-ηλεκτρολυτών.</a:t>
            </a:r>
          </a:p>
          <a:p>
            <a:r>
              <a:rPr lang="el-GR" dirty="0" smtClean="0">
                <a:solidFill>
                  <a:srgbClr val="FFFF00"/>
                </a:solidFill>
              </a:rPr>
              <a:t>Να ελέγχονται οι παρενέργειες οι μακροπρόθεσμες επιπτώσεις και η σχέση κόστους αποδοτικότητας κατά την χορήγηση ΡΙΝΟ-ΓΑΣΤΡΙΚΟΥ ΚΑΘΕΤΗΡΑ.</a:t>
            </a:r>
          </a:p>
          <a:p>
            <a:endParaRPr lang="el-GR" dirty="0" smtClean="0">
              <a:solidFill>
                <a:srgbClr val="FFFF00"/>
              </a:solidFill>
            </a:endParaRPr>
          </a:p>
          <a:p>
            <a:pPr>
              <a:buNone/>
            </a:pPr>
            <a:r>
              <a:rPr lang="en-US" sz="1200" dirty="0" smtClean="0">
                <a:solidFill>
                  <a:srgbClr val="FFFF00"/>
                </a:solidFill>
              </a:rPr>
              <a:t>Treasure Janet  </a:t>
            </a:r>
            <a:r>
              <a:rPr lang="el-GR" sz="1200" dirty="0" smtClean="0">
                <a:solidFill>
                  <a:srgbClr val="FFFF00"/>
                </a:solidFill>
              </a:rPr>
              <a:t>: </a:t>
            </a:r>
            <a:r>
              <a:rPr lang="en-US" sz="1200" dirty="0" smtClean="0">
                <a:solidFill>
                  <a:srgbClr val="FFFF00"/>
                </a:solidFill>
              </a:rPr>
              <a:t>First Steps in the Management of Eating Disorders</a:t>
            </a:r>
            <a:r>
              <a:rPr lang="el-GR" sz="1200" dirty="0" smtClean="0">
                <a:solidFill>
                  <a:srgbClr val="FFFF00"/>
                </a:solidFill>
              </a:rPr>
              <a:t>:</a:t>
            </a:r>
            <a:r>
              <a:rPr lang="en-US" sz="1200" dirty="0" smtClean="0">
                <a:solidFill>
                  <a:srgbClr val="FFFF00"/>
                </a:solidFill>
              </a:rPr>
              <a:t> </a:t>
            </a:r>
            <a:r>
              <a:rPr lang="el-GR" sz="1200" dirty="0" smtClean="0">
                <a:solidFill>
                  <a:srgbClr val="FFFF00"/>
                </a:solidFill>
              </a:rPr>
              <a:t>Α</a:t>
            </a:r>
            <a:r>
              <a:rPr lang="en-US" sz="1200" dirty="0" err="1" smtClean="0">
                <a:solidFill>
                  <a:srgbClr val="FFFF00"/>
                </a:solidFill>
              </a:rPr>
              <a:t>ctive</a:t>
            </a:r>
            <a:r>
              <a:rPr lang="en-US" sz="1200" dirty="0" smtClean="0">
                <a:solidFill>
                  <a:srgbClr val="FFFF00"/>
                </a:solidFill>
              </a:rPr>
              <a:t> Collaboration and Assessment with Patient and Family, European Psychiatric Association,  6/4/2013</a:t>
            </a:r>
            <a:r>
              <a:rPr lang="el-GR" sz="1200" dirty="0" smtClean="0">
                <a:solidFill>
                  <a:srgbClr val="FFFF00"/>
                </a:solidFill>
              </a:rPr>
              <a:t> </a:t>
            </a:r>
            <a:endParaRPr lang="el-GR" sz="1200" dirty="0" smtClean="0"/>
          </a:p>
          <a:p>
            <a:endParaRPr lang="el-GR" sz="1200" dirty="0" smtClean="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ΨΑ: Τεκμηριωμένες Ενδείξεις για Ψυχοθεραπεία 1.</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20000"/>
          </a:bodyPr>
          <a:lstStyle/>
          <a:p>
            <a:r>
              <a:rPr lang="el-GR" dirty="0" err="1" smtClean="0">
                <a:solidFill>
                  <a:srgbClr val="FFFF00"/>
                </a:solidFill>
              </a:rPr>
              <a:t>Γνωσιακή</a:t>
            </a:r>
            <a:r>
              <a:rPr lang="el-GR" dirty="0" smtClean="0">
                <a:solidFill>
                  <a:srgbClr val="FFFF00"/>
                </a:solidFill>
              </a:rPr>
              <a:t> -</a:t>
            </a:r>
            <a:r>
              <a:rPr lang="el-GR" dirty="0" err="1" smtClean="0">
                <a:solidFill>
                  <a:srgbClr val="FFFF00"/>
                </a:solidFill>
              </a:rPr>
              <a:t>Συμπεριφορική</a:t>
            </a:r>
            <a:r>
              <a:rPr lang="el-GR" dirty="0" smtClean="0">
                <a:solidFill>
                  <a:srgbClr val="FFFF00"/>
                </a:solidFill>
              </a:rPr>
              <a:t> Ψ (ΓΣΘ): Ελάχιστη</a:t>
            </a:r>
          </a:p>
          <a:p>
            <a:r>
              <a:rPr lang="el-GR" dirty="0" smtClean="0">
                <a:solidFill>
                  <a:srgbClr val="FFFF00"/>
                </a:solidFill>
              </a:rPr>
              <a:t>Ειδική Υποστηρικτική Κλινική Αντιμετώπιση: Ελάχιστη</a:t>
            </a:r>
          </a:p>
          <a:p>
            <a:r>
              <a:rPr lang="el-GR" dirty="0" smtClean="0">
                <a:solidFill>
                  <a:srgbClr val="FFFF00"/>
                </a:solidFill>
              </a:rPr>
              <a:t>Διαπροσωπική Ψ:Ελάχιστη</a:t>
            </a:r>
          </a:p>
          <a:p>
            <a:r>
              <a:rPr lang="el-GR" dirty="0" err="1" smtClean="0">
                <a:solidFill>
                  <a:srgbClr val="FFFF00"/>
                </a:solidFill>
              </a:rPr>
              <a:t>Γνωσιακή</a:t>
            </a:r>
            <a:r>
              <a:rPr lang="el-GR" dirty="0" smtClean="0">
                <a:solidFill>
                  <a:srgbClr val="FFFF00"/>
                </a:solidFill>
              </a:rPr>
              <a:t> </a:t>
            </a:r>
            <a:r>
              <a:rPr lang="el-GR" dirty="0" err="1" smtClean="0">
                <a:solidFill>
                  <a:srgbClr val="FFFF00"/>
                </a:solidFill>
              </a:rPr>
              <a:t>Αναλυτική:Ελάχιστη</a:t>
            </a:r>
            <a:endParaRPr lang="el-GR" dirty="0" smtClean="0">
              <a:solidFill>
                <a:srgbClr val="FFFF00"/>
              </a:solidFill>
            </a:endParaRPr>
          </a:p>
          <a:p>
            <a:r>
              <a:rPr lang="el-GR" dirty="0" smtClean="0">
                <a:solidFill>
                  <a:srgbClr val="FFFF00"/>
                </a:solidFill>
              </a:rPr>
              <a:t>Ψυχοδυναμική </a:t>
            </a:r>
            <a:r>
              <a:rPr lang="el-GR" dirty="0" err="1" smtClean="0">
                <a:solidFill>
                  <a:srgbClr val="FFFF00"/>
                </a:solidFill>
              </a:rPr>
              <a:t>Εστιασμένη:Ελάχιστη</a:t>
            </a:r>
            <a:endParaRPr lang="el-GR" dirty="0" smtClean="0">
              <a:solidFill>
                <a:srgbClr val="FFFF00"/>
              </a:solidFill>
            </a:endParaRPr>
          </a:p>
          <a:p>
            <a:r>
              <a:rPr lang="el-GR" dirty="0" err="1" smtClean="0">
                <a:solidFill>
                  <a:srgbClr val="FFFF00"/>
                </a:solidFill>
              </a:rPr>
              <a:t>Συμπεριφορική</a:t>
            </a:r>
            <a:r>
              <a:rPr lang="el-GR" dirty="0" smtClean="0">
                <a:solidFill>
                  <a:srgbClr val="FFFF00"/>
                </a:solidFill>
              </a:rPr>
              <a:t> Ψ:Ελάχιστη </a:t>
            </a:r>
          </a:p>
          <a:p>
            <a:r>
              <a:rPr lang="el-GR" dirty="0" smtClean="0">
                <a:solidFill>
                  <a:srgbClr val="FFFF00"/>
                </a:solidFill>
              </a:rPr>
              <a:t>Οικογενειακή Ψ (για Εφήβους) :ΕΠΑΡΚΗΣ</a:t>
            </a:r>
          </a:p>
          <a:p>
            <a:endParaRPr lang="el-GR" dirty="0" smtClean="0">
              <a:solidFill>
                <a:srgbClr val="FFFF00"/>
              </a:solidFill>
            </a:endParaRPr>
          </a:p>
          <a:p>
            <a:pPr algn="just">
              <a:buNone/>
            </a:pPr>
            <a:r>
              <a:rPr lang="en-US" sz="1200" dirty="0" smtClean="0">
                <a:solidFill>
                  <a:srgbClr val="FFFF00"/>
                </a:solidFill>
              </a:rPr>
              <a:t>Treasure Janet  </a:t>
            </a:r>
            <a:r>
              <a:rPr lang="el-GR" sz="1200" dirty="0" smtClean="0">
                <a:solidFill>
                  <a:srgbClr val="FFFF00"/>
                </a:solidFill>
              </a:rPr>
              <a:t>: </a:t>
            </a:r>
            <a:r>
              <a:rPr lang="en-US" sz="1200" dirty="0" smtClean="0">
                <a:solidFill>
                  <a:srgbClr val="FFFF00"/>
                </a:solidFill>
              </a:rPr>
              <a:t>First Steps in the Management of Eating Disorders</a:t>
            </a:r>
            <a:r>
              <a:rPr lang="el-GR" sz="1200" dirty="0" smtClean="0">
                <a:solidFill>
                  <a:srgbClr val="FFFF00"/>
                </a:solidFill>
              </a:rPr>
              <a:t>:</a:t>
            </a:r>
            <a:r>
              <a:rPr lang="en-US" sz="1200" dirty="0" smtClean="0">
                <a:solidFill>
                  <a:srgbClr val="FFFF00"/>
                </a:solidFill>
              </a:rPr>
              <a:t> </a:t>
            </a:r>
            <a:r>
              <a:rPr lang="el-GR" sz="1200" dirty="0" smtClean="0">
                <a:solidFill>
                  <a:srgbClr val="FFFF00"/>
                </a:solidFill>
              </a:rPr>
              <a:t>Α</a:t>
            </a:r>
            <a:r>
              <a:rPr lang="en-US" sz="1200" dirty="0" err="1" smtClean="0">
                <a:solidFill>
                  <a:srgbClr val="FFFF00"/>
                </a:solidFill>
              </a:rPr>
              <a:t>ctive</a:t>
            </a:r>
            <a:r>
              <a:rPr lang="en-US" sz="1200" dirty="0" smtClean="0">
                <a:solidFill>
                  <a:srgbClr val="FFFF00"/>
                </a:solidFill>
              </a:rPr>
              <a:t> Collaboration and Assessment with Patient and Family, European Psychiatric Association,  6/4/2013</a:t>
            </a:r>
            <a:r>
              <a:rPr lang="el-GR" sz="1200" dirty="0" smtClean="0">
                <a:solidFill>
                  <a:srgbClr val="FFFF00"/>
                </a:solidFill>
              </a:rPr>
              <a:t> </a:t>
            </a:r>
            <a:endParaRPr lang="el-GR" sz="1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solidFill>
                  <a:srgbClr val="FF0000"/>
                </a:solidFill>
              </a:rPr>
              <a:t>ΨΑ:Τεκμηριωμένες</a:t>
            </a:r>
            <a:r>
              <a:rPr lang="el-GR" dirty="0" smtClean="0">
                <a:solidFill>
                  <a:srgbClr val="FF0000"/>
                </a:solidFill>
              </a:rPr>
              <a:t> ενδείξεις για Ψυχοθεραπεία 2.</a:t>
            </a:r>
            <a:endParaRPr lang="el-GR" dirty="0">
              <a:solidFill>
                <a:srgbClr val="FF0000"/>
              </a:solidFill>
            </a:endParaRPr>
          </a:p>
        </p:txBody>
      </p:sp>
      <p:sp>
        <p:nvSpPr>
          <p:cNvPr id="3" name="2 - Θέση περιεχομένου"/>
          <p:cNvSpPr>
            <a:spLocks noGrp="1"/>
          </p:cNvSpPr>
          <p:nvPr>
            <p:ph idx="1"/>
          </p:nvPr>
        </p:nvSpPr>
        <p:spPr/>
        <p:txBody>
          <a:bodyPr>
            <a:normAutofit fontScale="92500" lnSpcReduction="20000"/>
          </a:bodyPr>
          <a:lstStyle/>
          <a:p>
            <a:r>
              <a:rPr lang="el-GR" dirty="0" smtClean="0">
                <a:solidFill>
                  <a:srgbClr val="FFFF00"/>
                </a:solidFill>
              </a:rPr>
              <a:t>Ενήλικες: Δεν υπάρχει επαρκής τεκμηρίωση για την αποτελεσματικότητα ΟΙΑΣΔΗΠΟΤΕ Ψυχοθεραπείας,</a:t>
            </a:r>
            <a:r>
              <a:rPr lang="en-US" dirty="0" smtClean="0">
                <a:solidFill>
                  <a:srgbClr val="FFFF00"/>
                </a:solidFill>
              </a:rPr>
              <a:t> </a:t>
            </a:r>
            <a:r>
              <a:rPr lang="el-GR" dirty="0" smtClean="0">
                <a:solidFill>
                  <a:srgbClr val="FFFF00"/>
                </a:solidFill>
              </a:rPr>
              <a:t>αλλά ΜΙΑ ΕΙΔΙΚΗ ΘΕΡΑΠΕΥΤΙΚΗ ΠΑΡΕΜΒΑΣΗ ΕΊΝΑΙ ΑΠΟΤΕΛΕΣΜΑΤΙΚΟΤΕΡΗ από την συνήθη Ψυχοθεραπευτική -φροντίδα.</a:t>
            </a:r>
          </a:p>
          <a:p>
            <a:r>
              <a:rPr lang="el-GR" dirty="0" smtClean="0">
                <a:solidFill>
                  <a:srgbClr val="FFFF00"/>
                </a:solidFill>
              </a:rPr>
              <a:t>Η </a:t>
            </a:r>
            <a:r>
              <a:rPr lang="el-GR" dirty="0" err="1" smtClean="0">
                <a:solidFill>
                  <a:srgbClr val="FFFF00"/>
                </a:solidFill>
              </a:rPr>
              <a:t>Ενδονοσοκομειακή</a:t>
            </a:r>
            <a:r>
              <a:rPr lang="el-GR" dirty="0" smtClean="0">
                <a:solidFill>
                  <a:srgbClr val="FFFF00"/>
                </a:solidFill>
              </a:rPr>
              <a:t> Θεραπεία προάγει ταχύτερα την αποκατάσταση του Φυσιολογικού Βάρους</a:t>
            </a:r>
          </a:p>
          <a:p>
            <a:r>
              <a:rPr lang="el-GR" dirty="0" err="1" smtClean="0">
                <a:solidFill>
                  <a:srgbClr val="FFFF00"/>
                </a:solidFill>
              </a:rPr>
              <a:t>Εφηβοι</a:t>
            </a:r>
            <a:r>
              <a:rPr lang="el-GR" dirty="0" smtClean="0">
                <a:solidFill>
                  <a:srgbClr val="FFFF00"/>
                </a:solidFill>
              </a:rPr>
              <a:t>: ΟΙΚΟΓΕΝΕΙΑΚΗ ΘΕΡΑΠΕΙΑ (όλων των τύπων)</a:t>
            </a:r>
          </a:p>
          <a:p>
            <a:pPr>
              <a:buNone/>
            </a:pPr>
            <a:r>
              <a:rPr lang="en-US" sz="1300" dirty="0" smtClean="0">
                <a:solidFill>
                  <a:srgbClr val="FFFF00"/>
                </a:solidFill>
              </a:rPr>
              <a:t>(Cochrane Library Reviews 2008)</a:t>
            </a:r>
            <a:endParaRPr lang="el-GR" sz="13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0000"/>
                </a:solidFill>
              </a:rPr>
              <a:t>ΘΕΡΑΠΕΙΑ ΨΑ</a:t>
            </a:r>
            <a:endParaRPr lang="el-GR" dirty="0">
              <a:solidFill>
                <a:srgbClr val="FF0000"/>
              </a:solidFill>
            </a:endParaRPr>
          </a:p>
        </p:txBody>
      </p:sp>
      <p:sp>
        <p:nvSpPr>
          <p:cNvPr id="3" name="2 - Θέση περιεχομένου"/>
          <p:cNvSpPr>
            <a:spLocks noGrp="1"/>
          </p:cNvSpPr>
          <p:nvPr>
            <p:ph idx="1"/>
          </p:nvPr>
        </p:nvSpPr>
        <p:spPr/>
        <p:txBody>
          <a:bodyPr>
            <a:normAutofit fontScale="92500"/>
          </a:bodyPr>
          <a:lstStyle/>
          <a:p>
            <a:pPr>
              <a:buNone/>
            </a:pPr>
            <a:r>
              <a:rPr lang="el-GR" sz="4000" dirty="0" smtClean="0">
                <a:solidFill>
                  <a:srgbClr val="FFFF00"/>
                </a:solidFill>
              </a:rPr>
              <a:t>Εάν ο ΔΣΜ είναι &lt;15 υπάρχει ένδειξη για νοσηλεία σε ΜΟΝΑΔΑ ΕΝΤΑΤΙΚΗΣ.</a:t>
            </a:r>
          </a:p>
          <a:p>
            <a:pPr>
              <a:buNone/>
            </a:pPr>
            <a:endParaRPr lang="el-GR" dirty="0" smtClean="0">
              <a:solidFill>
                <a:srgbClr val="FFFF00"/>
              </a:solidFill>
            </a:endParaRPr>
          </a:p>
          <a:p>
            <a:pPr>
              <a:buNone/>
            </a:pPr>
            <a:endParaRPr lang="el-GR" dirty="0" smtClean="0">
              <a:solidFill>
                <a:srgbClr val="FFFF00"/>
              </a:solidFill>
            </a:endParaRPr>
          </a:p>
          <a:p>
            <a:pPr>
              <a:buNone/>
            </a:pPr>
            <a:endParaRPr lang="el-GR" dirty="0" smtClean="0">
              <a:solidFill>
                <a:srgbClr val="FFFF00"/>
              </a:solidFill>
            </a:endParaRPr>
          </a:p>
          <a:p>
            <a:pPr>
              <a:buNone/>
            </a:pPr>
            <a:endParaRPr lang="el-GR" dirty="0" smtClean="0">
              <a:solidFill>
                <a:srgbClr val="FFFF00"/>
              </a:solidFill>
            </a:endParaRPr>
          </a:p>
          <a:p>
            <a:pPr>
              <a:buNone/>
            </a:pPr>
            <a:endParaRPr lang="el-GR" dirty="0" smtClean="0">
              <a:solidFill>
                <a:srgbClr val="FFFF00"/>
              </a:solidFill>
            </a:endParaRPr>
          </a:p>
          <a:p>
            <a:pPr>
              <a:buNone/>
            </a:pPr>
            <a:r>
              <a:rPr lang="en-US" sz="1400" dirty="0" smtClean="0">
                <a:solidFill>
                  <a:srgbClr val="FFFF00"/>
                </a:solidFill>
              </a:rPr>
              <a:t>Treasure Janet  </a:t>
            </a:r>
            <a:r>
              <a:rPr lang="el-GR" sz="1400" dirty="0" smtClean="0">
                <a:solidFill>
                  <a:srgbClr val="FFFF00"/>
                </a:solidFill>
              </a:rPr>
              <a:t>: </a:t>
            </a:r>
            <a:r>
              <a:rPr lang="en-US" sz="1400" dirty="0" smtClean="0">
                <a:solidFill>
                  <a:srgbClr val="FFFF00"/>
                </a:solidFill>
              </a:rPr>
              <a:t>First Steps in the Management of Eating Disorders</a:t>
            </a:r>
            <a:r>
              <a:rPr lang="el-GR" sz="1400" dirty="0" smtClean="0">
                <a:solidFill>
                  <a:srgbClr val="FFFF00"/>
                </a:solidFill>
              </a:rPr>
              <a:t>:</a:t>
            </a:r>
            <a:r>
              <a:rPr lang="en-US" sz="1400" dirty="0" smtClean="0">
                <a:solidFill>
                  <a:srgbClr val="FFFF00"/>
                </a:solidFill>
              </a:rPr>
              <a:t> </a:t>
            </a:r>
            <a:r>
              <a:rPr lang="el-GR" sz="1400" dirty="0" smtClean="0">
                <a:solidFill>
                  <a:srgbClr val="FFFF00"/>
                </a:solidFill>
              </a:rPr>
              <a:t>Α</a:t>
            </a:r>
            <a:r>
              <a:rPr lang="en-US" sz="1400" dirty="0" err="1" smtClean="0">
                <a:solidFill>
                  <a:srgbClr val="FFFF00"/>
                </a:solidFill>
              </a:rPr>
              <a:t>ctive</a:t>
            </a:r>
            <a:r>
              <a:rPr lang="en-US" sz="1400" dirty="0" smtClean="0">
                <a:solidFill>
                  <a:srgbClr val="FFFF00"/>
                </a:solidFill>
              </a:rPr>
              <a:t> Collaboration and Assessment with Patient and Family, European Psychiatric Association,  6/4/2013</a:t>
            </a:r>
            <a:r>
              <a:rPr lang="el-GR" sz="1400" dirty="0" smtClean="0">
                <a:solidFill>
                  <a:srgbClr val="FFFF00"/>
                </a:solidFill>
              </a:rPr>
              <a:t> </a:t>
            </a:r>
            <a:endParaRPr lang="el-GR" sz="1400" dirty="0" smtClean="0"/>
          </a:p>
          <a:p>
            <a:pPr>
              <a:buNone/>
            </a:pPr>
            <a:endParaRPr lang="el-GR"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dirty="0" smtClean="0">
                <a:solidFill>
                  <a:srgbClr val="FF0000"/>
                </a:solidFill>
              </a:rPr>
              <a:t>ΠΕΙΡΑΜΑΤΙΚΗ ΧΡΗΣΗ ΤΗΣ ΟΛΑΝΖΑΠΙΝΗΣ </a:t>
            </a:r>
            <a:r>
              <a:rPr lang="en-US" dirty="0" smtClean="0">
                <a:solidFill>
                  <a:srgbClr val="FF0000"/>
                </a:solidFill>
              </a:rPr>
              <a:t>VS</a:t>
            </a:r>
            <a:r>
              <a:rPr lang="el-GR" dirty="0" smtClean="0">
                <a:solidFill>
                  <a:srgbClr val="FF0000"/>
                </a:solidFill>
              </a:rPr>
              <a:t> ΧΡΗΣΗ </a:t>
            </a:r>
            <a:r>
              <a:rPr lang="en-US" dirty="0" smtClean="0">
                <a:solidFill>
                  <a:srgbClr val="FF0000"/>
                </a:solidFill>
              </a:rPr>
              <a:t>PLACEBO </a:t>
            </a:r>
            <a:r>
              <a:rPr lang="el-GR" dirty="0" smtClean="0">
                <a:solidFill>
                  <a:srgbClr val="FF0000"/>
                </a:solidFill>
              </a:rPr>
              <a:t>ΣΕ ΑΣΘΕΝΕΙΣ ΜΕ</a:t>
            </a:r>
            <a:r>
              <a:rPr lang="en-US" dirty="0" smtClean="0">
                <a:solidFill>
                  <a:srgbClr val="FF0000"/>
                </a:solidFill>
              </a:rPr>
              <a:t> BMI </a:t>
            </a:r>
            <a:endParaRPr lang="el-GR" dirty="0">
              <a:solidFill>
                <a:srgbClr val="FF0000"/>
              </a:solidFill>
            </a:endParaRPr>
          </a:p>
        </p:txBody>
      </p:sp>
      <p:sp>
        <p:nvSpPr>
          <p:cNvPr id="3" name="2 - Θέση περιεχομένου"/>
          <p:cNvSpPr>
            <a:spLocks noGrp="1"/>
          </p:cNvSpPr>
          <p:nvPr>
            <p:ph idx="1"/>
          </p:nvPr>
        </p:nvSpPr>
        <p:spPr>
          <a:xfrm>
            <a:off x="539552" y="1844824"/>
            <a:ext cx="8229600" cy="4525963"/>
          </a:xfrm>
        </p:spPr>
        <p:txBody>
          <a:bodyPr/>
          <a:lstStyle/>
          <a:p>
            <a:pPr marL="514350" indent="-514350">
              <a:buNone/>
            </a:pPr>
            <a:r>
              <a:rPr lang="el-GR" dirty="0" smtClean="0"/>
              <a:t> </a:t>
            </a:r>
            <a:r>
              <a:rPr lang="el-GR" dirty="0" smtClean="0">
                <a:solidFill>
                  <a:srgbClr val="FFFF00"/>
                </a:solidFill>
              </a:rPr>
              <a:t>Η χορήγηση </a:t>
            </a:r>
            <a:r>
              <a:rPr lang="el-GR" dirty="0" err="1" smtClean="0">
                <a:solidFill>
                  <a:srgbClr val="FFFF00"/>
                </a:solidFill>
              </a:rPr>
              <a:t>Ολανζαπίνης</a:t>
            </a:r>
            <a:r>
              <a:rPr lang="el-GR" dirty="0" smtClean="0">
                <a:solidFill>
                  <a:srgbClr val="FFFF00"/>
                </a:solidFill>
              </a:rPr>
              <a:t> ΔΕΝ είναι πιο αποτελεσματική στην θεραπεία οξείας φάσης.</a:t>
            </a:r>
          </a:p>
          <a:p>
            <a:pPr>
              <a:buNone/>
            </a:pPr>
            <a:r>
              <a:rPr lang="en-US" dirty="0" smtClean="0">
                <a:solidFill>
                  <a:srgbClr val="FFFF00"/>
                </a:solidFill>
              </a:rPr>
              <a:t>   </a:t>
            </a:r>
            <a:r>
              <a:rPr lang="el-GR" dirty="0" smtClean="0">
                <a:solidFill>
                  <a:srgbClr val="FFFF00"/>
                </a:solidFill>
              </a:rPr>
              <a:t>Η χορήγηση </a:t>
            </a:r>
            <a:r>
              <a:rPr lang="el-GR" dirty="0" err="1" smtClean="0">
                <a:solidFill>
                  <a:srgbClr val="FFFF00"/>
                </a:solidFill>
              </a:rPr>
              <a:t>Ολανζαπίνης</a:t>
            </a:r>
            <a:r>
              <a:rPr lang="el-GR" dirty="0" smtClean="0">
                <a:solidFill>
                  <a:srgbClr val="FFFF00"/>
                </a:solidFill>
              </a:rPr>
              <a:t>  σε Ασθενείς με ΨΑ συνδέεται με αύξηση Γλυκόζης Νηστείας και Ινσουλίνης</a:t>
            </a:r>
          </a:p>
          <a:p>
            <a:endParaRPr lang="el-GR" sz="1200" dirty="0" smtClean="0">
              <a:solidFill>
                <a:srgbClr val="FFFF00"/>
              </a:solidFill>
            </a:endParaRPr>
          </a:p>
          <a:p>
            <a:pPr>
              <a:buNone/>
            </a:pPr>
            <a:r>
              <a:rPr lang="en-US" sz="1200" dirty="0" smtClean="0">
                <a:solidFill>
                  <a:srgbClr val="FFFF00"/>
                </a:solidFill>
              </a:rPr>
              <a:t>(</a:t>
            </a:r>
            <a:r>
              <a:rPr lang="en-US" sz="1200" dirty="0" err="1" smtClean="0">
                <a:solidFill>
                  <a:srgbClr val="FFFF00"/>
                </a:solidFill>
              </a:rPr>
              <a:t>Kafantaris</a:t>
            </a:r>
            <a:r>
              <a:rPr lang="en-US" sz="1200" dirty="0" smtClean="0">
                <a:solidFill>
                  <a:srgbClr val="FFFF00"/>
                </a:solidFill>
              </a:rPr>
              <a:t> V 2011)</a:t>
            </a:r>
            <a:endParaRPr lang="el-GR" sz="12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0"/>
            <a:ext cx="8229600" cy="1143000"/>
          </a:xfrm>
        </p:spPr>
        <p:txBody>
          <a:bodyPr>
            <a:normAutofit/>
          </a:bodyPr>
          <a:lstStyle/>
          <a:p>
            <a:r>
              <a:rPr lang="el-GR" sz="2000" dirty="0" smtClean="0">
                <a:solidFill>
                  <a:srgbClr val="FF0000"/>
                </a:solidFill>
              </a:rPr>
              <a:t>ΘΕΡΑΠΕΙΑ ΜΕ ΚΛΟΖΑΠΙΝΗ </a:t>
            </a:r>
            <a:endParaRPr lang="el-GR" sz="2000" dirty="0">
              <a:solidFill>
                <a:srgbClr val="FF0000"/>
              </a:solidFill>
            </a:endParaRPr>
          </a:p>
        </p:txBody>
      </p:sp>
      <p:sp>
        <p:nvSpPr>
          <p:cNvPr id="4" name="3 - Θέση περιεχομένου"/>
          <p:cNvSpPr>
            <a:spLocks noGrp="1"/>
          </p:cNvSpPr>
          <p:nvPr>
            <p:ph idx="1"/>
          </p:nvPr>
        </p:nvSpPr>
        <p:spPr>
          <a:xfrm>
            <a:off x="539552" y="692696"/>
            <a:ext cx="8229600" cy="6165304"/>
          </a:xfrm>
        </p:spPr>
        <p:txBody>
          <a:bodyPr>
            <a:normAutofit fontScale="55000" lnSpcReduction="20000"/>
          </a:bodyPr>
          <a:lstStyle/>
          <a:p>
            <a:pPr>
              <a:buNone/>
            </a:pPr>
            <a:r>
              <a:rPr lang="el-GR" sz="2500" b="1" dirty="0" smtClean="0">
                <a:latin typeface="Arial Narrow" pitchFamily="34" charset="0"/>
              </a:rPr>
              <a:t>         </a:t>
            </a:r>
            <a:r>
              <a:rPr lang="en-US" sz="2300" b="1" dirty="0" smtClean="0">
                <a:solidFill>
                  <a:srgbClr val="FFC000"/>
                </a:solidFill>
                <a:latin typeface="Arial Narrow" pitchFamily="34" charset="0"/>
              </a:rPr>
              <a:t>Vivian </a:t>
            </a:r>
            <a:r>
              <a:rPr lang="en-US" sz="2300" b="1" dirty="0" err="1" smtClean="0">
                <a:solidFill>
                  <a:srgbClr val="FFC000"/>
                </a:solidFill>
                <a:latin typeface="Arial Narrow" pitchFamily="34" charset="0"/>
              </a:rPr>
              <a:t>Kafantaris</a:t>
            </a:r>
            <a:r>
              <a:rPr lang="en-US" sz="2300" b="1" dirty="0" smtClean="0">
                <a:solidFill>
                  <a:srgbClr val="FFC000"/>
                </a:solidFill>
                <a:latin typeface="Arial Narrow" pitchFamily="34" charset="0"/>
              </a:rPr>
              <a:t>, M.D.,</a:t>
            </a:r>
            <a:r>
              <a:rPr lang="en-US" sz="2300" b="1" baseline="30000" dirty="0" smtClean="0">
                <a:solidFill>
                  <a:srgbClr val="FFC000"/>
                </a:solidFill>
                <a:latin typeface="Arial Narrow" pitchFamily="34" charset="0"/>
              </a:rPr>
              <a:t>1,2,3</a:t>
            </a:r>
            <a:r>
              <a:rPr lang="en-US" sz="2300" b="1" dirty="0" smtClean="0">
                <a:solidFill>
                  <a:srgbClr val="FFC000"/>
                </a:solidFill>
                <a:latin typeface="Arial Narrow" pitchFamily="34" charset="0"/>
              </a:rPr>
              <a:t> Ellen Leigh, Ph.D.,</a:t>
            </a:r>
            <a:r>
              <a:rPr lang="en-US" sz="2300" b="1" baseline="30000" dirty="0" smtClean="0">
                <a:solidFill>
                  <a:srgbClr val="FFC000"/>
                </a:solidFill>
                <a:latin typeface="Arial Narrow" pitchFamily="34" charset="0"/>
              </a:rPr>
              <a:t>4</a:t>
            </a:r>
            <a:r>
              <a:rPr lang="en-US" sz="2300" b="1" dirty="0" smtClean="0">
                <a:solidFill>
                  <a:srgbClr val="FFC000"/>
                </a:solidFill>
                <a:latin typeface="Arial Narrow" pitchFamily="34" charset="0"/>
              </a:rPr>
              <a:t> Stanley Hertz, M.D.,</a:t>
            </a:r>
            <a:r>
              <a:rPr lang="en-US" sz="2300" b="1" baseline="30000" dirty="0" smtClean="0">
                <a:solidFill>
                  <a:srgbClr val="FFC000"/>
                </a:solidFill>
                <a:latin typeface="Arial Narrow" pitchFamily="34" charset="0"/>
              </a:rPr>
              <a:t>5</a:t>
            </a:r>
            <a:r>
              <a:rPr lang="en-US" sz="2300" b="1" dirty="0" smtClean="0">
                <a:solidFill>
                  <a:srgbClr val="FFC000"/>
                </a:solidFill>
                <a:latin typeface="Arial Narrow" pitchFamily="34" charset="0"/>
              </a:rPr>
              <a:t> Alison </a:t>
            </a:r>
            <a:r>
              <a:rPr lang="en-US" sz="2300" b="1" dirty="0" err="1" smtClean="0">
                <a:solidFill>
                  <a:srgbClr val="FFC000"/>
                </a:solidFill>
                <a:latin typeface="Arial Narrow" pitchFamily="34" charset="0"/>
              </a:rPr>
              <a:t>Berest</a:t>
            </a:r>
            <a:r>
              <a:rPr lang="en-US" sz="2300" b="1" dirty="0" smtClean="0">
                <a:solidFill>
                  <a:srgbClr val="FFC000"/>
                </a:solidFill>
                <a:latin typeface="Arial Narrow" pitchFamily="34" charset="0"/>
              </a:rPr>
              <a:t>, M.A.,</a:t>
            </a:r>
            <a:r>
              <a:rPr lang="en-US" sz="2300" b="1" baseline="30000" dirty="0" smtClean="0">
                <a:solidFill>
                  <a:srgbClr val="FFC000"/>
                </a:solidFill>
                <a:latin typeface="Arial Narrow" pitchFamily="34" charset="0"/>
              </a:rPr>
              <a:t>1</a:t>
            </a:r>
            <a:r>
              <a:rPr lang="en-US" sz="2300" b="1" dirty="0" smtClean="0">
                <a:solidFill>
                  <a:srgbClr val="FFC000"/>
                </a:solidFill>
                <a:latin typeface="Arial Narrow" pitchFamily="34" charset="0"/>
              </a:rPr>
              <a:t> Janet </a:t>
            </a:r>
            <a:r>
              <a:rPr lang="en-US" sz="2300" b="1" dirty="0" err="1" smtClean="0">
                <a:solidFill>
                  <a:srgbClr val="FFC000"/>
                </a:solidFill>
                <a:latin typeface="Arial Narrow" pitchFamily="34" charset="0"/>
              </a:rPr>
              <a:t>Schebendach</a:t>
            </a:r>
            <a:r>
              <a:rPr lang="en-US" sz="2300" b="1" dirty="0" smtClean="0">
                <a:solidFill>
                  <a:srgbClr val="FFC000"/>
                </a:solidFill>
                <a:latin typeface="Arial Narrow" pitchFamily="34" charset="0"/>
              </a:rPr>
              <a:t>, Ph.D.,</a:t>
            </a:r>
            <a:r>
              <a:rPr lang="en-US" sz="2300" b="1" baseline="30000" dirty="0" smtClean="0">
                <a:solidFill>
                  <a:srgbClr val="FFC000"/>
                </a:solidFill>
                <a:latin typeface="Arial Narrow" pitchFamily="34" charset="0"/>
              </a:rPr>
              <a:t>6</a:t>
            </a:r>
            <a:r>
              <a:rPr lang="en-US" sz="2300" b="1" dirty="0" smtClean="0">
                <a:solidFill>
                  <a:srgbClr val="FFC000"/>
                </a:solidFill>
                <a:latin typeface="Arial Narrow" pitchFamily="34" charset="0"/>
              </a:rPr>
              <a:t> Wendy Meyer Sterling, M.S.,</a:t>
            </a:r>
            <a:r>
              <a:rPr lang="en-US" sz="2300" b="1" baseline="30000" dirty="0" smtClean="0">
                <a:solidFill>
                  <a:srgbClr val="FFC000"/>
                </a:solidFill>
                <a:latin typeface="Arial Narrow" pitchFamily="34" charset="0"/>
              </a:rPr>
              <a:t>7</a:t>
            </a:r>
            <a:r>
              <a:rPr lang="en-US" sz="2300" b="1" dirty="0" smtClean="0">
                <a:solidFill>
                  <a:srgbClr val="FFC000"/>
                </a:solidFill>
                <a:latin typeface="Arial Narrow" pitchFamily="34" charset="0"/>
              </a:rPr>
              <a:t> </a:t>
            </a:r>
            <a:r>
              <a:rPr lang="en-US" sz="2300" b="1" dirty="0" err="1" smtClean="0">
                <a:solidFill>
                  <a:srgbClr val="FFC000"/>
                </a:solidFill>
                <a:latin typeface="Arial Narrow" pitchFamily="34" charset="0"/>
              </a:rPr>
              <a:t>Ema</a:t>
            </a:r>
            <a:r>
              <a:rPr lang="en-US" sz="2300" b="1" dirty="0" smtClean="0">
                <a:solidFill>
                  <a:srgbClr val="FFC000"/>
                </a:solidFill>
                <a:latin typeface="Arial Narrow" pitchFamily="34" charset="0"/>
              </a:rPr>
              <a:t> Saito, M.D.,</a:t>
            </a:r>
            <a:r>
              <a:rPr lang="en-US" sz="2300" b="1" baseline="30000" dirty="0" smtClean="0">
                <a:solidFill>
                  <a:srgbClr val="FFC000"/>
                </a:solidFill>
                <a:latin typeface="Arial Narrow" pitchFamily="34" charset="0"/>
              </a:rPr>
              <a:t>1</a:t>
            </a:r>
            <a:r>
              <a:rPr lang="en-US" sz="2300" b="1" dirty="0" smtClean="0">
                <a:solidFill>
                  <a:srgbClr val="FFC000"/>
                </a:solidFill>
                <a:latin typeface="Arial Narrow" pitchFamily="34" charset="0"/>
              </a:rPr>
              <a:t> Suzanne Sunday, Ph.D.,</a:t>
            </a:r>
            <a:r>
              <a:rPr lang="en-US" sz="2300" b="1" baseline="30000" dirty="0" smtClean="0">
                <a:solidFill>
                  <a:srgbClr val="FFC000"/>
                </a:solidFill>
                <a:latin typeface="Arial Narrow" pitchFamily="34" charset="0"/>
              </a:rPr>
              <a:t>2,3</a:t>
            </a:r>
            <a:r>
              <a:rPr lang="en-US" sz="2300" b="1" dirty="0" smtClean="0">
                <a:solidFill>
                  <a:srgbClr val="FFC000"/>
                </a:solidFill>
                <a:latin typeface="Arial Narrow" pitchFamily="34" charset="0"/>
              </a:rPr>
              <a:t> Claudine Higdon, M.D.,</a:t>
            </a:r>
            <a:r>
              <a:rPr lang="en-US" sz="2300" b="1" baseline="30000" dirty="0" smtClean="0">
                <a:solidFill>
                  <a:srgbClr val="FFC000"/>
                </a:solidFill>
                <a:latin typeface="Arial Narrow" pitchFamily="34" charset="0"/>
              </a:rPr>
              <a:t>1</a:t>
            </a:r>
            <a:r>
              <a:rPr lang="en-US" sz="2300" b="1" dirty="0" smtClean="0">
                <a:solidFill>
                  <a:srgbClr val="FFC000"/>
                </a:solidFill>
                <a:latin typeface="Arial Narrow" pitchFamily="34" charset="0"/>
              </a:rPr>
              <a:t> Neville H. Golden, M.D.,</a:t>
            </a:r>
            <a:r>
              <a:rPr lang="en-US" sz="2300" b="1" baseline="30000" dirty="0" smtClean="0">
                <a:solidFill>
                  <a:srgbClr val="FFC000"/>
                </a:solidFill>
                <a:latin typeface="Arial Narrow" pitchFamily="34" charset="0"/>
              </a:rPr>
              <a:t>8</a:t>
            </a:r>
            <a:r>
              <a:rPr lang="en-US" sz="2300" b="1" dirty="0" smtClean="0">
                <a:solidFill>
                  <a:srgbClr val="FFC000"/>
                </a:solidFill>
                <a:latin typeface="Arial Narrow" pitchFamily="34" charset="0"/>
              </a:rPr>
              <a:t> and Anil K. </a:t>
            </a:r>
            <a:r>
              <a:rPr lang="en-US" sz="2300" b="1" dirty="0" err="1" smtClean="0">
                <a:solidFill>
                  <a:srgbClr val="FFC000"/>
                </a:solidFill>
                <a:latin typeface="Arial Narrow" pitchFamily="34" charset="0"/>
              </a:rPr>
              <a:t>Malhotra</a:t>
            </a:r>
            <a:r>
              <a:rPr lang="en-US" sz="2300" b="1" dirty="0" smtClean="0">
                <a:solidFill>
                  <a:srgbClr val="FFC000"/>
                </a:solidFill>
                <a:latin typeface="Arial Narrow" pitchFamily="34" charset="0"/>
              </a:rPr>
              <a:t>, M.D.</a:t>
            </a:r>
            <a:r>
              <a:rPr lang="en-US" sz="2300" b="1" baseline="30000" dirty="0" smtClean="0">
                <a:solidFill>
                  <a:srgbClr val="FFC000"/>
                </a:solidFill>
                <a:latin typeface="Arial Narrow" pitchFamily="34" charset="0"/>
              </a:rPr>
              <a:t>1,2,3</a:t>
            </a:r>
            <a:endParaRPr lang="el-GR" sz="2300" dirty="0" smtClean="0">
              <a:solidFill>
                <a:srgbClr val="FFC000"/>
              </a:solidFill>
              <a:latin typeface="Arial Narrow" pitchFamily="34" charset="0"/>
            </a:endParaRPr>
          </a:p>
          <a:p>
            <a:r>
              <a:rPr lang="en-US" sz="2300" baseline="30000" dirty="0" smtClean="0">
                <a:solidFill>
                  <a:srgbClr val="FFC000"/>
                </a:solidFill>
                <a:latin typeface="Arial Narrow" pitchFamily="34" charset="0"/>
              </a:rPr>
              <a:t>1</a:t>
            </a:r>
            <a:r>
              <a:rPr lang="en-US" sz="2300" dirty="0" smtClean="0">
                <a:solidFill>
                  <a:srgbClr val="FFC000"/>
                </a:solidFill>
                <a:latin typeface="Arial Narrow" pitchFamily="34" charset="0"/>
              </a:rPr>
              <a:t>Division of Psychiatry Research, The </a:t>
            </a:r>
            <a:r>
              <a:rPr lang="en-US" sz="2300" dirty="0" err="1" smtClean="0">
                <a:solidFill>
                  <a:srgbClr val="FFC000"/>
                </a:solidFill>
                <a:latin typeface="Arial Narrow" pitchFamily="34" charset="0"/>
              </a:rPr>
              <a:t>Zucker</a:t>
            </a:r>
            <a:r>
              <a:rPr lang="en-US" sz="2300" dirty="0" smtClean="0">
                <a:solidFill>
                  <a:srgbClr val="FFC000"/>
                </a:solidFill>
                <a:latin typeface="Arial Narrow" pitchFamily="34" charset="0"/>
              </a:rPr>
              <a:t> Hillside Hospital, Glen Oaks, New York.</a:t>
            </a:r>
            <a:endParaRPr lang="el-GR" sz="2300" dirty="0" smtClean="0">
              <a:solidFill>
                <a:srgbClr val="FFC000"/>
              </a:solidFill>
              <a:latin typeface="Arial Narrow" pitchFamily="34" charset="0"/>
            </a:endParaRPr>
          </a:p>
          <a:p>
            <a:r>
              <a:rPr lang="en-US" sz="2300" baseline="30000" dirty="0" smtClean="0">
                <a:solidFill>
                  <a:srgbClr val="FFC000"/>
                </a:solidFill>
                <a:latin typeface="Arial Narrow" pitchFamily="34" charset="0"/>
              </a:rPr>
              <a:t>2</a:t>
            </a:r>
            <a:r>
              <a:rPr lang="en-US" sz="2300" dirty="0" smtClean="0">
                <a:solidFill>
                  <a:srgbClr val="FFC000"/>
                </a:solidFill>
                <a:latin typeface="Arial Narrow" pitchFamily="34" charset="0"/>
              </a:rPr>
              <a:t>Hofstra North Shore-LIJ School of Medicine at </a:t>
            </a:r>
            <a:r>
              <a:rPr lang="en-US" sz="2300" dirty="0" err="1" smtClean="0">
                <a:solidFill>
                  <a:srgbClr val="FFC000"/>
                </a:solidFill>
                <a:latin typeface="Arial Narrow" pitchFamily="34" charset="0"/>
              </a:rPr>
              <a:t>Hofstra</a:t>
            </a:r>
            <a:r>
              <a:rPr lang="en-US" sz="2300" dirty="0" smtClean="0">
                <a:solidFill>
                  <a:srgbClr val="FFC000"/>
                </a:solidFill>
                <a:latin typeface="Arial Narrow" pitchFamily="34" charset="0"/>
              </a:rPr>
              <a:t> University, Hempstead, New York.</a:t>
            </a:r>
            <a:endParaRPr lang="el-GR" sz="2300" dirty="0" smtClean="0">
              <a:solidFill>
                <a:srgbClr val="FFC000"/>
              </a:solidFill>
              <a:latin typeface="Arial Narrow" pitchFamily="34" charset="0"/>
            </a:endParaRPr>
          </a:p>
          <a:p>
            <a:r>
              <a:rPr lang="en-US" sz="2300" baseline="30000" dirty="0" smtClean="0">
                <a:solidFill>
                  <a:srgbClr val="FFC000"/>
                </a:solidFill>
                <a:latin typeface="Arial Narrow" pitchFamily="34" charset="0"/>
              </a:rPr>
              <a:t>3</a:t>
            </a:r>
            <a:r>
              <a:rPr lang="en-US" sz="2300" dirty="0" smtClean="0">
                <a:solidFill>
                  <a:srgbClr val="FFC000"/>
                </a:solidFill>
                <a:latin typeface="Arial Narrow" pitchFamily="34" charset="0"/>
              </a:rPr>
              <a:t>Department of Biostatistics, The Feinstein Institute for Medical Research, Manhasset, New York.</a:t>
            </a:r>
            <a:endParaRPr lang="el-GR" sz="2300" dirty="0" smtClean="0">
              <a:solidFill>
                <a:srgbClr val="FFC000"/>
              </a:solidFill>
              <a:latin typeface="Arial Narrow" pitchFamily="34" charset="0"/>
            </a:endParaRPr>
          </a:p>
          <a:p>
            <a:pPr>
              <a:buNone/>
            </a:pPr>
            <a:r>
              <a:rPr lang="el-GR" b="1" dirty="0" smtClean="0">
                <a:latin typeface="Arial Narrow" pitchFamily="34" charset="0"/>
              </a:rPr>
              <a:t> </a:t>
            </a:r>
          </a:p>
          <a:p>
            <a:pPr>
              <a:buNone/>
            </a:pPr>
            <a:r>
              <a:rPr lang="el-GR" sz="2500" b="1" dirty="0" smtClean="0">
                <a:solidFill>
                  <a:srgbClr val="FFFF00"/>
                </a:solidFill>
                <a:latin typeface="Arial Narrow" pitchFamily="34" charset="0"/>
              </a:rPr>
              <a:t>            </a:t>
            </a:r>
            <a:r>
              <a:rPr lang="en-US" sz="2500" b="1" dirty="0" smtClean="0">
                <a:solidFill>
                  <a:srgbClr val="FFFF00"/>
                </a:solidFill>
                <a:latin typeface="Arial Narrow" pitchFamily="34" charset="0"/>
              </a:rPr>
              <a:t>A Placebo-Controlled Pilot Study of Adjunctive </a:t>
            </a:r>
            <a:r>
              <a:rPr lang="en-US" sz="2500" b="1" dirty="0" err="1" smtClean="0">
                <a:solidFill>
                  <a:srgbClr val="FFFF00"/>
                </a:solidFill>
                <a:latin typeface="Arial Narrow" pitchFamily="34" charset="0"/>
              </a:rPr>
              <a:t>Olanzapine</a:t>
            </a:r>
            <a:r>
              <a:rPr lang="en-US" sz="2500" b="1" dirty="0" smtClean="0">
                <a:solidFill>
                  <a:srgbClr val="FFFF00"/>
                </a:solidFill>
                <a:latin typeface="Arial Narrow" pitchFamily="34" charset="0"/>
              </a:rPr>
              <a:t> for Adolescents with Anorexia Nervosa</a:t>
            </a:r>
            <a:endParaRPr lang="el-GR" sz="2500" b="1" dirty="0" smtClean="0">
              <a:solidFill>
                <a:srgbClr val="FFFF00"/>
              </a:solidFill>
              <a:latin typeface="Arial Narrow" pitchFamily="34" charset="0"/>
            </a:endParaRPr>
          </a:p>
          <a:p>
            <a:r>
              <a:rPr lang="en-US" sz="2900" b="1" i="1" dirty="0" smtClean="0">
                <a:solidFill>
                  <a:srgbClr val="FFFF00"/>
                </a:solidFill>
                <a:latin typeface="Arial Narrow" pitchFamily="34" charset="0"/>
              </a:rPr>
              <a:t>Objective:</a:t>
            </a:r>
            <a:r>
              <a:rPr lang="en-US" sz="2900" dirty="0" smtClean="0">
                <a:solidFill>
                  <a:srgbClr val="FFFF00"/>
                </a:solidFill>
                <a:latin typeface="Arial Narrow" pitchFamily="34" charset="0"/>
              </a:rPr>
              <a:t> The objective of this study was to explore whether the addition of </a:t>
            </a:r>
            <a:r>
              <a:rPr lang="en-US" sz="2900" dirty="0" err="1" smtClean="0">
                <a:solidFill>
                  <a:srgbClr val="FFFF00"/>
                </a:solidFill>
                <a:latin typeface="Arial Narrow" pitchFamily="34" charset="0"/>
              </a:rPr>
              <a:t>olanzapine</a:t>
            </a:r>
            <a:r>
              <a:rPr lang="en-US" sz="2900" dirty="0" smtClean="0">
                <a:solidFill>
                  <a:srgbClr val="FFFF00"/>
                </a:solidFill>
                <a:latin typeface="Arial Narrow" pitchFamily="34" charset="0"/>
              </a:rPr>
              <a:t> versus placebo increases weight gain and improves psychological symptoms in adolescents with anorexia nervosa-restricting type who are participating in a comprehensive eating disorders treatment program.</a:t>
            </a:r>
            <a:endParaRPr lang="el-GR" sz="2900" dirty="0" smtClean="0">
              <a:solidFill>
                <a:srgbClr val="FFFF00"/>
              </a:solidFill>
              <a:latin typeface="Arial Narrow" pitchFamily="34" charset="0"/>
            </a:endParaRPr>
          </a:p>
          <a:p>
            <a:r>
              <a:rPr lang="en-US" sz="2900" b="1" i="1" dirty="0" smtClean="0">
                <a:solidFill>
                  <a:srgbClr val="FFFF00"/>
                </a:solidFill>
                <a:latin typeface="Arial Narrow" pitchFamily="34" charset="0"/>
              </a:rPr>
              <a:t>Methods:</a:t>
            </a:r>
            <a:r>
              <a:rPr lang="en-US" sz="2900" dirty="0" smtClean="0">
                <a:solidFill>
                  <a:srgbClr val="FFFF00"/>
                </a:solidFill>
                <a:latin typeface="Arial Narrow" pitchFamily="34" charset="0"/>
              </a:rPr>
              <a:t> Twenty underweight females participated in this 10-week, double-blind, placebo-controlled pilot study of </a:t>
            </a:r>
            <a:r>
              <a:rPr lang="en-US" sz="2900" dirty="0" err="1" smtClean="0">
                <a:solidFill>
                  <a:srgbClr val="FFFF00"/>
                </a:solidFill>
                <a:latin typeface="Arial Narrow" pitchFamily="34" charset="0"/>
              </a:rPr>
              <a:t>olanzapine</a:t>
            </a:r>
            <a:r>
              <a:rPr lang="en-US" sz="2900" dirty="0" smtClean="0">
                <a:solidFill>
                  <a:srgbClr val="FFFF00"/>
                </a:solidFill>
                <a:latin typeface="Arial Narrow" pitchFamily="34" charset="0"/>
              </a:rPr>
              <a:t>. The primary efficacy measure was change in percentage of median body weight measured at baseline and weeks 5 and 10. Secondary efficacy measures included clinician-rated and self-reported measures of psychological functioning measured at 2-week intervals and eating disorder symptoms measured at baseline and weeks 5 and 10 as well as laboratory assessments (including indirect </a:t>
            </a:r>
            <a:r>
              <a:rPr lang="en-US" sz="2900" dirty="0" err="1" smtClean="0">
                <a:solidFill>
                  <a:srgbClr val="FFFF00"/>
                </a:solidFill>
                <a:latin typeface="Arial Narrow" pitchFamily="34" charset="0"/>
              </a:rPr>
              <a:t>calorimetry</a:t>
            </a:r>
            <a:r>
              <a:rPr lang="en-US" sz="2900" dirty="0" smtClean="0">
                <a:solidFill>
                  <a:srgbClr val="FFFF00"/>
                </a:solidFill>
                <a:latin typeface="Arial Narrow" pitchFamily="34" charset="0"/>
              </a:rPr>
              <a:t>), which were also performed at baseline and weeks 5 and 10. A mixed models approach to repeated measures analysis of variance was utilized to detect any treatment-by-time interaction.</a:t>
            </a:r>
            <a:endParaRPr lang="el-GR" sz="2900" dirty="0" smtClean="0">
              <a:solidFill>
                <a:srgbClr val="FFFF00"/>
              </a:solidFill>
              <a:latin typeface="Arial Narrow" pitchFamily="34" charset="0"/>
            </a:endParaRPr>
          </a:p>
          <a:p>
            <a:r>
              <a:rPr lang="en-US" sz="2900" b="1" i="1" dirty="0" smtClean="0">
                <a:solidFill>
                  <a:srgbClr val="FFFF00"/>
                </a:solidFill>
                <a:latin typeface="Arial Narrow" pitchFamily="34" charset="0"/>
              </a:rPr>
              <a:t>Results:</a:t>
            </a:r>
            <a:r>
              <a:rPr lang="en-US" sz="2900" dirty="0" smtClean="0">
                <a:solidFill>
                  <a:srgbClr val="FFFF00"/>
                </a:solidFill>
                <a:latin typeface="Arial Narrow" pitchFamily="34" charset="0"/>
              </a:rPr>
              <a:t> Fifteen of 20 enrolled females (median age, 17.1 years; range, 12.3–21.8 years; mean body mass index, 16.3) completed this 10-week pilot study. Change in % median body weight did not differ between the treatment groups at midpoint or end of study. Both groups gained weight at a similar rate and had similar improvements in eating attitudes and behaviors, psychological functioning, and resting energy expenditure. A trend of increasing fasting glucose and insulin levels was found only in the </a:t>
            </a:r>
            <a:r>
              <a:rPr lang="en-US" sz="2900" dirty="0" err="1" smtClean="0">
                <a:solidFill>
                  <a:srgbClr val="FFFF00"/>
                </a:solidFill>
                <a:latin typeface="Arial Narrow" pitchFamily="34" charset="0"/>
              </a:rPr>
              <a:t>olanzapine</a:t>
            </a:r>
            <a:r>
              <a:rPr lang="en-US" sz="2900" dirty="0" smtClean="0">
                <a:solidFill>
                  <a:srgbClr val="FFFF00"/>
                </a:solidFill>
                <a:latin typeface="Arial Narrow" pitchFamily="34" charset="0"/>
              </a:rPr>
              <a:t> group at week 10.</a:t>
            </a:r>
            <a:endParaRPr lang="el-GR" sz="2900" dirty="0" smtClean="0">
              <a:solidFill>
                <a:srgbClr val="FFFF00"/>
              </a:solidFill>
              <a:latin typeface="Arial Narrow" pitchFamily="34" charset="0"/>
            </a:endParaRPr>
          </a:p>
          <a:p>
            <a:r>
              <a:rPr lang="en-US" sz="2900" b="1" i="1" dirty="0" smtClean="0">
                <a:solidFill>
                  <a:srgbClr val="FFFF00"/>
                </a:solidFill>
                <a:latin typeface="Arial Narrow" pitchFamily="34" charset="0"/>
              </a:rPr>
              <a:t>Conclusions:</a:t>
            </a:r>
            <a:r>
              <a:rPr lang="en-US" sz="2900" dirty="0" smtClean="0">
                <a:solidFill>
                  <a:srgbClr val="FFFF00"/>
                </a:solidFill>
                <a:latin typeface="Arial Narrow" pitchFamily="34" charset="0"/>
              </a:rPr>
              <a:t> These preliminary findings do not support a role for adjunctive </a:t>
            </a:r>
            <a:r>
              <a:rPr lang="en-US" sz="2900" dirty="0" err="1" smtClean="0">
                <a:solidFill>
                  <a:srgbClr val="FFFF00"/>
                </a:solidFill>
                <a:latin typeface="Arial Narrow" pitchFamily="34" charset="0"/>
              </a:rPr>
              <a:t>olanzapine</a:t>
            </a:r>
            <a:r>
              <a:rPr lang="en-US" sz="2900" dirty="0" smtClean="0">
                <a:solidFill>
                  <a:srgbClr val="FFFF00"/>
                </a:solidFill>
                <a:latin typeface="Arial Narrow" pitchFamily="34" charset="0"/>
              </a:rPr>
              <a:t> for underweight adolescent females with anorexia nervosa-restricting type who are receiving standard care in an eating disorder treatment program (clinical trials.gov; no. </a:t>
            </a:r>
            <a:r>
              <a:rPr lang="el-GR" sz="2900" dirty="0" smtClean="0">
                <a:solidFill>
                  <a:srgbClr val="FFFF00"/>
                </a:solidFill>
                <a:latin typeface="Arial Narrow" pitchFamily="34" charset="0"/>
              </a:rPr>
              <a:t>NCT00592930).</a:t>
            </a:r>
          </a:p>
          <a:p>
            <a:pPr>
              <a:buNone/>
            </a:pPr>
            <a:endParaRPr lang="el-GR" sz="18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solidFill>
                  <a:srgbClr val="FF0000"/>
                </a:solidFill>
              </a:rPr>
              <a:t>ΚΑΤΕΥΘΥΝΤΗΡΙΕΣ ΟΔΗΓΙΕΣ ΑΠΌ ΤΟΝ ΠΑΓΚΟΣΜΙΟ  ΟΡΓΑΝΙΣΜΟ ΒΙΟΛΟΓΙΚΗΣ ΨΥΧΙΑΤΡΙΚΗΣ  ΓΙΑ ΤΗΝ ΘΕΡΑΠΕΥΤΙΚΗ ΑΝΤΙΜΕΤΩΠΙΣΗ ΤΗΣ ΨΥΧΟΓΕΝΟΥΣ ΑΝΟΡΕΞΙΑΣ </a:t>
            </a:r>
            <a:endParaRPr lang="el-GR" sz="2000" dirty="0"/>
          </a:p>
        </p:txBody>
      </p:sp>
      <p:sp>
        <p:nvSpPr>
          <p:cNvPr id="3" name="2 - Θέση περιεχομένου"/>
          <p:cNvSpPr>
            <a:spLocks noGrp="1"/>
          </p:cNvSpPr>
          <p:nvPr>
            <p:ph idx="1"/>
          </p:nvPr>
        </p:nvSpPr>
        <p:spPr/>
        <p:txBody>
          <a:bodyPr>
            <a:normAutofit lnSpcReduction="10000"/>
          </a:bodyPr>
          <a:lstStyle/>
          <a:p>
            <a:r>
              <a:rPr lang="en-US" dirty="0" smtClean="0">
                <a:solidFill>
                  <a:srgbClr val="FFFF00"/>
                </a:solidFill>
              </a:rPr>
              <a:t>E</a:t>
            </a:r>
            <a:r>
              <a:rPr lang="el-GR" dirty="0" err="1" smtClean="0">
                <a:solidFill>
                  <a:srgbClr val="FFFF00"/>
                </a:solidFill>
              </a:rPr>
              <a:t>πίπεδο</a:t>
            </a:r>
            <a:r>
              <a:rPr lang="el-GR" dirty="0" smtClean="0">
                <a:solidFill>
                  <a:srgbClr val="FFFF00"/>
                </a:solidFill>
              </a:rPr>
              <a:t> Α:Δεν υπάρχει ΟΥΔΕΜΙΑ επίσημη </a:t>
            </a:r>
            <a:r>
              <a:rPr lang="el-GR" dirty="0" err="1" smtClean="0">
                <a:solidFill>
                  <a:srgbClr val="FFFF00"/>
                </a:solidFill>
              </a:rPr>
              <a:t>συστηνόμενη</a:t>
            </a:r>
            <a:r>
              <a:rPr lang="el-GR" dirty="0" smtClean="0">
                <a:solidFill>
                  <a:srgbClr val="FFFF00"/>
                </a:solidFill>
              </a:rPr>
              <a:t> θεραπεία για την αποκατάσταση του φυσιολογικού βάρους,  (ανεξαρτήτως </a:t>
            </a:r>
            <a:r>
              <a:rPr lang="el-GR" dirty="0" err="1" smtClean="0">
                <a:solidFill>
                  <a:srgbClr val="FFFF00"/>
                </a:solidFill>
              </a:rPr>
              <a:t>Συνοσηρότητας</a:t>
            </a:r>
            <a:r>
              <a:rPr lang="el-GR" dirty="0" smtClean="0">
                <a:solidFill>
                  <a:srgbClr val="FFFF00"/>
                </a:solidFill>
              </a:rPr>
              <a:t>)</a:t>
            </a:r>
          </a:p>
          <a:p>
            <a:r>
              <a:rPr lang="el-GR" dirty="0" smtClean="0">
                <a:solidFill>
                  <a:srgbClr val="FFFF00"/>
                </a:solidFill>
              </a:rPr>
              <a:t>Επίπεδο Β: Χορήγηση Ζ</a:t>
            </a:r>
            <a:r>
              <a:rPr lang="en-US" dirty="0" smtClean="0">
                <a:solidFill>
                  <a:srgbClr val="FFFF00"/>
                </a:solidFill>
              </a:rPr>
              <a:t>n</a:t>
            </a:r>
          </a:p>
          <a:p>
            <a:r>
              <a:rPr lang="en-US" dirty="0" smtClean="0">
                <a:solidFill>
                  <a:srgbClr val="FFFF00"/>
                </a:solidFill>
              </a:rPr>
              <a:t>E</a:t>
            </a:r>
            <a:r>
              <a:rPr lang="el-GR" dirty="0" err="1" smtClean="0">
                <a:solidFill>
                  <a:srgbClr val="FFFF00"/>
                </a:solidFill>
              </a:rPr>
              <a:t>πίπεδο</a:t>
            </a:r>
            <a:r>
              <a:rPr lang="en-US" dirty="0" smtClean="0">
                <a:solidFill>
                  <a:srgbClr val="FFFF00"/>
                </a:solidFill>
              </a:rPr>
              <a:t> C</a:t>
            </a:r>
            <a:r>
              <a:rPr lang="el-GR" dirty="0" smtClean="0">
                <a:solidFill>
                  <a:srgbClr val="FFFF00"/>
                </a:solidFill>
              </a:rPr>
              <a:t>: Τοποθέτηση ΡΙΝ-ΓΑΣΤ Καθετήρα.</a:t>
            </a:r>
          </a:p>
          <a:p>
            <a:endParaRPr lang="el-GR" dirty="0" smtClean="0">
              <a:solidFill>
                <a:srgbClr val="FFFF00"/>
              </a:solidFill>
            </a:endParaRPr>
          </a:p>
          <a:p>
            <a:pPr>
              <a:buNone/>
            </a:pPr>
            <a:endParaRPr lang="el-GR" sz="1200" dirty="0" smtClean="0">
              <a:solidFill>
                <a:srgbClr val="FFFF00"/>
              </a:solidFill>
            </a:endParaRPr>
          </a:p>
          <a:p>
            <a:pPr>
              <a:buNone/>
            </a:pPr>
            <a:endParaRPr lang="el-GR" sz="1200" dirty="0" smtClean="0">
              <a:solidFill>
                <a:srgbClr val="FFFF00"/>
              </a:solidFill>
            </a:endParaRPr>
          </a:p>
          <a:p>
            <a:pPr>
              <a:buNone/>
            </a:pPr>
            <a:endParaRPr lang="el-GR" sz="1200" dirty="0" smtClean="0">
              <a:solidFill>
                <a:srgbClr val="FFFF00"/>
              </a:solidFill>
            </a:endParaRPr>
          </a:p>
          <a:p>
            <a:pPr>
              <a:buNone/>
            </a:pPr>
            <a:r>
              <a:rPr lang="en-US" sz="1200" dirty="0" smtClean="0">
                <a:solidFill>
                  <a:srgbClr val="FFFF00"/>
                </a:solidFill>
              </a:rPr>
              <a:t>Treasure Janet  </a:t>
            </a:r>
            <a:r>
              <a:rPr lang="el-GR" sz="1200" dirty="0" smtClean="0">
                <a:solidFill>
                  <a:srgbClr val="FFFF00"/>
                </a:solidFill>
              </a:rPr>
              <a:t>: </a:t>
            </a:r>
            <a:r>
              <a:rPr lang="en-US" sz="1200" dirty="0" smtClean="0">
                <a:solidFill>
                  <a:srgbClr val="FFFF00"/>
                </a:solidFill>
              </a:rPr>
              <a:t>First Steps in the Management of Eating Disorders</a:t>
            </a:r>
            <a:r>
              <a:rPr lang="el-GR" sz="1200" dirty="0" smtClean="0">
                <a:solidFill>
                  <a:srgbClr val="FFFF00"/>
                </a:solidFill>
              </a:rPr>
              <a:t>:</a:t>
            </a:r>
            <a:r>
              <a:rPr lang="en-US" sz="1200" dirty="0" smtClean="0">
                <a:solidFill>
                  <a:srgbClr val="FFFF00"/>
                </a:solidFill>
              </a:rPr>
              <a:t> </a:t>
            </a:r>
            <a:r>
              <a:rPr lang="el-GR" sz="1200" dirty="0" smtClean="0">
                <a:solidFill>
                  <a:srgbClr val="FFFF00"/>
                </a:solidFill>
              </a:rPr>
              <a:t>Α</a:t>
            </a:r>
            <a:r>
              <a:rPr lang="en-US" sz="1200" dirty="0" err="1" smtClean="0">
                <a:solidFill>
                  <a:srgbClr val="FFFF00"/>
                </a:solidFill>
              </a:rPr>
              <a:t>ctive</a:t>
            </a:r>
            <a:r>
              <a:rPr lang="en-US" sz="1200" dirty="0" smtClean="0">
                <a:solidFill>
                  <a:srgbClr val="FFFF00"/>
                </a:solidFill>
              </a:rPr>
              <a:t> Collaboration and Assessment with Patient and Family, European Psychiatric Association,  6/4/2013</a:t>
            </a:r>
            <a:r>
              <a:rPr lang="el-GR" sz="1200" dirty="0" smtClean="0">
                <a:solidFill>
                  <a:srgbClr val="FFFF00"/>
                </a:solidFill>
              </a:rPr>
              <a:t> </a:t>
            </a:r>
            <a:endParaRPr lang="el-GR" sz="1200" dirty="0" smtClean="0"/>
          </a:p>
          <a:p>
            <a:pPr>
              <a:buNone/>
            </a:pPr>
            <a:endParaRPr lang="el-GR" sz="12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ΕΝΔΕΙΞΕΙΣ ΓΙΑ ΤΟ ΕΙΔΟΣ ΤΗΣ ΒΟΗΘΕΙΑΣ  ΣΤΗΝ ΨΥΧΟΓΕΝΗ ΑΝΟΡΕΞΙΑ</a:t>
            </a:r>
            <a:endParaRPr lang="el-GR" dirty="0">
              <a:solidFill>
                <a:srgbClr val="FF0000"/>
              </a:solidFill>
            </a:endParaRPr>
          </a:p>
        </p:txBody>
      </p:sp>
      <p:sp>
        <p:nvSpPr>
          <p:cNvPr id="3" name="2 - Θέση περιεχομένου"/>
          <p:cNvSpPr>
            <a:spLocks noGrp="1"/>
          </p:cNvSpPr>
          <p:nvPr>
            <p:ph idx="1"/>
          </p:nvPr>
        </p:nvSpPr>
        <p:spPr/>
        <p:txBody>
          <a:bodyPr>
            <a:normAutofit fontScale="70000" lnSpcReduction="20000"/>
          </a:bodyPr>
          <a:lstStyle/>
          <a:p>
            <a:r>
              <a:rPr lang="en-US" dirty="0" smtClean="0">
                <a:solidFill>
                  <a:srgbClr val="FFFF00"/>
                </a:solidFill>
              </a:rPr>
              <a:t>H  </a:t>
            </a:r>
            <a:r>
              <a:rPr lang="el-GR" dirty="0" smtClean="0">
                <a:solidFill>
                  <a:srgbClr val="FFFF00"/>
                </a:solidFill>
              </a:rPr>
              <a:t>νοσηλεία  απαιτείται για την αποφυγή  του κινδύνου (π.χ. όταν  υπάρχει αυξημένος κίνδυνος θανάτου  λόγω  αυτοκτονίας ή από σωματικά αίτια).</a:t>
            </a:r>
            <a:br>
              <a:rPr lang="el-GR" dirty="0" smtClean="0">
                <a:solidFill>
                  <a:srgbClr val="FFFF00"/>
                </a:solidFill>
              </a:rPr>
            </a:br>
            <a:r>
              <a:rPr lang="el-GR" dirty="0" smtClean="0">
                <a:solidFill>
                  <a:srgbClr val="FFFF00"/>
                </a:solidFill>
              </a:rPr>
              <a:t>• Η νοσηλεία   συνεπάγεται  ταχύτερο ρυθμό ανάκτησης βάρους (</a:t>
            </a:r>
            <a:r>
              <a:rPr lang="el-GR" dirty="0" err="1" smtClean="0">
                <a:solidFill>
                  <a:srgbClr val="FFFF00"/>
                </a:solidFill>
              </a:rPr>
              <a:t>Hartmann</a:t>
            </a:r>
            <a:r>
              <a:rPr lang="el-GR" dirty="0" smtClean="0">
                <a:solidFill>
                  <a:srgbClr val="FFFF00"/>
                </a:solidFill>
              </a:rPr>
              <a:t> </a:t>
            </a:r>
            <a:r>
              <a:rPr lang="el-GR" dirty="0" err="1" smtClean="0">
                <a:solidFill>
                  <a:srgbClr val="FFFF00"/>
                </a:solidFill>
              </a:rPr>
              <a:t>et</a:t>
            </a:r>
            <a:r>
              <a:rPr lang="el-GR" dirty="0" smtClean="0">
                <a:solidFill>
                  <a:srgbClr val="FFFF00"/>
                </a:solidFill>
              </a:rPr>
              <a:t> </a:t>
            </a:r>
            <a:r>
              <a:rPr lang="el-GR" dirty="0" err="1" smtClean="0">
                <a:solidFill>
                  <a:srgbClr val="FFFF00"/>
                </a:solidFill>
              </a:rPr>
              <a:t>al</a:t>
            </a:r>
            <a:r>
              <a:rPr lang="el-GR" dirty="0" smtClean="0">
                <a:solidFill>
                  <a:srgbClr val="FFFF00"/>
                </a:solidFill>
              </a:rPr>
              <a:t> 2011)</a:t>
            </a:r>
            <a:br>
              <a:rPr lang="el-GR" dirty="0" smtClean="0">
                <a:solidFill>
                  <a:srgbClr val="FFFF00"/>
                </a:solidFill>
              </a:rPr>
            </a:br>
            <a:r>
              <a:rPr lang="el-GR" dirty="0" smtClean="0">
                <a:solidFill>
                  <a:srgbClr val="FFFF00"/>
                </a:solidFill>
              </a:rPr>
              <a:t>• Υπάρχουν ελάχιστα  συγκριτικά στοιχεία </a:t>
            </a:r>
            <a:r>
              <a:rPr lang="el-GR" dirty="0" err="1" smtClean="0">
                <a:solidFill>
                  <a:srgbClr val="FFFF00"/>
                </a:solidFill>
              </a:rPr>
              <a:t>Gowers</a:t>
            </a:r>
            <a:r>
              <a:rPr lang="el-GR" dirty="0" smtClean="0">
                <a:solidFill>
                  <a:srgbClr val="FFFF00"/>
                </a:solidFill>
              </a:rPr>
              <a:t> </a:t>
            </a:r>
            <a:r>
              <a:rPr lang="el-GR" dirty="0" err="1" smtClean="0">
                <a:solidFill>
                  <a:srgbClr val="FFFF00"/>
                </a:solidFill>
              </a:rPr>
              <a:t>et</a:t>
            </a:r>
            <a:r>
              <a:rPr lang="el-GR" dirty="0" smtClean="0">
                <a:solidFill>
                  <a:srgbClr val="FFFF00"/>
                </a:solidFill>
              </a:rPr>
              <a:t> </a:t>
            </a:r>
            <a:r>
              <a:rPr lang="el-GR" dirty="0" err="1" smtClean="0">
                <a:solidFill>
                  <a:srgbClr val="FFFF00"/>
                </a:solidFill>
              </a:rPr>
              <a:t>al</a:t>
            </a:r>
            <a:r>
              <a:rPr lang="el-GR" dirty="0" smtClean="0">
                <a:solidFill>
                  <a:srgbClr val="FFFF00"/>
                </a:solidFill>
              </a:rPr>
              <a:t>, 2007, 2010:. (1, 2 και 5 χρόνια παρακολούθησης) (Α = 167)</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Εσωτερική νοσηλεία =εξωτερική παρακολούθηση (θεραπεία από εξειδικευμένους ιατρούς αλλά και γενικούς ιατρούς )</a:t>
            </a:r>
            <a:br>
              <a:rPr lang="el-GR" dirty="0" smtClean="0">
                <a:solidFill>
                  <a:srgbClr val="FFFF00"/>
                </a:solidFill>
              </a:rPr>
            </a:br>
            <a:r>
              <a:rPr lang="el-GR" dirty="0" smtClean="0">
                <a:solidFill>
                  <a:srgbClr val="FFFF00"/>
                </a:solidFill>
              </a:rPr>
              <a:t>- Εξειδικευμένοι θεραπευτές =Γενικοί ιατροί </a:t>
            </a:r>
            <a:br>
              <a:rPr lang="el-GR" dirty="0" smtClean="0">
                <a:solidFill>
                  <a:srgbClr val="FFFF00"/>
                </a:solidFill>
              </a:rPr>
            </a:br>
            <a:r>
              <a:rPr lang="el-GR" dirty="0" smtClean="0">
                <a:solidFill>
                  <a:srgbClr val="FFFF00"/>
                </a:solidFill>
              </a:rPr>
              <a:t>- Εξειδικευμένοι θεραπευτές &gt; Γενικοί ιατροί με περισσότερο χρόνο  και λιγότερο κόστος</a:t>
            </a:r>
          </a:p>
          <a:p>
            <a:endParaRPr lang="el-GR" dirty="0" smtClean="0">
              <a:solidFill>
                <a:srgbClr val="FFFF00"/>
              </a:solidFill>
            </a:endParaRPr>
          </a:p>
          <a:p>
            <a:r>
              <a:rPr lang="en-US" sz="1600" dirty="0" smtClean="0">
                <a:solidFill>
                  <a:srgbClr val="FFFF00"/>
                </a:solidFill>
              </a:rPr>
              <a:t>Treasure Janet  </a:t>
            </a:r>
            <a:r>
              <a:rPr lang="el-GR" sz="1600" dirty="0" smtClean="0">
                <a:solidFill>
                  <a:srgbClr val="FFFF00"/>
                </a:solidFill>
              </a:rPr>
              <a:t>: </a:t>
            </a:r>
            <a:r>
              <a:rPr lang="en-US" sz="1600" dirty="0" smtClean="0">
                <a:solidFill>
                  <a:srgbClr val="FFFF00"/>
                </a:solidFill>
              </a:rPr>
              <a:t>First Steps in the Management of Eating Disorders</a:t>
            </a:r>
            <a:r>
              <a:rPr lang="el-GR" sz="1600" dirty="0" smtClean="0">
                <a:solidFill>
                  <a:srgbClr val="FFFF00"/>
                </a:solidFill>
              </a:rPr>
              <a:t>:</a:t>
            </a:r>
            <a:r>
              <a:rPr lang="en-US" sz="1600" dirty="0" smtClean="0">
                <a:solidFill>
                  <a:srgbClr val="FFFF00"/>
                </a:solidFill>
              </a:rPr>
              <a:t> </a:t>
            </a:r>
            <a:r>
              <a:rPr lang="el-GR" sz="1600" dirty="0" smtClean="0">
                <a:solidFill>
                  <a:srgbClr val="FFFF00"/>
                </a:solidFill>
              </a:rPr>
              <a:t>Α</a:t>
            </a:r>
            <a:r>
              <a:rPr lang="en-US" sz="1600" dirty="0" err="1" smtClean="0">
                <a:solidFill>
                  <a:srgbClr val="FFFF00"/>
                </a:solidFill>
              </a:rPr>
              <a:t>ctive</a:t>
            </a:r>
            <a:r>
              <a:rPr lang="en-US" sz="1600" dirty="0" smtClean="0">
                <a:solidFill>
                  <a:srgbClr val="FFFF00"/>
                </a:solidFill>
              </a:rPr>
              <a:t> Collaboration and Assessment with Patient and Family, European Psychiatric Association,  6/4/2013</a:t>
            </a:r>
            <a:r>
              <a:rPr lang="el-GR" sz="1600" dirty="0" smtClean="0">
                <a:solidFill>
                  <a:srgbClr val="FFFF00"/>
                </a:solidFill>
              </a:rPr>
              <a:t> </a:t>
            </a:r>
            <a:endParaRPr lang="el-GR" sz="1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4941168"/>
            <a:ext cx="8229600" cy="1143000"/>
          </a:xfrm>
        </p:spPr>
        <p:txBody>
          <a:bodyPr>
            <a:noAutofit/>
          </a:bodyPr>
          <a:lstStyle/>
          <a:p>
            <a:r>
              <a:rPr lang="el-GR" sz="2000" dirty="0" smtClean="0">
                <a:solidFill>
                  <a:srgbClr val="FFFF66"/>
                </a:solidFill>
              </a:rPr>
              <a:t>Φώτης </a:t>
            </a:r>
            <a:r>
              <a:rPr lang="el-GR" sz="2000" dirty="0" err="1" smtClean="0">
                <a:solidFill>
                  <a:srgbClr val="FFFF66"/>
                </a:solidFill>
              </a:rPr>
              <a:t>Μωρόγιαννης</a:t>
            </a:r>
            <a:r>
              <a:rPr lang="el-GR" sz="2000" dirty="0" smtClean="0">
                <a:solidFill>
                  <a:srgbClr val="FFFF66"/>
                </a:solidFill>
              </a:rPr>
              <a:t> </a:t>
            </a:r>
            <a:br>
              <a:rPr lang="el-GR" sz="2000" dirty="0" smtClean="0">
                <a:solidFill>
                  <a:srgbClr val="FFFF66"/>
                </a:solidFill>
              </a:rPr>
            </a:br>
            <a:r>
              <a:rPr lang="el-GR" sz="2000" dirty="0" smtClean="0">
                <a:solidFill>
                  <a:srgbClr val="FFFF66"/>
                </a:solidFill>
              </a:rPr>
              <a:t>Ψυχίατρος</a:t>
            </a:r>
            <a:br>
              <a:rPr lang="el-GR" sz="2000" dirty="0" smtClean="0">
                <a:solidFill>
                  <a:srgbClr val="FFFF66"/>
                </a:solidFill>
              </a:rPr>
            </a:br>
            <a:r>
              <a:rPr lang="el-GR" sz="2000" dirty="0" smtClean="0">
                <a:solidFill>
                  <a:srgbClr val="FFFF66"/>
                </a:solidFill>
              </a:rPr>
              <a:t>Ψυχοθεραπευτής </a:t>
            </a:r>
            <a:r>
              <a:rPr lang="el-GR" sz="2000" dirty="0" err="1" smtClean="0">
                <a:solidFill>
                  <a:srgbClr val="FFFF66"/>
                </a:solidFill>
              </a:rPr>
              <a:t>Συμπεριφορικών</a:t>
            </a:r>
            <a:r>
              <a:rPr lang="el-GR" sz="2000" dirty="0" smtClean="0">
                <a:solidFill>
                  <a:srgbClr val="FFFF66"/>
                </a:solidFill>
              </a:rPr>
              <a:t> Διαταραχών  </a:t>
            </a:r>
            <a:br>
              <a:rPr lang="el-GR" sz="2000" dirty="0" smtClean="0">
                <a:solidFill>
                  <a:srgbClr val="FFFF66"/>
                </a:solidFill>
              </a:rPr>
            </a:br>
            <a:r>
              <a:rPr lang="el-GR" sz="2000" dirty="0" smtClean="0">
                <a:solidFill>
                  <a:srgbClr val="FFFF66"/>
                </a:solidFill>
              </a:rPr>
              <a:t>Διδάκτωρ Ιατρικής Πανεπιστημίου Ιωαννίνων</a:t>
            </a:r>
            <a:br>
              <a:rPr lang="el-GR" sz="2000" dirty="0" smtClean="0">
                <a:solidFill>
                  <a:srgbClr val="FFFF66"/>
                </a:solidFill>
              </a:rPr>
            </a:br>
            <a:r>
              <a:rPr lang="el-GR" sz="2000" dirty="0" smtClean="0">
                <a:solidFill>
                  <a:srgbClr val="FFFF66"/>
                </a:solidFill>
              </a:rPr>
              <a:t>Μέλος του Ευρωπαϊκού Συμβουλίου για τις Διαταραχές Πρόσληψης Τροφής (</a:t>
            </a:r>
            <a:r>
              <a:rPr lang="en-US" sz="2000" dirty="0" smtClean="0">
                <a:solidFill>
                  <a:srgbClr val="FFFF66"/>
                </a:solidFill>
              </a:rPr>
              <a:t>ECED)</a:t>
            </a:r>
            <a:r>
              <a:rPr lang="en-US" sz="2000" dirty="0" smtClean="0">
                <a:solidFill>
                  <a:srgbClr val="FFFF00"/>
                </a:solidFill>
                <a:ea typeface="Batang" pitchFamily="18" charset="-127"/>
              </a:rPr>
              <a:t/>
            </a:r>
            <a:br>
              <a:rPr lang="en-US" sz="2000" dirty="0" smtClean="0">
                <a:solidFill>
                  <a:srgbClr val="FFFF00"/>
                </a:solidFill>
                <a:ea typeface="Batang" pitchFamily="18" charset="-127"/>
              </a:rPr>
            </a:br>
            <a:endParaRPr lang="el-GR" sz="2000" dirty="0"/>
          </a:p>
        </p:txBody>
      </p:sp>
      <p:sp>
        <p:nvSpPr>
          <p:cNvPr id="3" name="2 - Θέση περιεχομένου"/>
          <p:cNvSpPr>
            <a:spLocks noGrp="1"/>
          </p:cNvSpPr>
          <p:nvPr>
            <p:ph idx="1"/>
          </p:nvPr>
        </p:nvSpPr>
        <p:spPr>
          <a:xfrm>
            <a:off x="611560" y="260648"/>
            <a:ext cx="8229600" cy="4525963"/>
          </a:xfrm>
        </p:spPr>
        <p:txBody>
          <a:bodyPr/>
          <a:lstStyle/>
          <a:p>
            <a:pPr algn="just">
              <a:buNone/>
            </a:pPr>
            <a:r>
              <a:rPr lang="el-GR" dirty="0" smtClean="0"/>
              <a:t>   </a:t>
            </a:r>
            <a:r>
              <a:rPr lang="el-GR" sz="3600" i="1" dirty="0" smtClean="0">
                <a:solidFill>
                  <a:srgbClr val="FF0000"/>
                </a:solidFill>
              </a:rPr>
              <a:t>Το παγωμένο αίνιγμα της ψυχογενούς ανορεξίας. Η </a:t>
            </a:r>
            <a:r>
              <a:rPr lang="el-GR" sz="3600" i="1" dirty="0" err="1" smtClean="0">
                <a:solidFill>
                  <a:srgbClr val="FF0000"/>
                </a:solidFill>
              </a:rPr>
              <a:t>συννοσηρή</a:t>
            </a:r>
            <a:r>
              <a:rPr lang="el-GR" sz="3600" i="1" dirty="0" smtClean="0">
                <a:solidFill>
                  <a:srgbClr val="FF0000"/>
                </a:solidFill>
              </a:rPr>
              <a:t> γοητεία της ψυχογενούς βουλιμίας.</a:t>
            </a:r>
            <a:r>
              <a:rPr lang="en-US" sz="3600" i="1" dirty="0" smtClean="0">
                <a:solidFill>
                  <a:srgbClr val="FF0000"/>
                </a:solidFill>
              </a:rPr>
              <a:t> </a:t>
            </a:r>
            <a:r>
              <a:rPr lang="el-GR" sz="3600" i="1" dirty="0" smtClean="0">
                <a:solidFill>
                  <a:srgbClr val="FF0000"/>
                </a:solidFill>
              </a:rPr>
              <a:t>Η ουτοπική διαστροφή της </a:t>
            </a:r>
            <a:r>
              <a:rPr lang="el-GR" sz="3600" i="1" dirty="0" err="1" smtClean="0">
                <a:solidFill>
                  <a:srgbClr val="FF0000"/>
                </a:solidFill>
              </a:rPr>
              <a:t>υπερφαγίας</a:t>
            </a:r>
            <a:r>
              <a:rPr lang="el-GR" sz="3600" i="1" dirty="0" smtClean="0">
                <a:solidFill>
                  <a:srgbClr val="FF0000"/>
                </a:solidFill>
              </a:rPr>
              <a:t>.</a:t>
            </a:r>
            <a:r>
              <a:rPr lang="en-US" sz="3600" i="1" dirty="0" smtClean="0">
                <a:solidFill>
                  <a:srgbClr val="FF0000"/>
                </a:solidFill>
              </a:rPr>
              <a:t> </a:t>
            </a:r>
            <a:r>
              <a:rPr lang="el-GR" sz="3600" i="1" dirty="0" smtClean="0">
                <a:solidFill>
                  <a:srgbClr val="FF0000"/>
                </a:solidFill>
              </a:rPr>
              <a:t>Η ανάγκη  για ένα νέο αιτιολογικό υπόδειγμα και η κλινική ιατρική θεραπευτική αντιμετώπιση.</a:t>
            </a:r>
            <a:endParaRPr lang="el-GR" sz="3600" i="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4294967295"/>
          </p:nvPr>
        </p:nvSpPr>
        <p:spPr>
          <a:xfrm>
            <a:off x="467544" y="1556792"/>
            <a:ext cx="8229600" cy="4525963"/>
          </a:xfrm>
        </p:spPr>
        <p:txBody>
          <a:bodyPr>
            <a:normAutofit/>
          </a:bodyPr>
          <a:lstStyle/>
          <a:p>
            <a:pPr>
              <a:buNone/>
            </a:pPr>
            <a:r>
              <a:rPr lang="el-GR" dirty="0" smtClean="0">
                <a:solidFill>
                  <a:srgbClr val="FFFF00"/>
                </a:solidFill>
              </a:rPr>
              <a:t>  Η μη τήρηση του θεραπευτικού πρωτοκόλλου και από τις δύο πλευρές, καθιστά την επεξεργασία των μελετών δύσκολη, εφόσον χρησιμοποιούνται διαφορετικά πρωτόκολλα.</a:t>
            </a:r>
          </a:p>
          <a:p>
            <a:pPr>
              <a:buNone/>
            </a:pPr>
            <a:endParaRPr lang="el-GR" dirty="0" smtClean="0">
              <a:solidFill>
                <a:srgbClr val="FFFF00"/>
              </a:solidFill>
            </a:endParaRPr>
          </a:p>
          <a:p>
            <a:pPr>
              <a:buNone/>
            </a:pPr>
            <a:endParaRPr lang="el-GR" dirty="0" smtClean="0">
              <a:solidFill>
                <a:srgbClr val="FFFF00"/>
              </a:solidFill>
            </a:endParaRPr>
          </a:p>
          <a:p>
            <a:pPr>
              <a:buNone/>
            </a:pPr>
            <a:endParaRPr lang="el-GR" dirty="0" smtClean="0">
              <a:solidFill>
                <a:srgbClr val="FFFF00"/>
              </a:solidFill>
            </a:endParaRPr>
          </a:p>
          <a:p>
            <a:pPr>
              <a:buNone/>
            </a:pPr>
            <a:r>
              <a:rPr lang="en-US" sz="1100" dirty="0" smtClean="0">
                <a:solidFill>
                  <a:srgbClr val="FFFF00"/>
                </a:solidFill>
              </a:rPr>
              <a:t>Treasure Janet  </a:t>
            </a:r>
            <a:r>
              <a:rPr lang="el-GR" sz="1100" dirty="0" smtClean="0">
                <a:solidFill>
                  <a:srgbClr val="FFFF00"/>
                </a:solidFill>
              </a:rPr>
              <a:t>: </a:t>
            </a:r>
            <a:r>
              <a:rPr lang="en-US" sz="1100" dirty="0" smtClean="0">
                <a:solidFill>
                  <a:srgbClr val="FFFF00"/>
                </a:solidFill>
              </a:rPr>
              <a:t>First Steps in the Management of Eating Disorders</a:t>
            </a:r>
            <a:r>
              <a:rPr lang="el-GR" sz="1100" dirty="0" smtClean="0">
                <a:solidFill>
                  <a:srgbClr val="FFFF00"/>
                </a:solidFill>
              </a:rPr>
              <a:t>:</a:t>
            </a:r>
            <a:r>
              <a:rPr lang="en-US" sz="1100" dirty="0" smtClean="0">
                <a:solidFill>
                  <a:srgbClr val="FFFF00"/>
                </a:solidFill>
              </a:rPr>
              <a:t> </a:t>
            </a:r>
            <a:r>
              <a:rPr lang="el-GR" sz="1100" dirty="0" smtClean="0">
                <a:solidFill>
                  <a:srgbClr val="FFFF00"/>
                </a:solidFill>
              </a:rPr>
              <a:t>Α</a:t>
            </a:r>
            <a:r>
              <a:rPr lang="en-US" sz="1100" dirty="0" err="1" smtClean="0">
                <a:solidFill>
                  <a:srgbClr val="FFFF00"/>
                </a:solidFill>
              </a:rPr>
              <a:t>ctive</a:t>
            </a:r>
            <a:r>
              <a:rPr lang="en-US" sz="1100" dirty="0" smtClean="0">
                <a:solidFill>
                  <a:srgbClr val="FFFF00"/>
                </a:solidFill>
              </a:rPr>
              <a:t> Collaboration and Assessment with Patient and Family, European Psychiatric Association,  6/4/2013</a:t>
            </a:r>
            <a:r>
              <a:rPr lang="el-GR" sz="1100" dirty="0" smtClean="0">
                <a:solidFill>
                  <a:srgbClr val="FFFF00"/>
                </a:solidFill>
              </a:rPr>
              <a:t> </a:t>
            </a:r>
            <a:endParaRPr lang="el-GR" sz="1100" dirty="0" smtClean="0"/>
          </a:p>
          <a:p>
            <a:pPr>
              <a:buNone/>
            </a:pPr>
            <a:endParaRPr lang="el-GR" sz="1100" dirty="0" smtClean="0">
              <a:solidFill>
                <a:srgbClr val="FFFF00"/>
              </a:solidFill>
            </a:endParaRPr>
          </a:p>
          <a:p>
            <a:pPr>
              <a:buNone/>
            </a:pPr>
            <a:endParaRPr lang="el-GR" dirty="0" smtClean="0">
              <a:solidFill>
                <a:srgbClr val="FFFF00"/>
              </a:solidFill>
            </a:endParaRPr>
          </a:p>
          <a:p>
            <a:pPr>
              <a:buNone/>
            </a:pPr>
            <a:endParaRPr lang="el-GR" dirty="0" smtClean="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solidFill>
                  <a:srgbClr val="FF0000"/>
                </a:solidFill>
              </a:rPr>
              <a:t>ΣΤΟΧΟΙ ΓΙΑ ΤΗΝ ΘΕΡΑΠΕΙΑ ΤΗΣ  ΨΥΧΟΓΕΝΟΥΣ ΒΟΥΛΙΜΙΑΣ ΚΑΙ ΤΗΣ ΔΙΑΤΑΡΑΧΗΣ ΕΠΕΙΣΟΔΙΑΚΗΣ ΥΠΕΡΦΑΓΙΑΣ </a:t>
            </a:r>
            <a:endParaRPr lang="el-GR" sz="2800" dirty="0">
              <a:solidFill>
                <a:srgbClr val="FF0000"/>
              </a:solidFill>
            </a:endParaRPr>
          </a:p>
        </p:txBody>
      </p:sp>
      <p:sp>
        <p:nvSpPr>
          <p:cNvPr id="3" name="2 - Θέση περιεχομένου"/>
          <p:cNvSpPr>
            <a:spLocks noGrp="1"/>
          </p:cNvSpPr>
          <p:nvPr>
            <p:ph idx="1"/>
          </p:nvPr>
        </p:nvSpPr>
        <p:spPr/>
        <p:txBody>
          <a:bodyPr>
            <a:normAutofit fontScale="92500"/>
          </a:bodyPr>
          <a:lstStyle/>
          <a:p>
            <a:r>
              <a:rPr lang="el-GR" dirty="0" smtClean="0">
                <a:solidFill>
                  <a:srgbClr val="FFFF00"/>
                </a:solidFill>
              </a:rPr>
              <a:t>Μείωση των επεισοδίων </a:t>
            </a:r>
            <a:r>
              <a:rPr lang="el-GR" dirty="0" err="1" smtClean="0">
                <a:solidFill>
                  <a:srgbClr val="FFFF00"/>
                </a:solidFill>
              </a:rPr>
              <a:t>υπερφαγίας</a:t>
            </a:r>
            <a:r>
              <a:rPr lang="el-GR" dirty="0" smtClean="0">
                <a:solidFill>
                  <a:srgbClr val="FFFF00"/>
                </a:solidFill>
              </a:rPr>
              <a:t>  και  των καθαρτικών συμπεριφορών (ΨΒ)</a:t>
            </a:r>
          </a:p>
          <a:p>
            <a:r>
              <a:rPr lang="el-GR" dirty="0" smtClean="0">
                <a:solidFill>
                  <a:srgbClr val="FFFF00"/>
                </a:solidFill>
              </a:rPr>
              <a:t>Αντιμετώπιση των γνωστικών διαταραχών που αφορούν την εικόνα του σώματος και βάρος</a:t>
            </a:r>
          </a:p>
          <a:p>
            <a:r>
              <a:rPr lang="el-GR" dirty="0" smtClean="0">
                <a:solidFill>
                  <a:srgbClr val="FFFF00"/>
                </a:solidFill>
              </a:rPr>
              <a:t>Θεραπεία των συνοδών συμπτωμάτων --κατάθλιψη, Οριακή</a:t>
            </a:r>
            <a:r>
              <a:rPr lang="en-US" dirty="0" smtClean="0">
                <a:solidFill>
                  <a:srgbClr val="FFFF00"/>
                </a:solidFill>
              </a:rPr>
              <a:t> </a:t>
            </a:r>
            <a:r>
              <a:rPr lang="el-GR" dirty="0" smtClean="0">
                <a:solidFill>
                  <a:srgbClr val="FFFF00"/>
                </a:solidFill>
              </a:rPr>
              <a:t>προσωπικότητα, παχυσαρκία (ΔΕΥ)</a:t>
            </a:r>
          </a:p>
          <a:p>
            <a:endParaRPr lang="el-GR" dirty="0" smtClean="0">
              <a:solidFill>
                <a:srgbClr val="FFFF00"/>
              </a:solidFill>
            </a:endParaRPr>
          </a:p>
          <a:p>
            <a:r>
              <a:rPr lang="en-US" sz="1200" dirty="0" smtClean="0">
                <a:solidFill>
                  <a:srgbClr val="FFFF00"/>
                </a:solidFill>
              </a:rPr>
              <a:t>Treasure Janet  </a:t>
            </a:r>
            <a:r>
              <a:rPr lang="el-GR" sz="1200" dirty="0" smtClean="0">
                <a:solidFill>
                  <a:srgbClr val="FFFF00"/>
                </a:solidFill>
              </a:rPr>
              <a:t>: </a:t>
            </a:r>
            <a:r>
              <a:rPr lang="en-US" sz="1200" dirty="0" smtClean="0">
                <a:solidFill>
                  <a:srgbClr val="FFFF00"/>
                </a:solidFill>
              </a:rPr>
              <a:t>First Steps in the Management of Eating Disorders</a:t>
            </a:r>
            <a:r>
              <a:rPr lang="el-GR" sz="1200" dirty="0" smtClean="0">
                <a:solidFill>
                  <a:srgbClr val="FFFF00"/>
                </a:solidFill>
              </a:rPr>
              <a:t>:</a:t>
            </a:r>
            <a:r>
              <a:rPr lang="en-US" sz="1200" dirty="0" smtClean="0">
                <a:solidFill>
                  <a:srgbClr val="FFFF00"/>
                </a:solidFill>
              </a:rPr>
              <a:t> </a:t>
            </a:r>
            <a:r>
              <a:rPr lang="el-GR" sz="1200" dirty="0" smtClean="0">
                <a:solidFill>
                  <a:srgbClr val="FFFF00"/>
                </a:solidFill>
              </a:rPr>
              <a:t>Α</a:t>
            </a:r>
            <a:r>
              <a:rPr lang="en-US" sz="1200" dirty="0" err="1" smtClean="0">
                <a:solidFill>
                  <a:srgbClr val="FFFF00"/>
                </a:solidFill>
              </a:rPr>
              <a:t>ctive</a:t>
            </a:r>
            <a:r>
              <a:rPr lang="en-US" sz="1200" dirty="0" smtClean="0">
                <a:solidFill>
                  <a:srgbClr val="FFFF00"/>
                </a:solidFill>
              </a:rPr>
              <a:t> Collaboration and Assessment with Patient and Family, European Psychiatric Association,  6/4/2013</a:t>
            </a:r>
            <a:r>
              <a:rPr lang="el-GR" sz="1200" dirty="0" smtClean="0">
                <a:solidFill>
                  <a:srgbClr val="FFFF00"/>
                </a:solidFill>
              </a:rPr>
              <a:t> </a:t>
            </a:r>
            <a:endParaRPr lang="el-GR" sz="1200" dirty="0" smtClean="0"/>
          </a:p>
          <a:p>
            <a:endParaRPr lang="el-GR" sz="1200" dirty="0" smtClean="0">
              <a:solidFill>
                <a:srgbClr val="FFFF00"/>
              </a:solidFill>
            </a:endParaRPr>
          </a:p>
          <a:p>
            <a:pPr>
              <a:buNone/>
            </a:pPr>
            <a:endParaRPr lang="el-GR" dirty="0" smtClean="0">
              <a:solidFill>
                <a:srgbClr val="FFFF00"/>
              </a:solidFill>
            </a:endParaRPr>
          </a:p>
          <a:p>
            <a:pPr>
              <a:buNone/>
            </a:pPr>
            <a:endParaRPr lang="el-GR"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ΨΥΧΟΓΕΝΗΣ ΒΟΥΛΙΜΙΑ: ΕΝΔΕΙΞΕΙΣ ΓΙΑ ΨΥΧΟΘΕΡΑΠΕΙΑ </a:t>
            </a:r>
            <a:endParaRPr lang="el-GR" dirty="0">
              <a:solidFill>
                <a:srgbClr val="FF0000"/>
              </a:solidFill>
            </a:endParaRPr>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solidFill>
                  <a:srgbClr val="FFFF00"/>
                </a:solidFill>
              </a:rPr>
              <a:t/>
            </a:r>
            <a:br>
              <a:rPr lang="el-GR" dirty="0" smtClean="0">
                <a:solidFill>
                  <a:srgbClr val="FFFF00"/>
                </a:solidFill>
              </a:rPr>
            </a:br>
            <a:r>
              <a:rPr lang="el-GR" dirty="0" smtClean="0">
                <a:solidFill>
                  <a:srgbClr val="FFFF00"/>
                </a:solidFill>
              </a:rPr>
              <a:t>•  Η Γνωστική </a:t>
            </a:r>
            <a:r>
              <a:rPr lang="el-GR" dirty="0" err="1" smtClean="0">
                <a:solidFill>
                  <a:srgbClr val="FFFF00"/>
                </a:solidFill>
              </a:rPr>
              <a:t>συμπεριφορική</a:t>
            </a:r>
            <a:r>
              <a:rPr lang="el-GR" dirty="0" smtClean="0">
                <a:solidFill>
                  <a:srgbClr val="FFFF00"/>
                </a:solidFill>
              </a:rPr>
              <a:t> θεραπεία  αποδεικνύεται επιτυχής</a:t>
            </a:r>
            <a:br>
              <a:rPr lang="el-GR" dirty="0" smtClean="0">
                <a:solidFill>
                  <a:srgbClr val="FFFF00"/>
                </a:solidFill>
              </a:rPr>
            </a:br>
            <a:r>
              <a:rPr lang="el-GR" dirty="0" smtClean="0">
                <a:solidFill>
                  <a:srgbClr val="FFFF00"/>
                </a:solidFill>
              </a:rPr>
              <a:t>• Η διαπροσωπική ψυχοθεραπεία  αποδεικνύεται μέτρια. </a:t>
            </a:r>
            <a:br>
              <a:rPr lang="el-GR" dirty="0" smtClean="0">
                <a:solidFill>
                  <a:srgbClr val="FFFF00"/>
                </a:solidFill>
              </a:rPr>
            </a:br>
            <a:r>
              <a:rPr lang="el-GR" dirty="0" smtClean="0">
                <a:solidFill>
                  <a:srgbClr val="FFFF00"/>
                </a:solidFill>
              </a:rPr>
              <a:t>• Η διαλεκτική </a:t>
            </a:r>
            <a:r>
              <a:rPr lang="el-GR" dirty="0" err="1" smtClean="0">
                <a:solidFill>
                  <a:srgbClr val="FFFF00"/>
                </a:solidFill>
              </a:rPr>
              <a:t>συμπεριφορική</a:t>
            </a:r>
            <a:r>
              <a:rPr lang="el-GR" dirty="0" smtClean="0">
                <a:solidFill>
                  <a:srgbClr val="FFFF00"/>
                </a:solidFill>
              </a:rPr>
              <a:t>  θεραπεία αποδεικνύεται ελλιπής.</a:t>
            </a:r>
            <a:br>
              <a:rPr lang="el-GR" dirty="0" smtClean="0">
                <a:solidFill>
                  <a:srgbClr val="FFFF00"/>
                </a:solidFill>
              </a:rPr>
            </a:br>
            <a:r>
              <a:rPr lang="el-GR" dirty="0" smtClean="0">
                <a:solidFill>
                  <a:srgbClr val="FFFF00"/>
                </a:solidFill>
              </a:rPr>
              <a:t>• Οι υπόλοιπες θεραπείες (Υπνοθεραπεία, θεραπεία  κινήτρων, θεραπεία ενίσχυσης  )  αποδεικνύονται επίσης  ελλιπείς.</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Η οικογενειακή θεραπεία  είναι  ελλιπής ακόμη και για τις έφηβες.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sz="1700" dirty="0" err="1" smtClean="0">
                <a:solidFill>
                  <a:srgbClr val="FFFF00"/>
                </a:solidFill>
              </a:rPr>
              <a:t>Treasure</a:t>
            </a:r>
            <a:r>
              <a:rPr lang="el-GR" sz="1700" dirty="0" smtClean="0">
                <a:solidFill>
                  <a:srgbClr val="FFFF00"/>
                </a:solidFill>
              </a:rPr>
              <a:t>, </a:t>
            </a:r>
            <a:r>
              <a:rPr lang="el-GR" sz="1700" dirty="0" err="1" smtClean="0">
                <a:solidFill>
                  <a:srgbClr val="FFFF00"/>
                </a:solidFill>
              </a:rPr>
              <a:t>Claudino</a:t>
            </a:r>
            <a:r>
              <a:rPr lang="el-GR" sz="1700" dirty="0" smtClean="0">
                <a:solidFill>
                  <a:srgbClr val="FFFF00"/>
                </a:solidFill>
              </a:rPr>
              <a:t> &amp; </a:t>
            </a:r>
            <a:r>
              <a:rPr lang="el-GR" sz="1700" dirty="0" err="1" smtClean="0">
                <a:solidFill>
                  <a:srgbClr val="FFFF00"/>
                </a:solidFill>
              </a:rPr>
              <a:t>Zucker</a:t>
            </a:r>
            <a:r>
              <a:rPr lang="el-GR" sz="1700" dirty="0" smtClean="0">
                <a:solidFill>
                  <a:srgbClr val="FFFF00"/>
                </a:solidFill>
              </a:rPr>
              <a:t>, </a:t>
            </a:r>
            <a:r>
              <a:rPr lang="el-GR" sz="1700" dirty="0" err="1" smtClean="0">
                <a:solidFill>
                  <a:srgbClr val="FFFF00"/>
                </a:solidFill>
              </a:rPr>
              <a:t>Lancet</a:t>
            </a:r>
            <a:r>
              <a:rPr lang="el-GR" sz="1700" dirty="0" smtClean="0">
                <a:solidFill>
                  <a:srgbClr val="FFFF00"/>
                </a:solidFill>
              </a:rPr>
              <a:t> 2010? </a:t>
            </a:r>
            <a:r>
              <a:rPr lang="el-GR" sz="1700" dirty="0" err="1" smtClean="0">
                <a:solidFill>
                  <a:srgbClr val="FFFF00"/>
                </a:solidFill>
              </a:rPr>
              <a:t>Hay</a:t>
            </a:r>
            <a:r>
              <a:rPr lang="el-GR" sz="1700" dirty="0" smtClean="0">
                <a:solidFill>
                  <a:srgbClr val="FFFF00"/>
                </a:solidFill>
              </a:rPr>
              <a:t> &amp; </a:t>
            </a:r>
            <a:r>
              <a:rPr lang="el-GR" sz="1700" dirty="0" err="1" smtClean="0">
                <a:solidFill>
                  <a:srgbClr val="FFFF00"/>
                </a:solidFill>
              </a:rPr>
              <a:t>Claudino</a:t>
            </a:r>
            <a:r>
              <a:rPr lang="en-US" sz="1700" dirty="0" smtClean="0">
                <a:solidFill>
                  <a:srgbClr val="FFFF00"/>
                </a:solidFill>
              </a:rPr>
              <a:t> </a:t>
            </a:r>
            <a:r>
              <a:rPr lang="el-GR" sz="1700" dirty="0" smtClean="0">
                <a:solidFill>
                  <a:srgbClr val="FFFF00"/>
                </a:solidFill>
              </a:rPr>
              <a:t> </a:t>
            </a:r>
            <a:r>
              <a:rPr lang="en-US" sz="1700" dirty="0" smtClean="0">
                <a:solidFill>
                  <a:srgbClr val="FFFF00"/>
                </a:solidFill>
              </a:rPr>
              <a:t>, Clinical </a:t>
            </a:r>
            <a:r>
              <a:rPr lang="en-US" sz="1700" dirty="0" err="1" smtClean="0">
                <a:solidFill>
                  <a:srgbClr val="FFFF00"/>
                </a:solidFill>
              </a:rPr>
              <a:t>Evidense</a:t>
            </a:r>
            <a:r>
              <a:rPr lang="en-US" sz="1700" dirty="0" smtClean="0">
                <a:solidFill>
                  <a:srgbClr val="FFFF00"/>
                </a:solidFill>
              </a:rPr>
              <a:t> </a:t>
            </a:r>
            <a:r>
              <a:rPr lang="el-GR" sz="1700" dirty="0" smtClean="0">
                <a:solidFill>
                  <a:srgbClr val="FFFF00"/>
                </a:solidFill>
              </a:rPr>
              <a:t>201</a:t>
            </a:r>
            <a:r>
              <a:rPr lang="en-US" sz="1700" dirty="0" smtClean="0">
                <a:solidFill>
                  <a:srgbClr val="FFFF00"/>
                </a:solidFill>
              </a:rPr>
              <a:t>0,</a:t>
            </a:r>
            <a:r>
              <a:rPr lang="el-GR" sz="1700" dirty="0" smtClean="0">
                <a:solidFill>
                  <a:srgbClr val="FFFF00"/>
                </a:solidFill>
              </a:rPr>
              <a:t> </a:t>
            </a:r>
            <a:r>
              <a:rPr lang="el-GR" sz="1700" dirty="0" err="1" smtClean="0">
                <a:solidFill>
                  <a:srgbClr val="FFFF00"/>
                </a:solidFill>
              </a:rPr>
              <a:t>Hay</a:t>
            </a:r>
            <a:r>
              <a:rPr lang="el-GR" sz="1700" dirty="0" smtClean="0">
                <a:solidFill>
                  <a:srgbClr val="FFFF00"/>
                </a:solidFill>
              </a:rPr>
              <a:t> </a:t>
            </a:r>
            <a:r>
              <a:rPr lang="el-GR" sz="1700" dirty="0" err="1" smtClean="0">
                <a:solidFill>
                  <a:srgbClr val="FFFF00"/>
                </a:solidFill>
              </a:rPr>
              <a:t>et</a:t>
            </a:r>
            <a:r>
              <a:rPr lang="el-GR" sz="1700" dirty="0" smtClean="0">
                <a:solidFill>
                  <a:srgbClr val="FFFF00"/>
                </a:solidFill>
              </a:rPr>
              <a:t> </a:t>
            </a:r>
            <a:r>
              <a:rPr lang="el-GR" sz="1700" dirty="0" err="1" smtClean="0">
                <a:solidFill>
                  <a:srgbClr val="FFFF00"/>
                </a:solidFill>
              </a:rPr>
              <a:t>al</a:t>
            </a:r>
            <a:r>
              <a:rPr lang="el-GR" sz="1700" dirty="0" smtClean="0">
                <a:solidFill>
                  <a:srgbClr val="FFFF00"/>
                </a:solidFill>
              </a:rPr>
              <a:t> 2009</a:t>
            </a:r>
            <a:r>
              <a:rPr lang="en-US" sz="1700" dirty="0" smtClean="0">
                <a:solidFill>
                  <a:srgbClr val="FFFF00"/>
                </a:solidFill>
              </a:rPr>
              <a:t>,</a:t>
            </a:r>
            <a:r>
              <a:rPr lang="el-GR" sz="1700" dirty="0" smtClean="0">
                <a:solidFill>
                  <a:srgbClr val="FFFF00"/>
                </a:solidFill>
              </a:rPr>
              <a:t> </a:t>
            </a:r>
            <a:r>
              <a:rPr lang="el-GR" sz="1700" dirty="0" err="1" smtClean="0">
                <a:solidFill>
                  <a:srgbClr val="FFFF00"/>
                </a:solidFill>
              </a:rPr>
              <a:t>Shapiro</a:t>
            </a:r>
            <a:r>
              <a:rPr lang="el-GR" sz="1700" dirty="0" smtClean="0">
                <a:solidFill>
                  <a:srgbClr val="FFFF00"/>
                </a:solidFill>
              </a:rPr>
              <a:t> </a:t>
            </a:r>
            <a:r>
              <a:rPr lang="el-GR" sz="1700" dirty="0" err="1" smtClean="0">
                <a:solidFill>
                  <a:srgbClr val="FFFF00"/>
                </a:solidFill>
              </a:rPr>
              <a:t>et</a:t>
            </a:r>
            <a:r>
              <a:rPr lang="el-GR" sz="1700" dirty="0" smtClean="0">
                <a:solidFill>
                  <a:srgbClr val="FFFF00"/>
                </a:solidFill>
              </a:rPr>
              <a:t> </a:t>
            </a:r>
            <a:r>
              <a:rPr lang="el-GR" sz="1700" dirty="0" err="1" smtClean="0">
                <a:solidFill>
                  <a:srgbClr val="FFFF00"/>
                </a:solidFill>
              </a:rPr>
              <a:t>al</a:t>
            </a:r>
            <a:r>
              <a:rPr lang="el-GR" sz="1700" dirty="0" smtClean="0">
                <a:solidFill>
                  <a:srgbClr val="FFFF00"/>
                </a:solidFill>
              </a:rPr>
              <a:t> 2005? </a:t>
            </a:r>
            <a:r>
              <a:rPr lang="en-US" sz="1700" dirty="0" smtClean="0">
                <a:solidFill>
                  <a:srgbClr val="FFFF00"/>
                </a:solidFill>
              </a:rPr>
              <a:t>Hill </a:t>
            </a:r>
            <a:r>
              <a:rPr lang="el-GR" sz="1700" dirty="0" smtClean="0">
                <a:solidFill>
                  <a:srgbClr val="FFFF00"/>
                </a:solidFill>
              </a:rPr>
              <a:t> </a:t>
            </a:r>
            <a:r>
              <a:rPr lang="el-GR" sz="1700" dirty="0" err="1" smtClean="0">
                <a:solidFill>
                  <a:srgbClr val="FFFF00"/>
                </a:solidFill>
              </a:rPr>
              <a:t>et</a:t>
            </a:r>
            <a:r>
              <a:rPr lang="en-US" sz="1700" dirty="0" smtClean="0">
                <a:solidFill>
                  <a:srgbClr val="FFFF00"/>
                </a:solidFill>
              </a:rPr>
              <a:t> </a:t>
            </a:r>
            <a:r>
              <a:rPr lang="el-GR" sz="1700" dirty="0" smtClean="0">
                <a:solidFill>
                  <a:srgbClr val="FFFF00"/>
                </a:solidFill>
              </a:rPr>
              <a:t> </a:t>
            </a:r>
            <a:r>
              <a:rPr lang="el-GR" sz="1700" dirty="0" err="1" smtClean="0">
                <a:solidFill>
                  <a:srgbClr val="FFFF00"/>
                </a:solidFill>
              </a:rPr>
              <a:t>al</a:t>
            </a:r>
            <a:r>
              <a:rPr lang="el-GR" sz="1700" dirty="0" smtClean="0">
                <a:solidFill>
                  <a:srgbClr val="FFFF00"/>
                </a:solidFill>
              </a:rPr>
              <a:t> 2011</a:t>
            </a:r>
          </a:p>
          <a:p>
            <a:pPr>
              <a:buNone/>
            </a:pP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251520" y="1340768"/>
            <a:ext cx="8892480" cy="4896544"/>
          </a:xfrm>
        </p:spPr>
        <p:txBody>
          <a:bodyPr>
            <a:normAutofit/>
          </a:bodyPr>
          <a:lstStyle/>
          <a:p>
            <a:pPr algn="just">
              <a:buNone/>
            </a:pPr>
            <a:r>
              <a:rPr lang="el-GR" dirty="0" smtClean="0">
                <a:solidFill>
                  <a:srgbClr val="FFFF00"/>
                </a:solidFill>
              </a:rPr>
              <a:t>    Το ποσοστό ύφεσης των ασθενών που πάσχουν από ΨΒ και είναι 30%, ποσοστό που ανέρχεται στο 50%  όταν οι ασθενείς  ακολουθούν ΓΣΘ υπό την επίβλεψη των ειδικών.</a:t>
            </a:r>
          </a:p>
          <a:p>
            <a:pPr algn="just">
              <a:buNone/>
            </a:pPr>
            <a:endParaRPr lang="el-GR" dirty="0" smtClean="0">
              <a:solidFill>
                <a:srgbClr val="FFFF00"/>
              </a:solidFill>
            </a:endParaRPr>
          </a:p>
          <a:p>
            <a:pPr algn="just">
              <a:buNone/>
            </a:pPr>
            <a:endParaRPr lang="el-GR" dirty="0" smtClean="0">
              <a:solidFill>
                <a:srgbClr val="FFFF00"/>
              </a:solidFill>
            </a:endParaRPr>
          </a:p>
          <a:p>
            <a:pPr algn="just">
              <a:buNone/>
            </a:pPr>
            <a:endParaRPr lang="el-GR" sz="1300" dirty="0" smtClean="0">
              <a:solidFill>
                <a:srgbClr val="FFFF00"/>
              </a:solidFill>
            </a:endParaRPr>
          </a:p>
          <a:p>
            <a:pPr algn="just">
              <a:buNone/>
            </a:pPr>
            <a:endParaRPr lang="el-GR" sz="1300" dirty="0" smtClean="0">
              <a:solidFill>
                <a:srgbClr val="FFFF00"/>
              </a:solidFill>
            </a:endParaRPr>
          </a:p>
          <a:p>
            <a:pPr algn="just">
              <a:buNone/>
            </a:pPr>
            <a:endParaRPr lang="el-GR" sz="1300" dirty="0" smtClean="0">
              <a:solidFill>
                <a:srgbClr val="FFFF00"/>
              </a:solidFill>
            </a:endParaRPr>
          </a:p>
          <a:p>
            <a:pPr algn="just">
              <a:buNone/>
            </a:pPr>
            <a:endParaRPr lang="el-GR" sz="1200" dirty="0" smtClean="0">
              <a:solidFill>
                <a:srgbClr val="FFFF00"/>
              </a:solidFill>
            </a:endParaRPr>
          </a:p>
          <a:p>
            <a:pPr algn="just">
              <a:buNone/>
            </a:pPr>
            <a:r>
              <a:rPr lang="en-US" sz="1200" dirty="0" smtClean="0">
                <a:solidFill>
                  <a:srgbClr val="FFFF00"/>
                </a:solidFill>
              </a:rPr>
              <a:t>Treasure Janet  </a:t>
            </a:r>
            <a:r>
              <a:rPr lang="el-GR" sz="1200" dirty="0" smtClean="0">
                <a:solidFill>
                  <a:srgbClr val="FFFF00"/>
                </a:solidFill>
              </a:rPr>
              <a:t>: </a:t>
            </a:r>
            <a:r>
              <a:rPr lang="en-US" sz="1200" dirty="0" smtClean="0">
                <a:solidFill>
                  <a:srgbClr val="FFFF00"/>
                </a:solidFill>
              </a:rPr>
              <a:t>First Steps in the Management of Eating Disorders</a:t>
            </a:r>
            <a:r>
              <a:rPr lang="el-GR" sz="1200" dirty="0" smtClean="0">
                <a:solidFill>
                  <a:srgbClr val="FFFF00"/>
                </a:solidFill>
              </a:rPr>
              <a:t>:</a:t>
            </a:r>
            <a:r>
              <a:rPr lang="en-US" sz="1200" dirty="0" smtClean="0">
                <a:solidFill>
                  <a:srgbClr val="FFFF00"/>
                </a:solidFill>
              </a:rPr>
              <a:t> </a:t>
            </a:r>
            <a:r>
              <a:rPr lang="el-GR" sz="1200" dirty="0" smtClean="0">
                <a:solidFill>
                  <a:srgbClr val="FFFF00"/>
                </a:solidFill>
              </a:rPr>
              <a:t>Α</a:t>
            </a:r>
            <a:r>
              <a:rPr lang="en-US" sz="1200" dirty="0" err="1" smtClean="0">
                <a:solidFill>
                  <a:srgbClr val="FFFF00"/>
                </a:solidFill>
              </a:rPr>
              <a:t>ctive</a:t>
            </a:r>
            <a:r>
              <a:rPr lang="en-US" sz="1200" dirty="0" smtClean="0">
                <a:solidFill>
                  <a:srgbClr val="FFFF00"/>
                </a:solidFill>
              </a:rPr>
              <a:t> Collaboration and Assessment with Patient and Family, European Psychiatric Association,  6/4/2013</a:t>
            </a:r>
            <a:r>
              <a:rPr lang="el-GR" sz="1200" dirty="0" smtClean="0">
                <a:solidFill>
                  <a:srgbClr val="FFFF00"/>
                </a:solidFill>
              </a:rPr>
              <a:t> </a:t>
            </a:r>
            <a:endParaRPr lang="el-GR" sz="1200" dirty="0" smtClean="0"/>
          </a:p>
          <a:p>
            <a:pPr algn="just">
              <a:buNone/>
            </a:pPr>
            <a:endParaRPr lang="el-GR"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ΨΥΧΟΓΕΝΗΣ ΒΟΥΛΙΜΙΑ: ΕΝΔΕΙΞΕΙΣ ΓΙΑ ΧΡΗΣΗ ΑΝΤΙΚΑΤΑΘΛΙΠΤΙΚΩΝ </a:t>
            </a:r>
            <a:endParaRPr lang="el-GR" dirty="0"/>
          </a:p>
        </p:txBody>
      </p:sp>
      <p:sp>
        <p:nvSpPr>
          <p:cNvPr id="3" name="2 - Θέση περιεχομένου"/>
          <p:cNvSpPr>
            <a:spLocks noGrp="1"/>
          </p:cNvSpPr>
          <p:nvPr>
            <p:ph idx="1"/>
          </p:nvPr>
        </p:nvSpPr>
        <p:spPr/>
        <p:txBody>
          <a:bodyPr>
            <a:normAutofit fontScale="47500" lnSpcReduction="20000"/>
          </a:bodyPr>
          <a:lstStyle/>
          <a:p>
            <a:pPr>
              <a:buNone/>
            </a:pPr>
            <a:r>
              <a:rPr lang="el-GR" sz="3600" dirty="0" smtClean="0">
                <a:solidFill>
                  <a:srgbClr val="FFFF00"/>
                </a:solidFill>
              </a:rPr>
              <a:t>  Τα αντικαταθλιπτικά 	 έχουν 	ισχυρή  επίδραση .</a:t>
            </a:r>
            <a:r>
              <a:rPr lang="el-GR" dirty="0" smtClean="0">
                <a:solidFill>
                  <a:srgbClr val="FFFF00"/>
                </a:solidFill>
              </a:rPr>
              <a:t/>
            </a:r>
            <a:br>
              <a:rPr lang="el-GR" dirty="0" smtClean="0">
                <a:solidFill>
                  <a:srgbClr val="FFFF00"/>
                </a:solidFill>
              </a:rPr>
            </a:br>
            <a:endParaRPr lang="el-GR" dirty="0" smtClean="0">
              <a:solidFill>
                <a:srgbClr val="FFFF00"/>
              </a:solidFill>
            </a:endParaRPr>
          </a:p>
          <a:p>
            <a:pPr>
              <a:buNone/>
            </a:pPr>
            <a:r>
              <a:rPr lang="el-GR" dirty="0" smtClean="0">
                <a:solidFill>
                  <a:srgbClr val="FFFF00"/>
                </a:solidFill>
              </a:rPr>
              <a:t>-</a:t>
            </a:r>
            <a:r>
              <a:rPr lang="en-US" dirty="0" smtClean="0">
                <a:solidFill>
                  <a:srgbClr val="FFFF00"/>
                </a:solidFill>
              </a:rPr>
              <a:t>SSRIs (</a:t>
            </a:r>
            <a:r>
              <a:rPr lang="el-GR" dirty="0" err="1" smtClean="0">
                <a:solidFill>
                  <a:srgbClr val="FFFF00"/>
                </a:solidFill>
              </a:rPr>
              <a:t>φλουοξετίνη</a:t>
            </a:r>
            <a:r>
              <a:rPr lang="el-GR" dirty="0" smtClean="0">
                <a:solidFill>
                  <a:srgbClr val="FFFF00"/>
                </a:solidFill>
              </a:rPr>
              <a:t>,</a:t>
            </a:r>
            <a:r>
              <a:rPr lang="el-GR" dirty="0" smtClean="0">
                <a:solidFill>
                  <a:srgbClr val="FF0000"/>
                </a:solidFill>
              </a:rPr>
              <a:t>*</a:t>
            </a:r>
            <a:r>
              <a:rPr lang="el-GR" dirty="0" smtClean="0">
                <a:solidFill>
                  <a:srgbClr val="FFFF00"/>
                </a:solidFill>
              </a:rPr>
              <a:t> </a:t>
            </a:r>
            <a:r>
              <a:rPr lang="el-GR" dirty="0" err="1" smtClean="0">
                <a:solidFill>
                  <a:srgbClr val="FFFF00"/>
                </a:solidFill>
              </a:rPr>
              <a:t>σιταλοπράμη</a:t>
            </a:r>
            <a:r>
              <a:rPr lang="el-GR" dirty="0" smtClean="0">
                <a:solidFill>
                  <a:srgbClr val="FFFF00"/>
                </a:solidFill>
              </a:rPr>
              <a:t>, </a:t>
            </a:r>
            <a:r>
              <a:rPr lang="en-US" dirty="0" smtClean="0">
                <a:solidFill>
                  <a:srgbClr val="FFFF00"/>
                </a:solidFill>
              </a:rPr>
              <a:t> </a:t>
            </a:r>
            <a:r>
              <a:rPr lang="el-GR" dirty="0" err="1" smtClean="0">
                <a:solidFill>
                  <a:srgbClr val="FFFF00"/>
                </a:solidFill>
              </a:rPr>
              <a:t>σερτραλίνη</a:t>
            </a:r>
            <a:r>
              <a:rPr lang="el-GR" dirty="0" smtClean="0">
                <a:solidFill>
                  <a:srgbClr val="FFFF00"/>
                </a:solidFill>
              </a:rPr>
              <a:t>, </a:t>
            </a:r>
            <a:r>
              <a:rPr lang="el-GR" dirty="0" err="1" smtClean="0">
                <a:solidFill>
                  <a:srgbClr val="FFFF00"/>
                </a:solidFill>
              </a:rPr>
              <a:t>φλουβοξαμίνη</a:t>
            </a:r>
            <a:r>
              <a:rPr lang="el-GR" dirty="0" smtClean="0">
                <a:solidFill>
                  <a:srgbClr val="FFFF00"/>
                </a:solidFill>
              </a:rPr>
              <a:t>)  έχουν  ΙΣΧΥΡΗ ΕΠΙΔΡΑΣΗ  </a:t>
            </a:r>
            <a:br>
              <a:rPr lang="el-GR" dirty="0" smtClean="0">
                <a:solidFill>
                  <a:srgbClr val="FFFF00"/>
                </a:solidFill>
              </a:rPr>
            </a:br>
            <a:endParaRPr lang="el-GR" dirty="0" smtClean="0">
              <a:solidFill>
                <a:srgbClr val="FFFF00"/>
              </a:solidFill>
            </a:endParaRPr>
          </a:p>
          <a:p>
            <a:pPr>
              <a:buNone/>
            </a:pPr>
            <a:r>
              <a:rPr lang="el-GR" dirty="0" smtClean="0">
                <a:solidFill>
                  <a:srgbClr val="FFFF00"/>
                </a:solidFill>
              </a:rPr>
              <a:t>-</a:t>
            </a:r>
            <a:r>
              <a:rPr lang="en-US" dirty="0" smtClean="0">
                <a:solidFill>
                  <a:srgbClr val="FFFF00"/>
                </a:solidFill>
              </a:rPr>
              <a:t>TCAs</a:t>
            </a:r>
            <a:r>
              <a:rPr lang="el-GR" dirty="0" smtClean="0">
                <a:solidFill>
                  <a:srgbClr val="FFFF00"/>
                </a:solidFill>
              </a:rPr>
              <a:t>, **= ανεπαρκής επίδραση </a:t>
            </a:r>
            <a:br>
              <a:rPr lang="el-GR" dirty="0" smtClean="0">
                <a:solidFill>
                  <a:srgbClr val="FFFF00"/>
                </a:solidFill>
              </a:rPr>
            </a:br>
            <a:r>
              <a:rPr lang="el-GR" dirty="0" smtClean="0">
                <a:solidFill>
                  <a:srgbClr val="FFFF00"/>
                </a:solidFill>
              </a:rPr>
              <a:t>-Άλλες κατηγορίες </a:t>
            </a:r>
            <a:r>
              <a:rPr lang="en-US" dirty="0" smtClean="0">
                <a:solidFill>
                  <a:srgbClr val="FFFF00"/>
                </a:solidFill>
              </a:rPr>
              <a:t> (</a:t>
            </a:r>
            <a:r>
              <a:rPr lang="el-GR" dirty="0" smtClean="0">
                <a:solidFill>
                  <a:srgbClr val="FFFF00"/>
                </a:solidFill>
              </a:rPr>
              <a:t>π.χ. ΜΑΟ ") =ανεπαρκής επίδραση </a:t>
            </a:r>
            <a:br>
              <a:rPr lang="el-GR" dirty="0" smtClean="0">
                <a:solidFill>
                  <a:srgbClr val="FFFF00"/>
                </a:solidFill>
              </a:rPr>
            </a:br>
            <a:endParaRPr lang="el-GR" dirty="0" smtClean="0">
              <a:solidFill>
                <a:srgbClr val="FFFF00"/>
              </a:solidFill>
            </a:endParaRPr>
          </a:p>
          <a:p>
            <a:pPr>
              <a:buNone/>
            </a:pPr>
            <a:r>
              <a:rPr lang="el-GR" dirty="0" smtClean="0">
                <a:solidFill>
                  <a:srgbClr val="FFFF00"/>
                </a:solidFill>
              </a:rPr>
              <a:t>• Αντικαταθλιπτικά (πρόληψη υποτροπών)</a:t>
            </a:r>
            <a:br>
              <a:rPr lang="el-GR" dirty="0" smtClean="0">
                <a:solidFill>
                  <a:srgbClr val="FFFF00"/>
                </a:solidFill>
              </a:rPr>
            </a:br>
            <a:r>
              <a:rPr lang="el-GR" dirty="0" smtClean="0">
                <a:solidFill>
                  <a:srgbClr val="FFFF00"/>
                </a:solidFill>
              </a:rPr>
              <a:t>(</a:t>
            </a:r>
            <a:r>
              <a:rPr lang="el-GR" dirty="0" err="1" smtClean="0">
                <a:solidFill>
                  <a:srgbClr val="FFFF00"/>
                </a:solidFill>
              </a:rPr>
              <a:t>φλουοξετίνη</a:t>
            </a:r>
            <a:r>
              <a:rPr lang="el-GR" dirty="0" smtClean="0">
                <a:solidFill>
                  <a:srgbClr val="FFFF00"/>
                </a:solidFill>
              </a:rPr>
              <a:t> , </a:t>
            </a:r>
            <a:r>
              <a:rPr lang="el-GR" dirty="0" err="1" smtClean="0">
                <a:solidFill>
                  <a:srgbClr val="FFFF00"/>
                </a:solidFill>
              </a:rPr>
              <a:t>δεσιπραμίνη</a:t>
            </a:r>
            <a:r>
              <a:rPr lang="el-GR" dirty="0" smtClean="0">
                <a:solidFill>
                  <a:srgbClr val="FFFF00"/>
                </a:solidFill>
              </a:rPr>
              <a:t> , </a:t>
            </a:r>
            <a:r>
              <a:rPr lang="el-GR" dirty="0" err="1" smtClean="0">
                <a:solidFill>
                  <a:srgbClr val="FFFF00"/>
                </a:solidFill>
              </a:rPr>
              <a:t>φλουβοξαμίνη</a:t>
            </a:r>
            <a:r>
              <a:rPr lang="el-GR" dirty="0" smtClean="0">
                <a:solidFill>
                  <a:srgbClr val="FFFF00"/>
                </a:solidFill>
              </a:rPr>
              <a:t>) : ΕΛΑΧΙΣΤΗ επίδραση </a:t>
            </a:r>
            <a:br>
              <a:rPr lang="el-GR" dirty="0" smtClean="0">
                <a:solidFill>
                  <a:srgbClr val="FFFF00"/>
                </a:solidFill>
              </a:rPr>
            </a:br>
            <a:endParaRPr lang="el-GR" dirty="0" smtClean="0">
              <a:solidFill>
                <a:srgbClr val="FFFF00"/>
              </a:solidFill>
            </a:endParaRPr>
          </a:p>
          <a:p>
            <a:pPr>
              <a:buFont typeface="Arial" charset="0"/>
              <a:buChar char="•"/>
            </a:pPr>
            <a:r>
              <a:rPr lang="el-GR" dirty="0" smtClean="0">
                <a:solidFill>
                  <a:srgbClr val="FF0000"/>
                </a:solidFill>
              </a:rPr>
              <a:t>*Η </a:t>
            </a:r>
            <a:r>
              <a:rPr lang="el-GR" dirty="0" err="1" smtClean="0">
                <a:solidFill>
                  <a:srgbClr val="FF0000"/>
                </a:solidFill>
              </a:rPr>
              <a:t>φλουοξετίνη</a:t>
            </a:r>
            <a:r>
              <a:rPr lang="el-GR" dirty="0" smtClean="0">
                <a:solidFill>
                  <a:srgbClr val="FF0000"/>
                </a:solidFill>
              </a:rPr>
              <a:t> (60 </a:t>
            </a:r>
            <a:r>
              <a:rPr lang="en-US" dirty="0" smtClean="0">
                <a:solidFill>
                  <a:srgbClr val="FF0000"/>
                </a:solidFill>
              </a:rPr>
              <a:t>mg / </a:t>
            </a:r>
            <a:r>
              <a:rPr lang="el-GR" dirty="0" smtClean="0">
                <a:solidFill>
                  <a:srgbClr val="FF0000"/>
                </a:solidFill>
              </a:rPr>
              <a:t>ημερησίως </a:t>
            </a:r>
            <a:r>
              <a:rPr lang="en-US" dirty="0" smtClean="0">
                <a:solidFill>
                  <a:srgbClr val="FF0000"/>
                </a:solidFill>
              </a:rPr>
              <a:t>):</a:t>
            </a:r>
            <a:r>
              <a:rPr lang="el-GR" dirty="0" smtClean="0">
                <a:solidFill>
                  <a:srgbClr val="FF0000"/>
                </a:solidFill>
              </a:rPr>
              <a:t> Είναι το </a:t>
            </a:r>
            <a:r>
              <a:rPr lang="en-US" dirty="0" smtClean="0">
                <a:solidFill>
                  <a:srgbClr val="FF0000"/>
                </a:solidFill>
              </a:rPr>
              <a:t> </a:t>
            </a:r>
            <a:r>
              <a:rPr lang="el-GR" dirty="0" smtClean="0">
                <a:solidFill>
                  <a:srgbClr val="FF0000"/>
                </a:solidFill>
              </a:rPr>
              <a:t>μόνο φάρμακο εγκεκριμένο για τη θεραπεία των ΔΠΤ</a:t>
            </a: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err="1" smtClean="0">
                <a:solidFill>
                  <a:srgbClr val="FFFF00"/>
                </a:solidFill>
              </a:rPr>
              <a:t>■</a:t>
            </a:r>
            <a:r>
              <a:rPr lang="el-GR" dirty="0" err="1" smtClean="0">
                <a:solidFill>
                  <a:srgbClr val="FF0000"/>
                </a:solidFill>
              </a:rPr>
              <a:t>**«Αυξημένος</a:t>
            </a:r>
            <a:r>
              <a:rPr lang="el-GR" dirty="0" smtClean="0">
                <a:solidFill>
                  <a:srgbClr val="FF0000"/>
                </a:solidFill>
              </a:rPr>
              <a:t> κίνδυνος ανεπιθύμητων  παρενεργειών στην  ΨΒ με  τη χρήση άλλων μη -</a:t>
            </a:r>
            <a:r>
              <a:rPr lang="en-US" dirty="0" smtClean="0">
                <a:solidFill>
                  <a:srgbClr val="FF0000"/>
                </a:solidFill>
              </a:rPr>
              <a:t>SSRIs </a:t>
            </a:r>
            <a:r>
              <a:rPr lang="el-GR" dirty="0" smtClean="0">
                <a:solidFill>
                  <a:srgbClr val="FF0000"/>
                </a:solidFill>
              </a:rPr>
              <a:t>φαρμάκων </a:t>
            </a:r>
            <a:r>
              <a:rPr lang="en-US" dirty="0" smtClean="0">
                <a:solidFill>
                  <a:srgbClr val="FFFF00"/>
                </a:solidFill>
              </a:rPr>
              <a:t/>
            </a:r>
            <a:br>
              <a:rPr lang="en-US" dirty="0" smtClean="0">
                <a:solidFill>
                  <a:srgbClr val="FFFF00"/>
                </a:solidFill>
              </a:rPr>
            </a:br>
            <a:endParaRPr lang="el-GR" dirty="0" smtClean="0">
              <a:solidFill>
                <a:srgbClr val="FFFF00"/>
              </a:solidFill>
            </a:endParaRPr>
          </a:p>
          <a:p>
            <a:pPr>
              <a:buFont typeface="Arial" charset="0"/>
              <a:buChar char="•"/>
            </a:pPr>
            <a:r>
              <a:rPr lang="el-GR" dirty="0" smtClean="0">
                <a:solidFill>
                  <a:srgbClr val="FF0000"/>
                </a:solidFill>
              </a:rPr>
              <a:t>Η χρήση </a:t>
            </a:r>
            <a:r>
              <a:rPr lang="el-GR" dirty="0" err="1" smtClean="0">
                <a:solidFill>
                  <a:srgbClr val="FF0000"/>
                </a:solidFill>
              </a:rPr>
              <a:t>Βουπροπιόνης</a:t>
            </a:r>
            <a:r>
              <a:rPr lang="el-GR" dirty="0" smtClean="0">
                <a:solidFill>
                  <a:srgbClr val="FF0000"/>
                </a:solidFill>
              </a:rPr>
              <a:t> = αντενδείκνυται</a:t>
            </a:r>
            <a:r>
              <a:rPr lang="el-GR" dirty="0" smtClean="0">
                <a:solidFill>
                  <a:srgbClr val="FFFF00"/>
                </a:solidFill>
              </a:rPr>
              <a:t/>
            </a:r>
            <a:br>
              <a:rPr lang="el-GR" dirty="0" smtClean="0">
                <a:solidFill>
                  <a:srgbClr val="FFFF00"/>
                </a:solidFill>
              </a:rPr>
            </a:br>
            <a:endParaRPr lang="el-GR" dirty="0" smtClean="0">
              <a:solidFill>
                <a:srgbClr val="FFFF00"/>
              </a:solidFill>
            </a:endParaRPr>
          </a:p>
          <a:p>
            <a:pPr>
              <a:buNone/>
            </a:pPr>
            <a:r>
              <a:rPr lang="en-US" sz="2600" dirty="0" err="1" smtClean="0">
                <a:solidFill>
                  <a:srgbClr val="FFFF00"/>
                </a:solidFill>
              </a:rPr>
              <a:t>Bacaltchuk</a:t>
            </a:r>
            <a:r>
              <a:rPr lang="en-US" sz="2600" dirty="0" smtClean="0">
                <a:solidFill>
                  <a:srgbClr val="FFFF00"/>
                </a:solidFill>
              </a:rPr>
              <a:t> et al</a:t>
            </a:r>
            <a:r>
              <a:rPr lang="el-GR" sz="2600" dirty="0" smtClean="0">
                <a:solidFill>
                  <a:srgbClr val="FFFF00"/>
                </a:solidFill>
              </a:rPr>
              <a:t>. 2003  </a:t>
            </a:r>
            <a:r>
              <a:rPr lang="en-US" sz="2600" dirty="0" smtClean="0">
                <a:solidFill>
                  <a:srgbClr val="FFFF00"/>
                </a:solidFill>
              </a:rPr>
              <a:t>Hoy &amp; </a:t>
            </a:r>
            <a:r>
              <a:rPr lang="en-US" sz="2600" dirty="0" err="1" smtClean="0">
                <a:solidFill>
                  <a:srgbClr val="FFFF00"/>
                </a:solidFill>
              </a:rPr>
              <a:t>Claudino</a:t>
            </a:r>
            <a:r>
              <a:rPr lang="en-US" sz="2600" dirty="0" smtClean="0">
                <a:solidFill>
                  <a:srgbClr val="FFFF00"/>
                </a:solidFill>
              </a:rPr>
              <a:t>, 2010 Treasure, </a:t>
            </a:r>
            <a:r>
              <a:rPr lang="en-US" sz="2600" dirty="0" err="1" smtClean="0">
                <a:solidFill>
                  <a:srgbClr val="FFFF00"/>
                </a:solidFill>
              </a:rPr>
              <a:t>Claudino</a:t>
            </a:r>
            <a:r>
              <a:rPr lang="en-US" sz="2600" dirty="0" smtClean="0">
                <a:solidFill>
                  <a:srgbClr val="FFFF00"/>
                </a:solidFill>
              </a:rPr>
              <a:t>, </a:t>
            </a:r>
            <a:r>
              <a:rPr lang="en-US" sz="2600" dirty="0" err="1" smtClean="0">
                <a:solidFill>
                  <a:srgbClr val="FFFF00"/>
                </a:solidFill>
              </a:rPr>
              <a:t>Zucker</a:t>
            </a:r>
            <a:r>
              <a:rPr lang="en-US" sz="2600" dirty="0" smtClean="0">
                <a:solidFill>
                  <a:srgbClr val="FFFF00"/>
                </a:solidFill>
              </a:rPr>
              <a:t> 2010 </a:t>
            </a:r>
            <a:r>
              <a:rPr lang="en-US" sz="2600" dirty="0" err="1" smtClean="0">
                <a:solidFill>
                  <a:srgbClr val="FFFF00"/>
                </a:solidFill>
              </a:rPr>
              <a:t>Leombruni</a:t>
            </a:r>
            <a:r>
              <a:rPr lang="en-US" sz="2600" dirty="0" smtClean="0">
                <a:solidFill>
                  <a:srgbClr val="FFFF00"/>
                </a:solidFill>
              </a:rPr>
              <a:t> et al 2008</a:t>
            </a:r>
          </a:p>
          <a:p>
            <a:pPr>
              <a:buNone/>
            </a:pP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1600200"/>
            <a:ext cx="8229600" cy="4525963"/>
          </a:xfrm>
        </p:spPr>
        <p:txBody>
          <a:bodyPr/>
          <a:lstStyle/>
          <a:p>
            <a:pPr algn="just">
              <a:buNone/>
            </a:pPr>
            <a:r>
              <a:rPr lang="el-GR" dirty="0" smtClean="0">
                <a:solidFill>
                  <a:srgbClr val="FFFF00"/>
                </a:solidFill>
              </a:rPr>
              <a:t>    Το ποσοστό ύφεσης της ψυχογενούς βουλιμίας με την χρήση ΦΑ είναι 19%  και είναι σύνηθες το φαινόμενο των υποτροπών </a:t>
            </a:r>
          </a:p>
          <a:p>
            <a:pPr algn="just">
              <a:buNone/>
            </a:pPr>
            <a:endParaRPr lang="el-GR" dirty="0" smtClean="0">
              <a:solidFill>
                <a:srgbClr val="FFFF00"/>
              </a:solidFill>
            </a:endParaRPr>
          </a:p>
          <a:p>
            <a:pPr algn="just">
              <a:buNone/>
            </a:pPr>
            <a:endParaRPr lang="el-GR" dirty="0" smtClean="0">
              <a:solidFill>
                <a:srgbClr val="FFFF00"/>
              </a:solidFill>
            </a:endParaRPr>
          </a:p>
          <a:p>
            <a:pPr algn="just">
              <a:buNone/>
            </a:pPr>
            <a:endParaRPr lang="el-GR" dirty="0" smtClean="0">
              <a:solidFill>
                <a:srgbClr val="FFFF00"/>
              </a:solidFill>
            </a:endParaRPr>
          </a:p>
          <a:p>
            <a:pPr algn="just">
              <a:buNone/>
            </a:pPr>
            <a:endParaRPr lang="el-GR" dirty="0" smtClean="0">
              <a:solidFill>
                <a:srgbClr val="FFFF00"/>
              </a:solidFill>
            </a:endParaRPr>
          </a:p>
          <a:p>
            <a:pPr algn="just">
              <a:buNone/>
            </a:pPr>
            <a:endParaRPr lang="el-GR" dirty="0" smtClean="0">
              <a:solidFill>
                <a:srgbClr val="FFFF00"/>
              </a:solidFill>
            </a:endParaRPr>
          </a:p>
          <a:p>
            <a:pPr algn="just">
              <a:buNone/>
            </a:pPr>
            <a:endParaRPr lang="el-GR" dirty="0" smtClean="0">
              <a:solidFill>
                <a:srgbClr val="FFFF00"/>
              </a:solidFill>
            </a:endParaRPr>
          </a:p>
          <a:p>
            <a:pPr algn="just">
              <a:buNone/>
            </a:pPr>
            <a:endParaRPr lang="el-GR" dirty="0">
              <a:solidFill>
                <a:srgbClr val="FFFF00"/>
              </a:solidFill>
            </a:endParaRPr>
          </a:p>
        </p:txBody>
      </p:sp>
      <p:sp>
        <p:nvSpPr>
          <p:cNvPr id="4" name="3 - Ορθογώνιο"/>
          <p:cNvSpPr/>
          <p:nvPr/>
        </p:nvSpPr>
        <p:spPr>
          <a:xfrm>
            <a:off x="539552" y="5380672"/>
            <a:ext cx="8712968" cy="461665"/>
          </a:xfrm>
          <a:prstGeom prst="rect">
            <a:avLst/>
          </a:prstGeom>
        </p:spPr>
        <p:txBody>
          <a:bodyPr wrap="square">
            <a:spAutoFit/>
          </a:bodyPr>
          <a:lstStyle/>
          <a:p>
            <a:r>
              <a:rPr lang="en-US" sz="1200" dirty="0" smtClean="0">
                <a:solidFill>
                  <a:srgbClr val="FFFF00"/>
                </a:solidFill>
              </a:rPr>
              <a:t>Treasure Janet  </a:t>
            </a:r>
            <a:r>
              <a:rPr lang="el-GR" sz="1200" dirty="0" smtClean="0">
                <a:solidFill>
                  <a:srgbClr val="FFFF00"/>
                </a:solidFill>
              </a:rPr>
              <a:t>: </a:t>
            </a:r>
            <a:r>
              <a:rPr lang="en-US" sz="1200" dirty="0" smtClean="0">
                <a:solidFill>
                  <a:srgbClr val="FFFF00"/>
                </a:solidFill>
              </a:rPr>
              <a:t>First Steps in the Management of Eating Disorders</a:t>
            </a:r>
            <a:r>
              <a:rPr lang="el-GR" sz="1200" dirty="0" smtClean="0">
                <a:solidFill>
                  <a:srgbClr val="FFFF00"/>
                </a:solidFill>
              </a:rPr>
              <a:t>:</a:t>
            </a:r>
            <a:r>
              <a:rPr lang="en-US" sz="1200" dirty="0" smtClean="0">
                <a:solidFill>
                  <a:srgbClr val="FFFF00"/>
                </a:solidFill>
              </a:rPr>
              <a:t> </a:t>
            </a:r>
            <a:r>
              <a:rPr lang="el-GR" sz="1200" dirty="0" smtClean="0">
                <a:solidFill>
                  <a:srgbClr val="FFFF00"/>
                </a:solidFill>
              </a:rPr>
              <a:t>Α</a:t>
            </a:r>
            <a:r>
              <a:rPr lang="en-US" sz="1200" dirty="0" err="1" smtClean="0">
                <a:solidFill>
                  <a:srgbClr val="FFFF00"/>
                </a:solidFill>
              </a:rPr>
              <a:t>ctive</a:t>
            </a:r>
            <a:r>
              <a:rPr lang="en-US" sz="1200" dirty="0" smtClean="0">
                <a:solidFill>
                  <a:srgbClr val="FFFF00"/>
                </a:solidFill>
              </a:rPr>
              <a:t> Collaboration and Assessment with Patient and Family, European Psychiatric Association,  6/4/2013</a:t>
            </a:r>
            <a:r>
              <a:rPr lang="el-GR" sz="1200" dirty="0" smtClean="0">
                <a:solidFill>
                  <a:srgbClr val="FFFF00"/>
                </a:solidFill>
              </a:rPr>
              <a:t> </a:t>
            </a:r>
            <a:endParaRPr lang="el-GR"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ΚΑΤΕΥΘΥΝΤΗΡΙΕΣ ΟΔΗΓΙΕΣ ΑΠΌ ΤΟΝ </a:t>
            </a:r>
            <a:r>
              <a:rPr lang="el-GR" sz="2700" dirty="0" smtClean="0">
                <a:solidFill>
                  <a:srgbClr val="FF0000"/>
                </a:solidFill>
              </a:rPr>
              <a:t>ΠΑΓΚΟΣΜΙΟ  ΟΡΓΑΝΙΣΜΟ ΒΙΟΛΟΓΙΚΗΣ ΨΥΧΙΑΤΡΙΚΗΣ  ΓΙΑ ΤΗΝ ΘΕΡΑΠΕΥΤΙΚΗ ΑΝΤΙΜΕΤΩΠΙΣΗ ΤΗΣ ΨΥΧΟΓΕΝΟΥΣ  ΒΟΥΛΙΜΙΑΣ  </a:t>
            </a:r>
            <a:endParaRPr lang="el-GR" sz="2700" dirty="0"/>
          </a:p>
        </p:txBody>
      </p:sp>
      <p:sp>
        <p:nvSpPr>
          <p:cNvPr id="3" name="2 - Θέση περιεχομένου"/>
          <p:cNvSpPr>
            <a:spLocks noGrp="1"/>
          </p:cNvSpPr>
          <p:nvPr>
            <p:ph idx="1"/>
          </p:nvPr>
        </p:nvSpPr>
        <p:spPr>
          <a:xfrm>
            <a:off x="457200" y="1600200"/>
            <a:ext cx="8229600" cy="4853136"/>
          </a:xfrm>
        </p:spPr>
        <p:txBody>
          <a:bodyPr>
            <a:normAutofit fontScale="92500"/>
          </a:bodyPr>
          <a:lstStyle/>
          <a:p>
            <a:pPr>
              <a:buNone/>
            </a:pPr>
            <a:r>
              <a:rPr lang="el-GR" dirty="0" smtClean="0">
                <a:solidFill>
                  <a:srgbClr val="FFFF00"/>
                </a:solidFill>
              </a:rPr>
              <a:t>  Επίπεδο A: </a:t>
            </a:r>
            <a:r>
              <a:rPr lang="el-GR" dirty="0" err="1" smtClean="0">
                <a:solidFill>
                  <a:srgbClr val="FFFF00"/>
                </a:solidFill>
              </a:rPr>
              <a:t>Τρικυκλικά</a:t>
            </a:r>
            <a:r>
              <a:rPr lang="el-GR" dirty="0" smtClean="0">
                <a:solidFill>
                  <a:srgbClr val="FFFF00"/>
                </a:solidFill>
              </a:rPr>
              <a:t> αντικαταθλιπτικά με  ένα σχετικά ενδιάμεσο  βαθμό  κινδύνου-οφέλους.</a:t>
            </a:r>
            <a:br>
              <a:rPr lang="el-GR" dirty="0" smtClean="0">
                <a:solidFill>
                  <a:srgbClr val="FFFF00"/>
                </a:solidFill>
              </a:rPr>
            </a:br>
            <a:r>
              <a:rPr lang="el-GR" dirty="0" smtClean="0">
                <a:solidFill>
                  <a:srgbClr val="FFFF00"/>
                </a:solidFill>
              </a:rPr>
              <a:t>• Επίπεδο A: </a:t>
            </a:r>
            <a:r>
              <a:rPr lang="el-GR" dirty="0" err="1" smtClean="0">
                <a:solidFill>
                  <a:srgbClr val="FFFF00"/>
                </a:solidFill>
              </a:rPr>
              <a:t>φλουοξετίνη</a:t>
            </a:r>
            <a:r>
              <a:rPr lang="el-GR" dirty="0" smtClean="0">
                <a:solidFill>
                  <a:srgbClr val="FFFF00"/>
                </a:solidFill>
              </a:rPr>
              <a:t> με καλή σχέση κινδύνου-οφέλους.</a:t>
            </a:r>
            <a:br>
              <a:rPr lang="el-GR" dirty="0" smtClean="0">
                <a:solidFill>
                  <a:srgbClr val="FFFF00"/>
                </a:solidFill>
              </a:rPr>
            </a:br>
            <a:r>
              <a:rPr lang="el-GR" dirty="0" smtClean="0">
                <a:solidFill>
                  <a:srgbClr val="FFFF00"/>
                </a:solidFill>
              </a:rPr>
              <a:t>• Επίπεδο A: </a:t>
            </a:r>
            <a:r>
              <a:rPr lang="el-GR" dirty="0" err="1" smtClean="0">
                <a:solidFill>
                  <a:srgbClr val="FFFF00"/>
                </a:solidFill>
              </a:rPr>
              <a:t>τοπιραμάτη</a:t>
            </a:r>
            <a:r>
              <a:rPr lang="el-GR" dirty="0" smtClean="0">
                <a:solidFill>
                  <a:srgbClr val="FFFF00"/>
                </a:solidFill>
              </a:rPr>
              <a:t> με  ενδιάμεσο λόγο  κινδύνου-οφέλους</a:t>
            </a:r>
            <a:br>
              <a:rPr lang="el-GR" dirty="0" smtClean="0">
                <a:solidFill>
                  <a:srgbClr val="FFFF00"/>
                </a:solidFill>
              </a:rPr>
            </a:br>
            <a:r>
              <a:rPr lang="el-GR" dirty="0" smtClean="0">
                <a:solidFill>
                  <a:srgbClr val="FFFF00"/>
                </a:solidFill>
              </a:rPr>
              <a:t>• ( Στοιχεία από   30 διπλές τυφλές τυχαιοποιημένες  μελέτες  ατόμων με Ψυχογενή βουλιμία)</a:t>
            </a:r>
          </a:p>
          <a:p>
            <a:pPr>
              <a:buNone/>
            </a:pPr>
            <a:endParaRPr lang="el-GR" sz="1100" dirty="0" smtClean="0">
              <a:solidFill>
                <a:srgbClr val="FFFF00"/>
              </a:solidFill>
            </a:endParaRPr>
          </a:p>
          <a:p>
            <a:pPr>
              <a:buNone/>
            </a:pPr>
            <a:r>
              <a:rPr lang="en-US" sz="1100" dirty="0" smtClean="0">
                <a:solidFill>
                  <a:srgbClr val="FFFF00"/>
                </a:solidFill>
              </a:rPr>
              <a:t>Treasure Janet  </a:t>
            </a:r>
            <a:r>
              <a:rPr lang="el-GR" sz="1100" dirty="0" smtClean="0">
                <a:solidFill>
                  <a:srgbClr val="FFFF00"/>
                </a:solidFill>
              </a:rPr>
              <a:t>: </a:t>
            </a:r>
            <a:r>
              <a:rPr lang="en-US" sz="1100" dirty="0" smtClean="0">
                <a:solidFill>
                  <a:srgbClr val="FFFF00"/>
                </a:solidFill>
              </a:rPr>
              <a:t>First Steps in the Management of Eating Disorders</a:t>
            </a:r>
            <a:r>
              <a:rPr lang="el-GR" sz="1100" dirty="0" smtClean="0">
                <a:solidFill>
                  <a:srgbClr val="FFFF00"/>
                </a:solidFill>
              </a:rPr>
              <a:t>:</a:t>
            </a:r>
            <a:r>
              <a:rPr lang="en-US" sz="1100" dirty="0" smtClean="0">
                <a:solidFill>
                  <a:srgbClr val="FFFF00"/>
                </a:solidFill>
              </a:rPr>
              <a:t> </a:t>
            </a:r>
            <a:r>
              <a:rPr lang="el-GR" sz="1100" dirty="0" smtClean="0">
                <a:solidFill>
                  <a:srgbClr val="FFFF00"/>
                </a:solidFill>
              </a:rPr>
              <a:t>Α</a:t>
            </a:r>
            <a:r>
              <a:rPr lang="en-US" sz="1100" dirty="0" err="1" smtClean="0">
                <a:solidFill>
                  <a:srgbClr val="FFFF00"/>
                </a:solidFill>
              </a:rPr>
              <a:t>ctive</a:t>
            </a:r>
            <a:r>
              <a:rPr lang="en-US" sz="1100" dirty="0" smtClean="0">
                <a:solidFill>
                  <a:srgbClr val="FFFF00"/>
                </a:solidFill>
              </a:rPr>
              <a:t> Collaboration and Assessment with Patient and Family, European Psychiatric Association,  6/4/2013</a:t>
            </a:r>
            <a:r>
              <a:rPr lang="el-GR" sz="1100" dirty="0" smtClean="0">
                <a:solidFill>
                  <a:srgbClr val="FFFF00"/>
                </a:solidFill>
              </a:rPr>
              <a:t> </a:t>
            </a:r>
            <a:endParaRPr lang="el-GR" sz="1100" dirty="0" smtClean="0"/>
          </a:p>
          <a:p>
            <a:pPr>
              <a:buNone/>
            </a:pPr>
            <a:endParaRPr lang="el-GR" sz="1100"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fontScale="90000"/>
          </a:bodyPr>
          <a:lstStyle/>
          <a:p>
            <a:r>
              <a:rPr lang="el-GR" dirty="0" smtClean="0">
                <a:solidFill>
                  <a:srgbClr val="FF0000"/>
                </a:solidFill>
              </a:rPr>
              <a:t>ΕΝΔΕΙΞΕΙΣ ΓΙΑ ΤΟ ΕΙΔΟΣ ΤΗΣ ΝΟΣΗΛΕΙΑΣ ΑΣΘΕΝΩΝ ΜΕ ΨΒ</a:t>
            </a:r>
            <a:endParaRPr lang="el-GR" dirty="0">
              <a:solidFill>
                <a:srgbClr val="FF0000"/>
              </a:solidFill>
            </a:endParaRPr>
          </a:p>
        </p:txBody>
      </p:sp>
      <p:sp>
        <p:nvSpPr>
          <p:cNvPr id="3" name="2 - Θέση περιεχομένου"/>
          <p:cNvSpPr>
            <a:spLocks noGrp="1"/>
          </p:cNvSpPr>
          <p:nvPr>
            <p:ph idx="1"/>
          </p:nvPr>
        </p:nvSpPr>
        <p:spPr>
          <a:xfrm>
            <a:off x="539552" y="1196752"/>
            <a:ext cx="8229600" cy="5400600"/>
          </a:xfrm>
        </p:spPr>
        <p:txBody>
          <a:bodyPr>
            <a:normAutofit lnSpcReduction="10000"/>
          </a:bodyPr>
          <a:lstStyle/>
          <a:p>
            <a:r>
              <a:rPr lang="el-GR" dirty="0" smtClean="0">
                <a:solidFill>
                  <a:srgbClr val="FFFF00"/>
                </a:solidFill>
              </a:rPr>
              <a:t>Στοιχεία από μια ΔΤΤ</a:t>
            </a:r>
            <a:r>
              <a:rPr lang="en-US" dirty="0" smtClean="0">
                <a:solidFill>
                  <a:srgbClr val="FFFF00"/>
                </a:solidFill>
              </a:rPr>
              <a:t>(RCT)</a:t>
            </a:r>
            <a:r>
              <a:rPr lang="el-GR" dirty="0" smtClean="0">
                <a:solidFill>
                  <a:srgbClr val="FFFF00"/>
                </a:solidFill>
              </a:rPr>
              <a:t> μελέτη ( </a:t>
            </a:r>
            <a:r>
              <a:rPr lang="en-US" dirty="0" smtClean="0">
                <a:solidFill>
                  <a:srgbClr val="FFFF00"/>
                </a:solidFill>
              </a:rPr>
              <a:t>N</a:t>
            </a:r>
            <a:r>
              <a:rPr lang="el-GR" dirty="0" smtClean="0">
                <a:solidFill>
                  <a:srgbClr val="FFFF00"/>
                </a:solidFill>
              </a:rPr>
              <a:t>= 55) Σύγκριση</a:t>
            </a:r>
            <a:r>
              <a:rPr lang="en-US" dirty="0" smtClean="0">
                <a:solidFill>
                  <a:srgbClr val="FFFF00"/>
                </a:solidFill>
              </a:rPr>
              <a:t> </a:t>
            </a:r>
            <a:r>
              <a:rPr lang="el-GR" dirty="0" smtClean="0">
                <a:solidFill>
                  <a:srgbClr val="FFFF00"/>
                </a:solidFill>
              </a:rPr>
              <a:t>Εσωτερικής Νοσηλείας  ασθενών </a:t>
            </a:r>
            <a:r>
              <a:rPr lang="en-US" dirty="0" err="1" smtClean="0">
                <a:solidFill>
                  <a:srgbClr val="FFFF00"/>
                </a:solidFill>
              </a:rPr>
              <a:t>vs</a:t>
            </a:r>
            <a:r>
              <a:rPr lang="en-US" dirty="0" smtClean="0">
                <a:solidFill>
                  <a:srgbClr val="FFFF00"/>
                </a:solidFill>
              </a:rPr>
              <a:t> </a:t>
            </a:r>
            <a:r>
              <a:rPr lang="el-GR" dirty="0" smtClean="0">
                <a:solidFill>
                  <a:srgbClr val="FFFF00"/>
                </a:solidFill>
              </a:rPr>
              <a:t>Θεραπείας</a:t>
            </a:r>
            <a:r>
              <a:rPr lang="en-US" dirty="0" smtClean="0">
                <a:solidFill>
                  <a:srgbClr val="FFFF00"/>
                </a:solidFill>
              </a:rPr>
              <a:t> </a:t>
            </a:r>
            <a:r>
              <a:rPr lang="el-GR" dirty="0" smtClean="0">
                <a:solidFill>
                  <a:srgbClr val="FFFF00"/>
                </a:solidFill>
              </a:rPr>
              <a:t>σε   Κλινική Ημέρας : </a:t>
            </a:r>
            <a:r>
              <a:rPr lang="el-GR" sz="1400" dirty="0" smtClean="0">
                <a:solidFill>
                  <a:srgbClr val="FFFF00"/>
                </a:solidFill>
              </a:rPr>
              <a:t>(</a:t>
            </a:r>
            <a:r>
              <a:rPr lang="el-GR" sz="1400" dirty="0" err="1" smtClean="0">
                <a:solidFill>
                  <a:srgbClr val="FFFF00"/>
                </a:solidFill>
              </a:rPr>
              <a:t>Zeeck</a:t>
            </a:r>
            <a:r>
              <a:rPr lang="el-GR" sz="1400" dirty="0" smtClean="0">
                <a:solidFill>
                  <a:srgbClr val="FFFF00"/>
                </a:solidFill>
              </a:rPr>
              <a:t> </a:t>
            </a:r>
            <a:r>
              <a:rPr lang="el-GR" sz="1400" dirty="0" err="1" smtClean="0">
                <a:solidFill>
                  <a:srgbClr val="FFFF00"/>
                </a:solidFill>
              </a:rPr>
              <a:t>et</a:t>
            </a:r>
            <a:r>
              <a:rPr lang="el-GR" sz="1400" dirty="0" smtClean="0">
                <a:solidFill>
                  <a:srgbClr val="FFFF00"/>
                </a:solidFill>
              </a:rPr>
              <a:t> </a:t>
            </a:r>
            <a:r>
              <a:rPr lang="el-GR" sz="1400" dirty="0" err="1" smtClean="0">
                <a:solidFill>
                  <a:srgbClr val="FFFF00"/>
                </a:solidFill>
              </a:rPr>
              <a:t>al</a:t>
            </a:r>
            <a:r>
              <a:rPr lang="el-GR" sz="1400" dirty="0" smtClean="0">
                <a:solidFill>
                  <a:srgbClr val="FFFF00"/>
                </a:solidFill>
              </a:rPr>
              <a:t>, 2009)</a:t>
            </a:r>
            <a:r>
              <a:rPr lang="el-GR" dirty="0" smtClean="0">
                <a:solidFill>
                  <a:srgbClr val="FFFF00"/>
                </a:solidFill>
              </a:rPr>
              <a:t/>
            </a:r>
            <a:br>
              <a:rPr lang="el-GR" dirty="0" smtClean="0">
                <a:solidFill>
                  <a:srgbClr val="FFFF00"/>
                </a:solidFill>
              </a:rPr>
            </a:br>
            <a:r>
              <a:rPr lang="el-GR" dirty="0" smtClean="0">
                <a:solidFill>
                  <a:srgbClr val="FFFF00"/>
                </a:solidFill>
              </a:rPr>
              <a:t>■ Παρόμοια αποτελέσματα για γενικά και ειδικά συμπτώματα  των ΔΠΤ (τέλος της θεραπείας και 3μηνη παρακολούθηση).</a:t>
            </a:r>
            <a:br>
              <a:rPr lang="el-GR" dirty="0" smtClean="0">
                <a:solidFill>
                  <a:srgbClr val="FFFF00"/>
                </a:solidFill>
              </a:rPr>
            </a:br>
            <a:r>
              <a:rPr lang="el-GR" dirty="0" smtClean="0">
                <a:solidFill>
                  <a:srgbClr val="FFFF00"/>
                </a:solidFill>
              </a:rPr>
              <a:t>■ Μεγαλύτερη επιδείνωση των συμπτωμάτων της βουλιμίας για νοσηλευόμενους ασθενείς μετά την έξοδο.</a:t>
            </a:r>
          </a:p>
          <a:p>
            <a:endParaRPr lang="el-GR" dirty="0" smtClean="0">
              <a:solidFill>
                <a:srgbClr val="FFFF00"/>
              </a:solidFill>
            </a:endParaRPr>
          </a:p>
          <a:p>
            <a:r>
              <a:rPr lang="en-US" sz="1100" dirty="0" smtClean="0">
                <a:solidFill>
                  <a:srgbClr val="FFFF00"/>
                </a:solidFill>
              </a:rPr>
              <a:t>Treasure Janet  </a:t>
            </a:r>
            <a:r>
              <a:rPr lang="el-GR" sz="1100" dirty="0" smtClean="0">
                <a:solidFill>
                  <a:srgbClr val="FFFF00"/>
                </a:solidFill>
              </a:rPr>
              <a:t>: </a:t>
            </a:r>
            <a:r>
              <a:rPr lang="en-US" sz="1100" dirty="0" smtClean="0">
                <a:solidFill>
                  <a:srgbClr val="FFFF00"/>
                </a:solidFill>
              </a:rPr>
              <a:t>First Steps in the Management of Eating Disorders</a:t>
            </a:r>
            <a:r>
              <a:rPr lang="el-GR" sz="1100" dirty="0" smtClean="0">
                <a:solidFill>
                  <a:srgbClr val="FFFF00"/>
                </a:solidFill>
              </a:rPr>
              <a:t>:</a:t>
            </a:r>
            <a:r>
              <a:rPr lang="en-US" sz="1100" dirty="0" smtClean="0">
                <a:solidFill>
                  <a:srgbClr val="FFFF00"/>
                </a:solidFill>
              </a:rPr>
              <a:t> </a:t>
            </a:r>
            <a:r>
              <a:rPr lang="el-GR" sz="1100" dirty="0" smtClean="0">
                <a:solidFill>
                  <a:srgbClr val="FFFF00"/>
                </a:solidFill>
              </a:rPr>
              <a:t>Α</a:t>
            </a:r>
            <a:r>
              <a:rPr lang="en-US" sz="1100" dirty="0" err="1" smtClean="0">
                <a:solidFill>
                  <a:srgbClr val="FFFF00"/>
                </a:solidFill>
              </a:rPr>
              <a:t>ctive</a:t>
            </a:r>
            <a:r>
              <a:rPr lang="en-US" sz="1100" dirty="0" smtClean="0">
                <a:solidFill>
                  <a:srgbClr val="FFFF00"/>
                </a:solidFill>
              </a:rPr>
              <a:t> Collaboration and Assessment with Patient and Family, European Psychiatric Association,  6/4/2013</a:t>
            </a:r>
            <a:r>
              <a:rPr lang="el-GR" sz="1100" dirty="0" smtClean="0">
                <a:solidFill>
                  <a:srgbClr val="FFFF00"/>
                </a:solidFill>
              </a:rPr>
              <a:t> </a:t>
            </a:r>
            <a:endParaRPr lang="el-GR" sz="1100" dirty="0" smtClean="0"/>
          </a:p>
          <a:p>
            <a:pPr>
              <a:buNone/>
            </a:pPr>
            <a:endParaRPr lang="el-GR" sz="1100" dirty="0" smtClean="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229600" cy="1143000"/>
          </a:xfrm>
        </p:spPr>
        <p:txBody>
          <a:bodyPr>
            <a:normAutofit/>
          </a:bodyPr>
          <a:lstStyle/>
          <a:p>
            <a:r>
              <a:rPr lang="el-GR" sz="2800" dirty="0" smtClean="0">
                <a:solidFill>
                  <a:srgbClr val="FF0000"/>
                </a:solidFill>
              </a:rPr>
              <a:t>ΔΙΑΤΑΡΑΧΗ ΕΠΕΙΣΟΔΙΑΚΗΣ ΥΠΕΡΦΑΓΙΑΣ :ΕΝΔΕΙΞΕΙΣ ΓΙΑ ΤΗΝ ΑΠΟΤΕΛΕΣΜΑΤΙΚΟΤΗΤΑ ΤΩΝ ΨΥΧΟΘΕΡΑΠΕΙΩΝ  </a:t>
            </a:r>
            <a:endParaRPr lang="el-GR" sz="2800" dirty="0">
              <a:solidFill>
                <a:srgbClr val="FF0000"/>
              </a:solidFill>
            </a:endParaRPr>
          </a:p>
        </p:txBody>
      </p:sp>
      <p:sp>
        <p:nvSpPr>
          <p:cNvPr id="3" name="2 - Θέση περιεχομένου"/>
          <p:cNvSpPr>
            <a:spLocks noGrp="1"/>
          </p:cNvSpPr>
          <p:nvPr>
            <p:ph idx="1"/>
          </p:nvPr>
        </p:nvSpPr>
        <p:spPr>
          <a:xfrm>
            <a:off x="251520" y="1772816"/>
            <a:ext cx="8676456" cy="4525963"/>
          </a:xfrm>
        </p:spPr>
        <p:txBody>
          <a:bodyPr>
            <a:normAutofit fontScale="92500" lnSpcReduction="10000"/>
          </a:bodyPr>
          <a:lstStyle/>
          <a:p>
            <a:pPr>
              <a:buNone/>
            </a:pPr>
            <a:endParaRPr lang="el-GR" dirty="0" smtClean="0">
              <a:solidFill>
                <a:srgbClr val="FFFF00"/>
              </a:solidFill>
            </a:endParaRPr>
          </a:p>
          <a:p>
            <a:pPr>
              <a:buNone/>
            </a:pPr>
            <a:r>
              <a:rPr lang="el-GR" dirty="0" smtClean="0">
                <a:solidFill>
                  <a:srgbClr val="FFFF00"/>
                </a:solidFill>
              </a:rPr>
              <a:t> </a:t>
            </a:r>
            <a:r>
              <a:rPr lang="el-GR" sz="2400" dirty="0" smtClean="0">
                <a:solidFill>
                  <a:srgbClr val="FFFF00"/>
                </a:solidFill>
              </a:rPr>
              <a:t>Γνωστική </a:t>
            </a:r>
            <a:r>
              <a:rPr lang="el-GR" sz="2400" dirty="0" err="1" smtClean="0">
                <a:solidFill>
                  <a:srgbClr val="FFFF00"/>
                </a:solidFill>
              </a:rPr>
              <a:t>συμπεριφορική</a:t>
            </a:r>
            <a:r>
              <a:rPr lang="el-GR" sz="2400" dirty="0" smtClean="0">
                <a:solidFill>
                  <a:srgbClr val="FFFF00"/>
                </a:solidFill>
              </a:rPr>
              <a:t> θεραπεία:        </a:t>
            </a:r>
            <a:r>
              <a:rPr lang="el-GR" sz="2400" dirty="0" smtClean="0">
                <a:solidFill>
                  <a:srgbClr val="FF0000"/>
                </a:solidFill>
              </a:rPr>
              <a:t>μέτρια </a:t>
            </a:r>
          </a:p>
          <a:p>
            <a:pPr>
              <a:buNone/>
            </a:pPr>
            <a:r>
              <a:rPr lang="el-GR" sz="2400" dirty="0" smtClean="0">
                <a:solidFill>
                  <a:srgbClr val="FFFF00"/>
                </a:solidFill>
              </a:rPr>
              <a:t>  Διαπροσωπική ψυχοθεραπεία:                 ελλιπής  </a:t>
            </a:r>
          </a:p>
          <a:p>
            <a:pPr>
              <a:buNone/>
            </a:pPr>
            <a:r>
              <a:rPr lang="el-GR" sz="2400" dirty="0" smtClean="0">
                <a:solidFill>
                  <a:srgbClr val="FFFF00"/>
                </a:solidFill>
              </a:rPr>
              <a:t>    Διαλεκτική </a:t>
            </a:r>
            <a:r>
              <a:rPr lang="el-GR" sz="2400" dirty="0" err="1" smtClean="0">
                <a:solidFill>
                  <a:srgbClr val="FFFF00"/>
                </a:solidFill>
              </a:rPr>
              <a:t>συμπεριφορική</a:t>
            </a:r>
            <a:r>
              <a:rPr lang="el-GR" sz="2400" dirty="0" smtClean="0">
                <a:solidFill>
                  <a:srgbClr val="FFFF00"/>
                </a:solidFill>
              </a:rPr>
              <a:t> θεραπεία:    ελλιπής </a:t>
            </a:r>
          </a:p>
          <a:p>
            <a:pPr>
              <a:buNone/>
            </a:pPr>
            <a:r>
              <a:rPr lang="el-GR" sz="2400" dirty="0" smtClean="0">
                <a:solidFill>
                  <a:srgbClr val="FFFF00"/>
                </a:solidFill>
              </a:rPr>
              <a:t>  </a:t>
            </a:r>
            <a:r>
              <a:rPr lang="el-GR" sz="2400" dirty="0" err="1" smtClean="0">
                <a:solidFill>
                  <a:srgbClr val="FFFF00"/>
                </a:solidFill>
              </a:rPr>
              <a:t>Συμπεριφορική</a:t>
            </a:r>
            <a:r>
              <a:rPr lang="el-GR" sz="2400" dirty="0" smtClean="0">
                <a:solidFill>
                  <a:srgbClr val="FFFF00"/>
                </a:solidFill>
              </a:rPr>
              <a:t> θεραπεία απώλειας βάρους:  ελλιπής </a:t>
            </a:r>
            <a:br>
              <a:rPr lang="el-GR" sz="2400" dirty="0" smtClean="0">
                <a:solidFill>
                  <a:srgbClr val="FFFF00"/>
                </a:solidFill>
              </a:rPr>
            </a:br>
            <a:endParaRPr lang="el-GR" sz="2400" dirty="0" smtClean="0">
              <a:solidFill>
                <a:srgbClr val="FFFF00"/>
              </a:solidFill>
            </a:endParaRPr>
          </a:p>
          <a:p>
            <a:pPr>
              <a:buNone/>
            </a:pPr>
            <a:r>
              <a:rPr lang="el-GR" sz="1700" i="1" dirty="0" smtClean="0">
                <a:solidFill>
                  <a:srgbClr val="FFFF00"/>
                </a:solidFill>
              </a:rPr>
              <a:t>(Στις περισσότερες μελέτες συμμετείχαν άτομα με παχυσαρκία)</a:t>
            </a:r>
            <a:r>
              <a:rPr lang="el-GR" dirty="0" smtClean="0">
                <a:solidFill>
                  <a:srgbClr val="FFFF00"/>
                </a:solidFill>
              </a:rPr>
              <a:t/>
            </a:r>
            <a:br>
              <a:rPr lang="el-GR" dirty="0" smtClean="0">
                <a:solidFill>
                  <a:srgbClr val="FFFF00"/>
                </a:solidFill>
              </a:rPr>
            </a:br>
            <a:endParaRPr lang="el-GR" dirty="0" smtClean="0">
              <a:solidFill>
                <a:srgbClr val="FFFF00"/>
              </a:solidFill>
            </a:endParaRPr>
          </a:p>
          <a:p>
            <a:pPr>
              <a:buNone/>
            </a:pPr>
            <a:endParaRPr lang="el-GR" sz="1700" dirty="0" smtClean="0">
              <a:solidFill>
                <a:srgbClr val="FFFF00"/>
              </a:solidFill>
            </a:endParaRPr>
          </a:p>
          <a:p>
            <a:pPr>
              <a:buNone/>
            </a:pPr>
            <a:endParaRPr lang="el-GR" sz="1700" dirty="0" smtClean="0">
              <a:solidFill>
                <a:srgbClr val="FFFF00"/>
              </a:solidFill>
            </a:endParaRPr>
          </a:p>
          <a:p>
            <a:pPr>
              <a:buNone/>
            </a:pPr>
            <a:endParaRPr lang="el-GR" sz="1700" dirty="0" smtClean="0">
              <a:solidFill>
                <a:srgbClr val="FFFF00"/>
              </a:solidFill>
            </a:endParaRPr>
          </a:p>
          <a:p>
            <a:pPr>
              <a:buNone/>
            </a:pPr>
            <a:r>
              <a:rPr lang="el-GR" sz="1200" dirty="0" err="1" smtClean="0">
                <a:solidFill>
                  <a:srgbClr val="FFFF00"/>
                </a:solidFill>
              </a:rPr>
              <a:t>Treasure</a:t>
            </a:r>
            <a:r>
              <a:rPr lang="el-GR" sz="1200" dirty="0" smtClean="0">
                <a:solidFill>
                  <a:srgbClr val="FFFF00"/>
                </a:solidFill>
              </a:rPr>
              <a:t>, </a:t>
            </a:r>
            <a:r>
              <a:rPr lang="el-GR" sz="1200" dirty="0" err="1" smtClean="0">
                <a:solidFill>
                  <a:srgbClr val="FFFF00"/>
                </a:solidFill>
              </a:rPr>
              <a:t>Claudino</a:t>
            </a:r>
            <a:r>
              <a:rPr lang="el-GR" sz="1200" dirty="0" smtClean="0">
                <a:solidFill>
                  <a:srgbClr val="FFFF00"/>
                </a:solidFill>
              </a:rPr>
              <a:t> &amp; </a:t>
            </a:r>
            <a:r>
              <a:rPr lang="el-GR" sz="1200" dirty="0" err="1" smtClean="0">
                <a:solidFill>
                  <a:srgbClr val="FFFF00"/>
                </a:solidFill>
              </a:rPr>
              <a:t>Zucker</a:t>
            </a:r>
            <a:r>
              <a:rPr lang="el-GR" sz="1200" dirty="0" smtClean="0">
                <a:solidFill>
                  <a:srgbClr val="FFFF00"/>
                </a:solidFill>
              </a:rPr>
              <a:t>, </a:t>
            </a:r>
            <a:r>
              <a:rPr lang="el-GR" sz="1200" dirty="0" err="1" smtClean="0">
                <a:solidFill>
                  <a:srgbClr val="FFFF00"/>
                </a:solidFill>
              </a:rPr>
              <a:t>Lancet</a:t>
            </a:r>
            <a:r>
              <a:rPr lang="el-GR" sz="1200" dirty="0" smtClean="0">
                <a:solidFill>
                  <a:srgbClr val="FFFF00"/>
                </a:solidFill>
              </a:rPr>
              <a:t> 2010  ,</a:t>
            </a:r>
            <a:r>
              <a:rPr lang="el-GR" sz="1200" dirty="0" err="1" smtClean="0">
                <a:solidFill>
                  <a:srgbClr val="FFFF00"/>
                </a:solidFill>
              </a:rPr>
              <a:t>Hay</a:t>
            </a:r>
            <a:r>
              <a:rPr lang="el-GR" sz="1200" dirty="0" smtClean="0">
                <a:solidFill>
                  <a:srgbClr val="FFFF00"/>
                </a:solidFill>
              </a:rPr>
              <a:t> &amp; </a:t>
            </a:r>
            <a:r>
              <a:rPr lang="el-GR" sz="1200" dirty="0" err="1" smtClean="0">
                <a:solidFill>
                  <a:srgbClr val="FFFF00"/>
                </a:solidFill>
              </a:rPr>
              <a:t>Claudino</a:t>
            </a:r>
            <a:r>
              <a:rPr lang="el-GR" sz="1200" dirty="0" smtClean="0">
                <a:solidFill>
                  <a:srgbClr val="FFFF00"/>
                </a:solidFill>
              </a:rPr>
              <a:t> 2010 </a:t>
            </a:r>
            <a:br>
              <a:rPr lang="el-GR" sz="1200" dirty="0" smtClean="0">
                <a:solidFill>
                  <a:srgbClr val="FFFF00"/>
                </a:solidFill>
              </a:rPr>
            </a:br>
            <a:r>
              <a:rPr lang="el-GR" sz="1200" dirty="0" err="1" smtClean="0">
                <a:solidFill>
                  <a:srgbClr val="FFFF00"/>
                </a:solidFill>
              </a:rPr>
              <a:t>Hay</a:t>
            </a:r>
            <a:r>
              <a:rPr lang="el-GR" sz="1200" dirty="0" smtClean="0">
                <a:solidFill>
                  <a:srgbClr val="FFFF00"/>
                </a:solidFill>
              </a:rPr>
              <a:t> </a:t>
            </a:r>
            <a:r>
              <a:rPr lang="el-GR" sz="1200" dirty="0" err="1" smtClean="0">
                <a:solidFill>
                  <a:srgbClr val="FFFF00"/>
                </a:solidFill>
              </a:rPr>
              <a:t>et</a:t>
            </a:r>
            <a:r>
              <a:rPr lang="el-GR" sz="1200" dirty="0" smtClean="0">
                <a:solidFill>
                  <a:srgbClr val="FFFF00"/>
                </a:solidFill>
              </a:rPr>
              <a:t> </a:t>
            </a:r>
            <a:r>
              <a:rPr lang="el-GR" sz="1200" dirty="0" err="1" smtClean="0">
                <a:solidFill>
                  <a:srgbClr val="FFFF00"/>
                </a:solidFill>
              </a:rPr>
              <a:t>al</a:t>
            </a:r>
            <a:r>
              <a:rPr lang="el-GR" sz="1200" dirty="0" smtClean="0">
                <a:solidFill>
                  <a:srgbClr val="FFFF00"/>
                </a:solidFill>
              </a:rPr>
              <a:t> 2009,  </a:t>
            </a:r>
            <a:r>
              <a:rPr lang="el-GR" sz="1200" dirty="0" err="1" smtClean="0">
                <a:solidFill>
                  <a:srgbClr val="FFFF00"/>
                </a:solidFill>
              </a:rPr>
              <a:t>Shapiro</a:t>
            </a:r>
            <a:r>
              <a:rPr lang="el-GR" sz="1200" dirty="0" smtClean="0">
                <a:solidFill>
                  <a:srgbClr val="FFFF00"/>
                </a:solidFill>
              </a:rPr>
              <a:t> </a:t>
            </a:r>
            <a:r>
              <a:rPr lang="el-GR" sz="1200" dirty="0" err="1" smtClean="0">
                <a:solidFill>
                  <a:srgbClr val="FFFF00"/>
                </a:solidFill>
              </a:rPr>
              <a:t>et</a:t>
            </a:r>
            <a:r>
              <a:rPr lang="el-GR" sz="1200" dirty="0" smtClean="0">
                <a:solidFill>
                  <a:srgbClr val="FFFF00"/>
                </a:solidFill>
              </a:rPr>
              <a:t> </a:t>
            </a:r>
            <a:r>
              <a:rPr lang="el-GR" sz="1200" dirty="0" err="1" smtClean="0">
                <a:solidFill>
                  <a:srgbClr val="FFFF00"/>
                </a:solidFill>
              </a:rPr>
              <a:t>al</a:t>
            </a:r>
            <a:r>
              <a:rPr lang="el-GR" sz="1200" dirty="0" smtClean="0">
                <a:solidFill>
                  <a:srgbClr val="FFFF00"/>
                </a:solidFill>
              </a:rPr>
              <a:t> 2005 , </a:t>
            </a:r>
            <a:r>
              <a:rPr lang="el-GR" sz="1200" dirty="0" err="1" smtClean="0">
                <a:solidFill>
                  <a:srgbClr val="FFFF00"/>
                </a:solidFill>
              </a:rPr>
              <a:t>Vocks</a:t>
            </a:r>
            <a:r>
              <a:rPr lang="el-GR" sz="1200" dirty="0" smtClean="0">
                <a:solidFill>
                  <a:srgbClr val="FFFF00"/>
                </a:solidFill>
              </a:rPr>
              <a:t> </a:t>
            </a:r>
            <a:r>
              <a:rPr lang="el-GR" sz="1200" dirty="0" err="1" smtClean="0">
                <a:solidFill>
                  <a:srgbClr val="FFFF00"/>
                </a:solidFill>
              </a:rPr>
              <a:t>et</a:t>
            </a:r>
            <a:r>
              <a:rPr lang="el-GR" sz="1200" dirty="0" smtClean="0">
                <a:solidFill>
                  <a:srgbClr val="FFFF00"/>
                </a:solidFill>
              </a:rPr>
              <a:t> </a:t>
            </a:r>
            <a:r>
              <a:rPr lang="el-GR" sz="1200" dirty="0" err="1" smtClean="0">
                <a:solidFill>
                  <a:srgbClr val="FFFF00"/>
                </a:solidFill>
              </a:rPr>
              <a:t>al</a:t>
            </a:r>
            <a:r>
              <a:rPr lang="el-GR" sz="1200" dirty="0" smtClean="0">
                <a:solidFill>
                  <a:srgbClr val="FFFF00"/>
                </a:solidFill>
              </a:rPr>
              <a:t>, 2010.</a:t>
            </a:r>
          </a:p>
          <a:p>
            <a:pPr>
              <a:buNone/>
            </a:pPr>
            <a:endParaRPr lang="el-GR"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solidFill>
                  <a:srgbClr val="FF0000"/>
                </a:solidFill>
              </a:rPr>
              <a:t>ΔΙΑΤΑΡΑΧΗ ΕΠΕΙΣΟΔΙΑΚΗΣ ΥΠΕΡΦΑΓΙΑΣ :ΕΝΔΕΙΞΕΙΣ ΓΙΑ  ΤΗΝ ΧΡΗΣΗ </a:t>
            </a:r>
            <a:r>
              <a:rPr lang="en-US" sz="2800" dirty="0" smtClean="0">
                <a:solidFill>
                  <a:srgbClr val="FF0000"/>
                </a:solidFill>
              </a:rPr>
              <a:t> </a:t>
            </a:r>
            <a:r>
              <a:rPr lang="el-GR" sz="2800" dirty="0" smtClean="0">
                <a:solidFill>
                  <a:srgbClr val="FF0000"/>
                </a:solidFill>
              </a:rPr>
              <a:t>ΦΑΡΜΑΚΕΥΤΙΚΗΣ  ΑΓΩΓΗΣ ( ΧΡΗΣΗ ΑΝΤΙΚΑΤΑΘΛΙΠΤΙΚΩΝ  </a:t>
            </a:r>
            <a:r>
              <a:rPr lang="en-US" sz="2800" dirty="0" smtClean="0">
                <a:solidFill>
                  <a:srgbClr val="FF0000"/>
                </a:solidFill>
              </a:rPr>
              <a:t>SSRI, SNRI</a:t>
            </a:r>
            <a:r>
              <a:rPr lang="el-GR" sz="2800" dirty="0" smtClean="0">
                <a:solidFill>
                  <a:srgbClr val="FF0000"/>
                </a:solidFill>
              </a:rPr>
              <a:t>)</a:t>
            </a:r>
            <a:endParaRPr lang="el-GR" sz="2800" dirty="0"/>
          </a:p>
        </p:txBody>
      </p:sp>
      <p:pic>
        <p:nvPicPr>
          <p:cNvPr id="4" name="3 - Θέση περιεχομένου" descr="PINAKAS 003.jpg"/>
          <p:cNvPicPr>
            <a:picLocks noGrp="1" noChangeAspect="1"/>
          </p:cNvPicPr>
          <p:nvPr>
            <p:ph idx="1"/>
          </p:nvPr>
        </p:nvPicPr>
        <p:blipFill>
          <a:blip r:embed="rId2" cstate="print"/>
          <a:stretch>
            <a:fillRect/>
          </a:stretch>
        </p:blipFill>
        <p:spPr>
          <a:xfrm>
            <a:off x="539552" y="1772816"/>
            <a:ext cx="8456874" cy="4680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52400" y="450850"/>
            <a:ext cx="9144000" cy="6443663"/>
          </a:xfrm>
          <a:prstGeom prst="rect">
            <a:avLst/>
          </a:prstGeom>
          <a:noFill/>
          <a:ln w="9525">
            <a:noFill/>
            <a:miter lim="800000"/>
            <a:headEnd/>
            <a:tailEnd/>
          </a:ln>
          <a:effectLst/>
        </p:spPr>
        <p:txBody>
          <a:bodyPr>
            <a:spAutoFit/>
          </a:bodyPr>
          <a:lstStyle/>
          <a:p>
            <a:pPr>
              <a:spcBef>
                <a:spcPct val="50000"/>
              </a:spcBef>
            </a:pPr>
            <a:r>
              <a:rPr lang="el-GR" dirty="0">
                <a:solidFill>
                  <a:srgbClr val="FF3300"/>
                </a:solidFill>
              </a:rPr>
              <a:t>Σύνδρομα </a:t>
            </a:r>
            <a:r>
              <a:rPr lang="el-GR" dirty="0" err="1">
                <a:solidFill>
                  <a:srgbClr val="FF3300"/>
                </a:solidFill>
              </a:rPr>
              <a:t>εκδηλούμενα</a:t>
            </a:r>
            <a:r>
              <a:rPr lang="el-GR" dirty="0">
                <a:solidFill>
                  <a:srgbClr val="FF3300"/>
                </a:solidFill>
              </a:rPr>
              <a:t> στη συμπεριφορά και συνδεόμενα με διαταραχές των φυσιολογικών λειτουργιών και σωματικούς παράγοντες</a:t>
            </a:r>
          </a:p>
          <a:p>
            <a:pPr>
              <a:lnSpc>
                <a:spcPct val="90000"/>
              </a:lnSpc>
              <a:spcBef>
                <a:spcPct val="50000"/>
              </a:spcBef>
            </a:pPr>
            <a:r>
              <a:rPr lang="el-GR" sz="2800" dirty="0"/>
              <a:t>         </a:t>
            </a:r>
            <a:r>
              <a:rPr lang="el-GR" dirty="0">
                <a:solidFill>
                  <a:srgbClr val="66FF66"/>
                </a:solidFill>
              </a:rPr>
              <a:t>Διαταραχές στη λήψη τροφής</a:t>
            </a:r>
          </a:p>
          <a:p>
            <a:pPr>
              <a:lnSpc>
                <a:spcPct val="90000"/>
              </a:lnSpc>
              <a:spcBef>
                <a:spcPct val="50000"/>
              </a:spcBef>
              <a:buFontTx/>
              <a:buChar char="•"/>
            </a:pPr>
            <a:r>
              <a:rPr lang="el-GR" dirty="0">
                <a:solidFill>
                  <a:srgbClr val="66FF66"/>
                </a:solidFill>
              </a:rPr>
              <a:t>Ψυχογενής Ανορεξία</a:t>
            </a:r>
          </a:p>
          <a:p>
            <a:pPr>
              <a:lnSpc>
                <a:spcPct val="90000"/>
              </a:lnSpc>
              <a:spcBef>
                <a:spcPct val="50000"/>
              </a:spcBef>
              <a:buFontTx/>
              <a:buChar char="•"/>
            </a:pPr>
            <a:r>
              <a:rPr lang="el-GR" dirty="0">
                <a:solidFill>
                  <a:srgbClr val="66FF66"/>
                </a:solidFill>
              </a:rPr>
              <a:t>Άτυπη  Ψυχογενής Ανορεξία </a:t>
            </a:r>
          </a:p>
          <a:p>
            <a:pPr>
              <a:lnSpc>
                <a:spcPct val="90000"/>
              </a:lnSpc>
              <a:spcBef>
                <a:spcPct val="50000"/>
              </a:spcBef>
              <a:buFontTx/>
              <a:buChar char="•"/>
            </a:pPr>
            <a:r>
              <a:rPr lang="el-GR" dirty="0">
                <a:solidFill>
                  <a:srgbClr val="66FF66"/>
                </a:solidFill>
              </a:rPr>
              <a:t>Ψυχογενής Βουλιμία </a:t>
            </a:r>
          </a:p>
          <a:p>
            <a:pPr>
              <a:lnSpc>
                <a:spcPct val="90000"/>
              </a:lnSpc>
              <a:spcBef>
                <a:spcPct val="50000"/>
              </a:spcBef>
              <a:buFontTx/>
              <a:buChar char="•"/>
            </a:pPr>
            <a:r>
              <a:rPr lang="el-GR" dirty="0">
                <a:solidFill>
                  <a:srgbClr val="66FF66"/>
                </a:solidFill>
              </a:rPr>
              <a:t>Άτυπη Ψυχογενής Βουλιμία</a:t>
            </a:r>
          </a:p>
          <a:p>
            <a:pPr>
              <a:lnSpc>
                <a:spcPct val="90000"/>
              </a:lnSpc>
              <a:spcBef>
                <a:spcPct val="50000"/>
              </a:spcBef>
              <a:buFontTx/>
              <a:buChar char="•"/>
            </a:pPr>
            <a:r>
              <a:rPr lang="el-GR" dirty="0" err="1">
                <a:solidFill>
                  <a:srgbClr val="66FF66"/>
                </a:solidFill>
              </a:rPr>
              <a:t>Υπερφαγία</a:t>
            </a:r>
            <a:r>
              <a:rPr lang="el-GR" dirty="0">
                <a:solidFill>
                  <a:srgbClr val="66FF66"/>
                </a:solidFill>
              </a:rPr>
              <a:t> συνδυαζόμενη  με  άλλες ψυχολογικές διαταραχές</a:t>
            </a:r>
          </a:p>
          <a:p>
            <a:pPr>
              <a:lnSpc>
                <a:spcPct val="90000"/>
              </a:lnSpc>
              <a:spcBef>
                <a:spcPct val="50000"/>
              </a:spcBef>
              <a:buFontTx/>
              <a:buChar char="•"/>
            </a:pPr>
            <a:r>
              <a:rPr lang="el-GR" dirty="0">
                <a:solidFill>
                  <a:srgbClr val="66FF66"/>
                </a:solidFill>
              </a:rPr>
              <a:t>Εμετοί συνδεόμενοι με άλλες ψυχολογικές διαταραχές</a:t>
            </a:r>
          </a:p>
          <a:p>
            <a:pPr>
              <a:lnSpc>
                <a:spcPct val="90000"/>
              </a:lnSpc>
              <a:spcBef>
                <a:spcPct val="50000"/>
              </a:spcBef>
              <a:buFontTx/>
              <a:buChar char="•"/>
            </a:pPr>
            <a:r>
              <a:rPr lang="el-GR" dirty="0">
                <a:solidFill>
                  <a:srgbClr val="66FF66"/>
                </a:solidFill>
              </a:rPr>
              <a:t>Άλλες διαταραχές στη λήψη τροφής</a:t>
            </a:r>
          </a:p>
          <a:p>
            <a:pPr>
              <a:lnSpc>
                <a:spcPct val="90000"/>
              </a:lnSpc>
              <a:spcBef>
                <a:spcPct val="50000"/>
              </a:spcBef>
              <a:buFontTx/>
              <a:buChar char="•"/>
            </a:pPr>
            <a:r>
              <a:rPr lang="el-GR" dirty="0">
                <a:solidFill>
                  <a:srgbClr val="66FF66"/>
                </a:solidFill>
              </a:rPr>
              <a:t>Διαταραχή στη λήψη Τροφής, μη καθοριζόμενη</a:t>
            </a:r>
          </a:p>
          <a:p>
            <a:pPr>
              <a:lnSpc>
                <a:spcPct val="90000"/>
              </a:lnSpc>
              <a:spcBef>
                <a:spcPct val="50000"/>
              </a:spcBef>
              <a:buFontTx/>
              <a:buChar char="•"/>
            </a:pPr>
            <a:endParaRPr lang="el-GR" dirty="0">
              <a:solidFill>
                <a:srgbClr val="66FF66"/>
              </a:solidFill>
            </a:endParaRPr>
          </a:p>
          <a:p>
            <a:pPr>
              <a:lnSpc>
                <a:spcPct val="90000"/>
              </a:lnSpc>
              <a:spcBef>
                <a:spcPct val="50000"/>
              </a:spcBef>
              <a:buFontTx/>
              <a:buChar char="•"/>
            </a:pPr>
            <a:r>
              <a:rPr lang="el-GR" sz="1200" dirty="0">
                <a:solidFill>
                  <a:srgbClr val="66FF66"/>
                </a:solidFill>
              </a:rPr>
              <a:t>Στοιχεία από :Ταξινόμηση </a:t>
            </a:r>
            <a:r>
              <a:rPr lang="en-US" sz="1200" dirty="0">
                <a:solidFill>
                  <a:srgbClr val="66FF66"/>
                </a:solidFill>
              </a:rPr>
              <a:t> ICD-10</a:t>
            </a:r>
            <a:r>
              <a:rPr lang="el-GR" sz="1200" dirty="0">
                <a:solidFill>
                  <a:srgbClr val="66FF66"/>
                </a:solidFill>
              </a:rPr>
              <a:t> Ψυχικών Διαταραχών και Διαταραχών  της Συμπεριφοράς</a:t>
            </a:r>
            <a:r>
              <a:rPr lang="en-US" sz="1200" dirty="0">
                <a:solidFill>
                  <a:srgbClr val="66FF66"/>
                </a:solidFill>
              </a:rPr>
              <a:t>, </a:t>
            </a:r>
            <a:r>
              <a:rPr lang="el-GR" sz="1200" dirty="0">
                <a:solidFill>
                  <a:srgbClr val="66FF66"/>
                </a:solidFill>
              </a:rPr>
              <a:t>κλινικές περιγραφές  και οδηγίες για την </a:t>
            </a:r>
            <a:r>
              <a:rPr lang="el-GR" sz="1200" dirty="0" err="1">
                <a:solidFill>
                  <a:srgbClr val="66FF66"/>
                </a:solidFill>
              </a:rPr>
              <a:t>διάγνωση.Παγκόσμιος</a:t>
            </a:r>
            <a:r>
              <a:rPr lang="el-GR" sz="1200" dirty="0">
                <a:solidFill>
                  <a:srgbClr val="66FF66"/>
                </a:solidFill>
              </a:rPr>
              <a:t> Οργανισμός Υγείας </a:t>
            </a:r>
            <a:r>
              <a:rPr lang="el-GR" sz="1200" dirty="0" err="1">
                <a:solidFill>
                  <a:srgbClr val="66FF66"/>
                </a:solidFill>
              </a:rPr>
              <a:t>Γενεύη.Εκδόσιεις</a:t>
            </a:r>
            <a:r>
              <a:rPr lang="el-GR" sz="1200" dirty="0">
                <a:solidFill>
                  <a:srgbClr val="66FF66"/>
                </a:solidFill>
              </a:rPr>
              <a:t> ΑΛΦΑ ΒΗΤΑ , 1992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smtClean="0">
                <a:solidFill>
                  <a:srgbClr val="FF0000"/>
                </a:solidFill>
              </a:rPr>
              <a:t>ΔΙΑΤΑΡΑΧΗ ΕΠΕΙΣΟΔΙΑΚΗΣ ΥΠΕΡΦΑΓΙΑΣ :ΕΝΔΕΙΞΕΙΣ ΓΙΑ  ΤΗΝ ΧΡΗΣΗ </a:t>
            </a:r>
            <a:r>
              <a:rPr lang="en-US" sz="2400" dirty="0" smtClean="0">
                <a:solidFill>
                  <a:srgbClr val="FF0000"/>
                </a:solidFill>
              </a:rPr>
              <a:t> </a:t>
            </a:r>
            <a:r>
              <a:rPr lang="el-GR" sz="2400" dirty="0" smtClean="0">
                <a:solidFill>
                  <a:srgbClr val="FF0000"/>
                </a:solidFill>
              </a:rPr>
              <a:t>ΦΑΡΜΑΚΕΥΤΙΚΗΣ  ΑΓΩΓΗΣ (  ΟΧΙ ΧΡΗΣΗ ΑΝΤΙΚΑΤΑΘΛΙΠΤΙΚΩΝ )</a:t>
            </a:r>
            <a:endParaRPr lang="el-GR" sz="2400"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solidFill>
                  <a:srgbClr val="FFFF00"/>
                </a:solidFill>
              </a:rPr>
              <a:t>  Παράγοντας κατά της παχυσαρκίας </a:t>
            </a:r>
          </a:p>
          <a:p>
            <a:pPr>
              <a:buNone/>
            </a:pPr>
            <a:r>
              <a:rPr lang="el-GR" dirty="0" smtClean="0">
                <a:solidFill>
                  <a:srgbClr val="FFFF00"/>
                </a:solidFill>
              </a:rPr>
              <a:t>    </a:t>
            </a:r>
            <a:r>
              <a:rPr lang="el-GR" dirty="0" err="1" smtClean="0">
                <a:solidFill>
                  <a:srgbClr val="FFFF00"/>
                </a:solidFill>
              </a:rPr>
              <a:t>Ορλιστάτη</a:t>
            </a:r>
            <a:r>
              <a:rPr lang="el-GR" dirty="0" smtClean="0">
                <a:solidFill>
                  <a:srgbClr val="FFFF00"/>
                </a:solidFill>
              </a:rPr>
              <a:t>				ανεπαρκής</a:t>
            </a:r>
            <a:br>
              <a:rPr lang="el-GR" dirty="0" smtClean="0">
                <a:solidFill>
                  <a:srgbClr val="FFFF00"/>
                </a:solidFill>
              </a:rPr>
            </a:br>
            <a:r>
              <a:rPr lang="el-GR" dirty="0" smtClean="0">
                <a:solidFill>
                  <a:srgbClr val="FFFF00"/>
                </a:solidFill>
              </a:rPr>
              <a:t>-Αντιεπιληπτικά                                       </a:t>
            </a:r>
            <a:r>
              <a:rPr lang="el-GR" dirty="0" smtClean="0">
                <a:solidFill>
                  <a:srgbClr val="FF0000"/>
                </a:solidFill>
              </a:rPr>
              <a:t> μέτρια ++</a:t>
            </a:r>
            <a:r>
              <a:rPr lang="el-GR" dirty="0" smtClean="0">
                <a:solidFill>
                  <a:srgbClr val="FFFF00"/>
                </a:solidFill>
              </a:rPr>
              <a:t/>
            </a:r>
            <a:br>
              <a:rPr lang="el-GR" dirty="0" smtClean="0">
                <a:solidFill>
                  <a:srgbClr val="FFFF00"/>
                </a:solidFill>
              </a:rPr>
            </a:br>
            <a:r>
              <a:rPr lang="el-GR" dirty="0" smtClean="0">
                <a:solidFill>
                  <a:srgbClr val="FFFF00"/>
                </a:solidFill>
              </a:rPr>
              <a:t>-</a:t>
            </a:r>
            <a:r>
              <a:rPr lang="el-GR" dirty="0" err="1" smtClean="0">
                <a:solidFill>
                  <a:srgbClr val="FFFF00"/>
                </a:solidFill>
              </a:rPr>
              <a:t>Τοπιραμάτη</a:t>
            </a:r>
            <a:r>
              <a:rPr lang="el-GR" dirty="0" smtClean="0">
                <a:solidFill>
                  <a:srgbClr val="FFFF00"/>
                </a:solidFill>
              </a:rPr>
              <a:t>                                         ανεπαρκής++ </a:t>
            </a:r>
            <a:br>
              <a:rPr lang="el-GR" dirty="0" smtClean="0">
                <a:solidFill>
                  <a:srgbClr val="FFFF00"/>
                </a:solidFill>
              </a:rPr>
            </a:br>
            <a:r>
              <a:rPr lang="el-GR" dirty="0" smtClean="0">
                <a:solidFill>
                  <a:srgbClr val="FFFF00"/>
                </a:solidFill>
              </a:rPr>
              <a:t>- </a:t>
            </a:r>
            <a:r>
              <a:rPr lang="el-GR" dirty="0" err="1" smtClean="0">
                <a:solidFill>
                  <a:srgbClr val="FFFF00"/>
                </a:solidFill>
              </a:rPr>
              <a:t>Ζονισαμίδη</a:t>
            </a:r>
            <a:r>
              <a:rPr lang="el-GR" dirty="0" smtClean="0">
                <a:solidFill>
                  <a:srgbClr val="FFFF00"/>
                </a:solidFill>
              </a:rPr>
              <a:t>                                         ανεπαρκής </a:t>
            </a:r>
            <a:br>
              <a:rPr lang="el-GR" dirty="0" smtClean="0">
                <a:solidFill>
                  <a:srgbClr val="FFFF00"/>
                </a:solidFill>
              </a:rPr>
            </a:br>
            <a:r>
              <a:rPr lang="el-GR" dirty="0" smtClean="0">
                <a:solidFill>
                  <a:srgbClr val="FFFF00"/>
                </a:solidFill>
              </a:rPr>
              <a:t>-</a:t>
            </a:r>
            <a:r>
              <a:rPr lang="el-GR" dirty="0" err="1" smtClean="0">
                <a:solidFill>
                  <a:srgbClr val="FFFF00"/>
                </a:solidFill>
              </a:rPr>
              <a:t>Λαμοτριγίνη</a:t>
            </a:r>
            <a:r>
              <a:rPr lang="el-GR" dirty="0" smtClean="0">
                <a:solidFill>
                  <a:srgbClr val="FFFF00"/>
                </a:solidFill>
              </a:rPr>
              <a:t>                                        ανεπαρκής</a:t>
            </a:r>
            <a:br>
              <a:rPr lang="el-GR" dirty="0" smtClean="0">
                <a:solidFill>
                  <a:srgbClr val="FFFF00"/>
                </a:solidFill>
              </a:rPr>
            </a:br>
            <a:r>
              <a:rPr lang="en-US" dirty="0" err="1" smtClean="0">
                <a:solidFill>
                  <a:srgbClr val="FFFF00"/>
                </a:solidFill>
              </a:rPr>
              <a:t>Acamprosate</a:t>
            </a:r>
            <a:r>
              <a:rPr lang="en-US" dirty="0" smtClean="0">
                <a:solidFill>
                  <a:srgbClr val="FFFF00"/>
                </a:solidFill>
              </a:rPr>
              <a:t> </a:t>
            </a:r>
            <a:r>
              <a:rPr lang="el-GR" dirty="0" smtClean="0">
                <a:solidFill>
                  <a:srgbClr val="FFFF00"/>
                </a:solidFill>
              </a:rPr>
              <a:t>                                       ανεπαρκής</a:t>
            </a:r>
            <a:br>
              <a:rPr lang="el-GR" dirty="0" smtClean="0">
                <a:solidFill>
                  <a:srgbClr val="FFFF00"/>
                </a:solidFill>
              </a:rPr>
            </a:br>
            <a:endParaRPr lang="el-GR" dirty="0" smtClean="0">
              <a:solidFill>
                <a:srgbClr val="FFFF00"/>
              </a:solidFill>
            </a:endParaRPr>
          </a:p>
          <a:p>
            <a:pPr>
              <a:buNone/>
            </a:pPr>
            <a:endParaRPr lang="el-GR" sz="1400" dirty="0" smtClean="0">
              <a:solidFill>
                <a:srgbClr val="FFFF00"/>
              </a:solidFill>
            </a:endParaRPr>
          </a:p>
          <a:p>
            <a:pPr>
              <a:buNone/>
            </a:pPr>
            <a:endParaRPr lang="el-GR" sz="1400" dirty="0" smtClean="0">
              <a:solidFill>
                <a:srgbClr val="FFFF00"/>
              </a:solidFill>
            </a:endParaRPr>
          </a:p>
          <a:p>
            <a:pPr>
              <a:buNone/>
            </a:pPr>
            <a:endParaRPr lang="el-GR" sz="1400" dirty="0" smtClean="0">
              <a:solidFill>
                <a:srgbClr val="FFFF00"/>
              </a:solidFill>
            </a:endParaRPr>
          </a:p>
          <a:p>
            <a:pPr>
              <a:buNone/>
            </a:pPr>
            <a:r>
              <a:rPr lang="en-US" sz="1400" dirty="0" smtClean="0">
                <a:solidFill>
                  <a:srgbClr val="FFFF00"/>
                </a:solidFill>
              </a:rPr>
              <a:t>Hay &amp; </a:t>
            </a:r>
            <a:r>
              <a:rPr lang="en-US" sz="1400" dirty="0" err="1" smtClean="0">
                <a:solidFill>
                  <a:srgbClr val="FFFF00"/>
                </a:solidFill>
              </a:rPr>
              <a:t>Claudino</a:t>
            </a:r>
            <a:r>
              <a:rPr lang="en-US" sz="1400" dirty="0" smtClean="0">
                <a:solidFill>
                  <a:srgbClr val="FFFF00"/>
                </a:solidFill>
              </a:rPr>
              <a:t>, 2010 Treasure, </a:t>
            </a:r>
            <a:r>
              <a:rPr lang="en-US" sz="1400" dirty="0" err="1" smtClean="0">
                <a:solidFill>
                  <a:srgbClr val="FFFF00"/>
                </a:solidFill>
              </a:rPr>
              <a:t>Claudino</a:t>
            </a:r>
            <a:r>
              <a:rPr lang="en-US" sz="1400" dirty="0" smtClean="0">
                <a:solidFill>
                  <a:srgbClr val="FFFF00"/>
                </a:solidFill>
              </a:rPr>
              <a:t>, </a:t>
            </a:r>
            <a:r>
              <a:rPr lang="en-US" sz="1400" dirty="0" err="1" smtClean="0">
                <a:solidFill>
                  <a:srgbClr val="FFFF00"/>
                </a:solidFill>
              </a:rPr>
              <a:t>Zucker</a:t>
            </a:r>
            <a:r>
              <a:rPr lang="en-US" sz="1400" dirty="0" smtClean="0">
                <a:solidFill>
                  <a:srgbClr val="FFFF00"/>
                </a:solidFill>
              </a:rPr>
              <a:t> 2010 Hay &amp; </a:t>
            </a:r>
            <a:r>
              <a:rPr lang="en-US" sz="1400" dirty="0" err="1" smtClean="0">
                <a:solidFill>
                  <a:srgbClr val="FFFF00"/>
                </a:solidFill>
              </a:rPr>
              <a:t>Claudino</a:t>
            </a:r>
            <a:r>
              <a:rPr lang="en-US" sz="1400" dirty="0" smtClean="0">
                <a:solidFill>
                  <a:srgbClr val="FFFF00"/>
                </a:solidFill>
              </a:rPr>
              <a:t> 2011 </a:t>
            </a:r>
            <a:r>
              <a:rPr lang="en-US" sz="1400" dirty="0" err="1" smtClean="0">
                <a:solidFill>
                  <a:srgbClr val="FFFF00"/>
                </a:solidFill>
              </a:rPr>
              <a:t>Guerdjikova</a:t>
            </a:r>
            <a:r>
              <a:rPr lang="en-US" sz="1400" dirty="0" smtClean="0">
                <a:solidFill>
                  <a:srgbClr val="FFFF00"/>
                </a:solidFill>
              </a:rPr>
              <a:t> et</a:t>
            </a:r>
            <a:r>
              <a:rPr lang="el-GR" sz="1400" dirty="0" smtClean="0">
                <a:solidFill>
                  <a:srgbClr val="FFFF00"/>
                </a:solidFill>
              </a:rPr>
              <a:t> </a:t>
            </a:r>
            <a:r>
              <a:rPr lang="en-US" sz="1400" dirty="0" smtClean="0">
                <a:solidFill>
                  <a:srgbClr val="FFFF00"/>
                </a:solidFill>
              </a:rPr>
              <a:t>al</a:t>
            </a:r>
            <a:r>
              <a:rPr lang="el-GR" sz="1400" dirty="0" smtClean="0">
                <a:solidFill>
                  <a:srgbClr val="FFFF00"/>
                </a:solidFill>
              </a:rPr>
              <a:t> </a:t>
            </a:r>
            <a:r>
              <a:rPr lang="en-US" sz="1400" dirty="0" smtClean="0">
                <a:solidFill>
                  <a:srgbClr val="FFFF00"/>
                </a:solidFill>
              </a:rPr>
              <a:t>2009</a:t>
            </a:r>
            <a:br>
              <a:rPr lang="en-US" sz="1400" dirty="0" smtClean="0">
                <a:solidFill>
                  <a:srgbClr val="FFFF00"/>
                </a:solidFill>
              </a:rPr>
            </a:br>
            <a:r>
              <a:rPr lang="en-US" sz="1400" dirty="0" smtClean="0">
                <a:solidFill>
                  <a:srgbClr val="FFFF00"/>
                </a:solidFill>
              </a:rPr>
              <a:t>McElroy </a:t>
            </a:r>
            <a:r>
              <a:rPr lang="el-GR" sz="1400" dirty="0" smtClean="0">
                <a:solidFill>
                  <a:srgbClr val="FFFF00"/>
                </a:solidFill>
              </a:rPr>
              <a:t>ΕΤΑΛ 2011</a:t>
            </a:r>
          </a:p>
          <a:p>
            <a:pPr>
              <a:buNone/>
            </a:pPr>
            <a:endParaRPr lang="el-GR"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solidFill>
                  <a:srgbClr val="FF0000"/>
                </a:solidFill>
              </a:rPr>
              <a:t>ΚΑΤΕΥΘΥΝΤΗΡΙΕΣ ΟΔΗΓΙΕΣ ΑΠΌ ΤΟΝ ΠΑΓΚΟΣΜΙΟ  ΟΡΓΑΝΙΣΜΟ ΒΙΟΛΟΓΙΚΗΣ ΨΥΧΙΑΤΡΙΚΗΣ  ΓΙΑ ΤΗΝ ΘΕΡΑΠΕΥΤΙΚΗ ΑΝΤΙΜΕΤΩΠΙΣΗ ΤΗΣ ΕΠΕΙΣΟΔΙΑΚΗΣ ΥΠΕΡΦΑΓΙΑΣ </a:t>
            </a:r>
            <a:endParaRPr lang="el-GR" sz="2800" dirty="0"/>
          </a:p>
        </p:txBody>
      </p:sp>
      <p:sp>
        <p:nvSpPr>
          <p:cNvPr id="3" name="2 - Θέση περιεχομένου"/>
          <p:cNvSpPr>
            <a:spLocks noGrp="1"/>
          </p:cNvSpPr>
          <p:nvPr>
            <p:ph idx="1"/>
          </p:nvPr>
        </p:nvSpPr>
        <p:spPr>
          <a:xfrm>
            <a:off x="467544" y="1700808"/>
            <a:ext cx="8229600" cy="4525963"/>
          </a:xfrm>
        </p:spPr>
        <p:txBody>
          <a:bodyPr>
            <a:normAutofit lnSpcReduction="10000"/>
          </a:bodyPr>
          <a:lstStyle/>
          <a:p>
            <a:pPr>
              <a:buNone/>
            </a:pPr>
            <a:r>
              <a:rPr lang="en-US" dirty="0" smtClean="0">
                <a:solidFill>
                  <a:srgbClr val="FFFF00"/>
                </a:solidFill>
              </a:rPr>
              <a:t>     </a:t>
            </a:r>
            <a:r>
              <a:rPr lang="el-GR" dirty="0" smtClean="0">
                <a:solidFill>
                  <a:srgbClr val="FFFF00"/>
                </a:solidFill>
              </a:rPr>
              <a:t>Επίπεδο  Α για </a:t>
            </a:r>
            <a:r>
              <a:rPr lang="el-GR" dirty="0" err="1" smtClean="0">
                <a:solidFill>
                  <a:srgbClr val="FFFF00"/>
                </a:solidFill>
              </a:rPr>
              <a:t>σερτραλίνη</a:t>
            </a:r>
            <a:r>
              <a:rPr lang="el-GR" dirty="0" smtClean="0">
                <a:solidFill>
                  <a:srgbClr val="FFFF00"/>
                </a:solidFill>
              </a:rPr>
              <a:t>, </a:t>
            </a:r>
            <a:r>
              <a:rPr lang="el-GR" dirty="0" err="1" smtClean="0">
                <a:solidFill>
                  <a:srgbClr val="FFFF00"/>
                </a:solidFill>
              </a:rPr>
              <a:t>φλουοξετίνη</a:t>
            </a:r>
            <a:r>
              <a:rPr lang="el-GR" dirty="0" smtClean="0">
                <a:solidFill>
                  <a:srgbClr val="FFFF00"/>
                </a:solidFill>
              </a:rPr>
              <a:t>, </a:t>
            </a:r>
            <a:r>
              <a:rPr lang="el-GR" dirty="0" err="1" smtClean="0">
                <a:solidFill>
                  <a:srgbClr val="FFFF00"/>
                </a:solidFill>
              </a:rPr>
              <a:t>σιταλοπράμη</a:t>
            </a:r>
            <a:r>
              <a:rPr lang="el-GR" dirty="0" smtClean="0">
                <a:solidFill>
                  <a:srgbClr val="FFFF00"/>
                </a:solidFill>
              </a:rPr>
              <a:t/>
            </a:r>
            <a:br>
              <a:rPr lang="el-GR" dirty="0" smtClean="0">
                <a:solidFill>
                  <a:srgbClr val="FFFF00"/>
                </a:solidFill>
              </a:rPr>
            </a:br>
            <a:r>
              <a:rPr lang="el-GR" dirty="0" smtClean="0">
                <a:solidFill>
                  <a:srgbClr val="FFFF00"/>
                </a:solidFill>
              </a:rPr>
              <a:t>• Επίπεδο  </a:t>
            </a:r>
            <a:r>
              <a:rPr lang="en-US" dirty="0" smtClean="0">
                <a:solidFill>
                  <a:srgbClr val="FFFF00"/>
                </a:solidFill>
              </a:rPr>
              <a:t> </a:t>
            </a:r>
            <a:r>
              <a:rPr lang="el-GR" dirty="0" smtClean="0">
                <a:solidFill>
                  <a:srgbClr val="FFFF00"/>
                </a:solidFill>
              </a:rPr>
              <a:t>A SNRI (</a:t>
            </a:r>
            <a:r>
              <a:rPr lang="el-GR" dirty="0" err="1" smtClean="0">
                <a:solidFill>
                  <a:srgbClr val="FFFF00"/>
                </a:solidFill>
              </a:rPr>
              <a:t>ατομοξετίνη</a:t>
            </a:r>
            <a:r>
              <a:rPr lang="el-GR" dirty="0" smtClean="0">
                <a:solidFill>
                  <a:srgbClr val="FFFF00"/>
                </a:solidFill>
              </a:rPr>
              <a:t> </a:t>
            </a:r>
            <a:r>
              <a:rPr lang="el-GR" dirty="0" err="1" smtClean="0">
                <a:solidFill>
                  <a:srgbClr val="FFFF00"/>
                </a:solidFill>
              </a:rPr>
              <a:t>sibutramine</a:t>
            </a:r>
            <a:r>
              <a:rPr lang="el-GR" dirty="0" smtClean="0">
                <a:solidFill>
                  <a:srgbClr val="FFFF00"/>
                </a:solidFill>
              </a:rPr>
              <a:t>)</a:t>
            </a:r>
            <a:br>
              <a:rPr lang="el-GR" dirty="0" smtClean="0">
                <a:solidFill>
                  <a:srgbClr val="FFFF00"/>
                </a:solidFill>
              </a:rPr>
            </a:br>
            <a:r>
              <a:rPr lang="el-GR" dirty="0" smtClean="0">
                <a:solidFill>
                  <a:srgbClr val="FFFF00"/>
                </a:solidFill>
              </a:rPr>
              <a:t>• Επίπεδο  Α αντιεπιληπτικά (</a:t>
            </a:r>
            <a:r>
              <a:rPr lang="el-GR" dirty="0" err="1" smtClean="0">
                <a:solidFill>
                  <a:srgbClr val="FFFF00"/>
                </a:solidFill>
              </a:rPr>
              <a:t>τοπιραμάτη</a:t>
            </a:r>
            <a:r>
              <a:rPr lang="el-GR" dirty="0" smtClean="0">
                <a:solidFill>
                  <a:srgbClr val="FFFF00"/>
                </a:solidFill>
              </a:rPr>
              <a:t>,  </a:t>
            </a:r>
            <a:r>
              <a:rPr lang="el-GR" dirty="0" err="1" smtClean="0">
                <a:solidFill>
                  <a:srgbClr val="FFFF00"/>
                </a:solidFill>
              </a:rPr>
              <a:t>ζονισαμίδη</a:t>
            </a:r>
            <a:r>
              <a:rPr lang="el-GR" dirty="0" smtClean="0">
                <a:solidFill>
                  <a:srgbClr val="FFFF00"/>
                </a:solidFill>
              </a:rPr>
              <a:t>)</a:t>
            </a:r>
          </a:p>
          <a:p>
            <a:pPr>
              <a:buNone/>
            </a:pPr>
            <a:r>
              <a:rPr lang="el-GR" dirty="0" smtClean="0">
                <a:solidFill>
                  <a:srgbClr val="FFFF00"/>
                </a:solidFill>
              </a:rPr>
              <a:t>Στοιχεία από  28 τυχαία κλινικά δείγματα </a:t>
            </a:r>
            <a:r>
              <a:rPr lang="en-US" dirty="0" smtClean="0">
                <a:solidFill>
                  <a:srgbClr val="FFFF00"/>
                </a:solidFill>
              </a:rPr>
              <a:t>(RCT)</a:t>
            </a:r>
            <a:endParaRPr lang="el-GR" dirty="0" smtClean="0">
              <a:solidFill>
                <a:srgbClr val="FFFF00"/>
              </a:solidFill>
            </a:endParaRPr>
          </a:p>
          <a:p>
            <a:pPr>
              <a:buNone/>
            </a:pPr>
            <a:endParaRPr lang="el-GR" dirty="0" smtClean="0">
              <a:solidFill>
                <a:srgbClr val="FFFF00"/>
              </a:solidFill>
            </a:endParaRPr>
          </a:p>
          <a:p>
            <a:pPr>
              <a:buNone/>
            </a:pPr>
            <a:endParaRPr lang="el-GR" dirty="0" smtClean="0">
              <a:solidFill>
                <a:srgbClr val="FFFF00"/>
              </a:solidFill>
            </a:endParaRPr>
          </a:p>
          <a:p>
            <a:pPr>
              <a:buNone/>
            </a:pPr>
            <a:r>
              <a:rPr lang="en-US" sz="1200" dirty="0" smtClean="0">
                <a:solidFill>
                  <a:srgbClr val="FFFF00"/>
                </a:solidFill>
              </a:rPr>
              <a:t>Treasure Janet  </a:t>
            </a:r>
            <a:r>
              <a:rPr lang="el-GR" sz="1200" dirty="0" smtClean="0">
                <a:solidFill>
                  <a:srgbClr val="FFFF00"/>
                </a:solidFill>
              </a:rPr>
              <a:t>: </a:t>
            </a:r>
            <a:r>
              <a:rPr lang="en-US" sz="1200" dirty="0" smtClean="0">
                <a:solidFill>
                  <a:srgbClr val="FFFF00"/>
                </a:solidFill>
              </a:rPr>
              <a:t>First Steps in the Management of Eating Disorders</a:t>
            </a:r>
            <a:r>
              <a:rPr lang="el-GR" sz="1200" dirty="0" smtClean="0">
                <a:solidFill>
                  <a:srgbClr val="FFFF00"/>
                </a:solidFill>
              </a:rPr>
              <a:t>:</a:t>
            </a:r>
            <a:r>
              <a:rPr lang="en-US" sz="1200" dirty="0" smtClean="0">
                <a:solidFill>
                  <a:srgbClr val="FFFF00"/>
                </a:solidFill>
              </a:rPr>
              <a:t> </a:t>
            </a:r>
            <a:r>
              <a:rPr lang="el-GR" sz="1200" dirty="0" smtClean="0">
                <a:solidFill>
                  <a:srgbClr val="FFFF00"/>
                </a:solidFill>
              </a:rPr>
              <a:t>Α</a:t>
            </a:r>
            <a:r>
              <a:rPr lang="en-US" sz="1200" dirty="0" err="1" smtClean="0">
                <a:solidFill>
                  <a:srgbClr val="FFFF00"/>
                </a:solidFill>
              </a:rPr>
              <a:t>ctive</a:t>
            </a:r>
            <a:r>
              <a:rPr lang="en-US" sz="1200" dirty="0" smtClean="0">
                <a:solidFill>
                  <a:srgbClr val="FFFF00"/>
                </a:solidFill>
              </a:rPr>
              <a:t> Collaboration and Assessment with Patient and Family, European Psychiatric Association,  6/4/2013</a:t>
            </a:r>
            <a:r>
              <a:rPr lang="el-GR" sz="1200" dirty="0" smtClean="0">
                <a:solidFill>
                  <a:srgbClr val="FFFF00"/>
                </a:solidFill>
              </a:rPr>
              <a:t> </a:t>
            </a:r>
            <a:endParaRPr lang="el-GR" sz="1200" dirty="0" smtClean="0"/>
          </a:p>
          <a:p>
            <a:pPr>
              <a:buNone/>
            </a:pPr>
            <a:endParaRPr lang="el-GR" sz="1200" dirty="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764704"/>
            <a:ext cx="7772400" cy="1470025"/>
          </a:xfrm>
        </p:spPr>
        <p:txBody>
          <a:bodyPr>
            <a:normAutofit fontScale="90000"/>
          </a:bodyPr>
          <a:lstStyle/>
          <a:p>
            <a:r>
              <a:rPr lang="el-GR" dirty="0" smtClean="0">
                <a:solidFill>
                  <a:srgbClr val="FF0000"/>
                </a:solidFill>
              </a:rPr>
              <a:t>ΝΕΑ ΔΕΔΟΜΕΝΑ ΓΙΑ ΤΗΝ ΑΝΤΙΜΕΤΩΠΙΣΗ ΤΩΝ ΔΙΑΤΑΡΑΧΩΝ ΠΡΟΣΛΗΨΗΣ ΤΡΟΦΗΣ </a:t>
            </a:r>
            <a:endParaRPr lang="el-GR" dirty="0">
              <a:solidFill>
                <a:srgbClr val="FF0000"/>
              </a:solidFill>
            </a:endParaRPr>
          </a:p>
        </p:txBody>
      </p:sp>
      <p:sp>
        <p:nvSpPr>
          <p:cNvPr id="5" name="4 - Υπότιτλος"/>
          <p:cNvSpPr>
            <a:spLocks noGrp="1"/>
          </p:cNvSpPr>
          <p:nvPr>
            <p:ph type="subTitle" idx="1"/>
          </p:nvPr>
        </p:nvSpPr>
        <p:spPr>
          <a:xfrm>
            <a:off x="683568" y="5105400"/>
            <a:ext cx="8712968" cy="1752600"/>
          </a:xfrm>
        </p:spPr>
        <p:txBody>
          <a:bodyPr>
            <a:normAutofit/>
          </a:bodyPr>
          <a:lstStyle/>
          <a:p>
            <a:endParaRPr lang="el-GR" dirty="0" smtClean="0"/>
          </a:p>
          <a:p>
            <a:r>
              <a:rPr lang="el-GR" dirty="0" smtClean="0">
                <a:solidFill>
                  <a:srgbClr val="FFFF66"/>
                </a:solidFill>
              </a:rPr>
              <a:t>Βιβλία,</a:t>
            </a:r>
            <a:r>
              <a:rPr lang="en-US" dirty="0" smtClean="0">
                <a:solidFill>
                  <a:srgbClr val="FFFF66"/>
                </a:solidFill>
              </a:rPr>
              <a:t>              </a:t>
            </a:r>
            <a:r>
              <a:rPr lang="el-GR" dirty="0" smtClean="0">
                <a:solidFill>
                  <a:srgbClr val="FFFF66"/>
                </a:solidFill>
              </a:rPr>
              <a:t> Διαδίκτυο,</a:t>
            </a:r>
            <a:r>
              <a:rPr lang="en-US" dirty="0" smtClean="0">
                <a:solidFill>
                  <a:srgbClr val="FFFF66"/>
                </a:solidFill>
              </a:rPr>
              <a:t>       </a:t>
            </a:r>
            <a:r>
              <a:rPr lang="el-GR" dirty="0" smtClean="0">
                <a:solidFill>
                  <a:srgbClr val="FFFF66"/>
                </a:solidFill>
              </a:rPr>
              <a:t> Κινητά, Παιχνίδια </a:t>
            </a:r>
          </a:p>
          <a:p>
            <a:r>
              <a:rPr lang="en-US" sz="1500" dirty="0" smtClean="0">
                <a:solidFill>
                  <a:srgbClr val="FFFF66"/>
                </a:solidFill>
              </a:rPr>
              <a:t>Perkins , S Cochrane Systematic Reviews 2006, Issue 3</a:t>
            </a:r>
            <a:endParaRPr lang="el-GR" sz="1500" dirty="0">
              <a:solidFill>
                <a:srgbClr val="FFFF66"/>
              </a:solidFill>
            </a:endParaRPr>
          </a:p>
        </p:txBody>
      </p:sp>
      <p:pic>
        <p:nvPicPr>
          <p:cNvPr id="4" name="3 - Θέση περιεχομένου" descr="pinakas 002.jpg"/>
          <p:cNvPicPr>
            <a:picLocks noGrp="1" noChangeAspect="1"/>
          </p:cNvPicPr>
          <p:nvPr>
            <p:ph idx="4294967295"/>
          </p:nvPr>
        </p:nvPicPr>
        <p:blipFill>
          <a:blip r:embed="rId2" cstate="print"/>
          <a:stretch>
            <a:fillRect/>
          </a:stretch>
        </p:blipFill>
        <p:spPr>
          <a:xfrm>
            <a:off x="0" y="2492896"/>
            <a:ext cx="9296400" cy="29511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0000"/>
                </a:solidFill>
              </a:rPr>
              <a:t>Εγχειρίδια </a:t>
            </a:r>
            <a:r>
              <a:rPr lang="el-GR" dirty="0" err="1" smtClean="0">
                <a:solidFill>
                  <a:srgbClr val="FF0000"/>
                </a:solidFill>
              </a:rPr>
              <a:t>Αυτοβοηθειας</a:t>
            </a:r>
            <a:r>
              <a:rPr lang="el-GR" dirty="0" smtClean="0">
                <a:solidFill>
                  <a:srgbClr val="FF0000"/>
                </a:solidFill>
              </a:rPr>
              <a:t> </a:t>
            </a:r>
            <a:endParaRPr lang="el-GR" dirty="0">
              <a:solidFill>
                <a:srgbClr val="FF0000"/>
              </a:solidFill>
            </a:endParaRPr>
          </a:p>
        </p:txBody>
      </p:sp>
      <p:sp>
        <p:nvSpPr>
          <p:cNvPr id="3" name="2 - Θέση περιεχομένου"/>
          <p:cNvSpPr>
            <a:spLocks noGrp="1"/>
          </p:cNvSpPr>
          <p:nvPr>
            <p:ph idx="1"/>
          </p:nvPr>
        </p:nvSpPr>
        <p:spPr>
          <a:xfrm>
            <a:off x="539552" y="1268760"/>
            <a:ext cx="8229600" cy="5589240"/>
          </a:xfrm>
        </p:spPr>
        <p:txBody>
          <a:bodyPr>
            <a:normAutofit lnSpcReduction="10000"/>
          </a:bodyPr>
          <a:lstStyle/>
          <a:p>
            <a:r>
              <a:rPr lang="el-GR" sz="2000" dirty="0" smtClean="0">
                <a:solidFill>
                  <a:srgbClr val="92D050"/>
                </a:solidFill>
              </a:rPr>
              <a:t>Ψυχογενής Βουλιμία:</a:t>
            </a:r>
            <a:endParaRPr lang="en-US" sz="2000" dirty="0" smtClean="0">
              <a:solidFill>
                <a:srgbClr val="92D050"/>
              </a:solidFill>
            </a:endParaRPr>
          </a:p>
          <a:p>
            <a:r>
              <a:rPr lang="el-GR" sz="1600" dirty="0" smtClean="0">
                <a:solidFill>
                  <a:srgbClr val="FFFF00"/>
                </a:solidFill>
              </a:rPr>
              <a:t>Τα εγχειρίδια αυτοβοήθειας έχουν την ίδια  αποτελεσματικότητα με την  γνωστική </a:t>
            </a:r>
            <a:r>
              <a:rPr lang="el-GR" sz="1600" dirty="0" err="1" smtClean="0">
                <a:solidFill>
                  <a:srgbClr val="FFFF00"/>
                </a:solidFill>
              </a:rPr>
              <a:t>συμπεριφορική</a:t>
            </a:r>
            <a:r>
              <a:rPr lang="el-GR" sz="1600" dirty="0" smtClean="0">
                <a:solidFill>
                  <a:srgbClr val="FFFF00"/>
                </a:solidFill>
              </a:rPr>
              <a:t> θεραπεία (Τ</a:t>
            </a:r>
            <a:r>
              <a:rPr lang="en-US" sz="1600" dirty="0" err="1" smtClean="0">
                <a:solidFill>
                  <a:srgbClr val="FFFF00"/>
                </a:solidFill>
              </a:rPr>
              <a:t>hiels</a:t>
            </a:r>
            <a:r>
              <a:rPr lang="en-US" sz="1600" dirty="0" smtClean="0">
                <a:solidFill>
                  <a:srgbClr val="FFFF00"/>
                </a:solidFill>
              </a:rPr>
              <a:t> et al 1998)</a:t>
            </a:r>
          </a:p>
          <a:p>
            <a:r>
              <a:rPr lang="el-GR" sz="1600" dirty="0" smtClean="0">
                <a:solidFill>
                  <a:srgbClr val="FFFF00"/>
                </a:solidFill>
              </a:rPr>
              <a:t>Τα εγχειρίδια αυτοβοήθειας έχουν μεγαλύτερη  αποτελεσματικότητα από  την  γνωστική </a:t>
            </a:r>
            <a:r>
              <a:rPr lang="el-GR" sz="1600" dirty="0" err="1" smtClean="0">
                <a:solidFill>
                  <a:srgbClr val="FFFF00"/>
                </a:solidFill>
              </a:rPr>
              <a:t>συμπεριφορική</a:t>
            </a:r>
            <a:r>
              <a:rPr lang="el-GR" sz="1600" dirty="0" smtClean="0">
                <a:solidFill>
                  <a:srgbClr val="FFFF00"/>
                </a:solidFill>
              </a:rPr>
              <a:t> θεραπεία,  για πιο σταθερά αποτελέσματα  (</a:t>
            </a:r>
            <a:r>
              <a:rPr lang="en-US" sz="1600" dirty="0" err="1" smtClean="0">
                <a:solidFill>
                  <a:srgbClr val="FFFF00"/>
                </a:solidFill>
              </a:rPr>
              <a:t>Michell</a:t>
            </a:r>
            <a:r>
              <a:rPr lang="en-US" sz="1600" dirty="0" smtClean="0">
                <a:solidFill>
                  <a:srgbClr val="FFFF00"/>
                </a:solidFill>
              </a:rPr>
              <a:t> et al 2011)</a:t>
            </a:r>
          </a:p>
          <a:p>
            <a:endParaRPr lang="en-US" sz="1600" dirty="0" smtClean="0">
              <a:solidFill>
                <a:srgbClr val="FFFF00"/>
              </a:solidFill>
            </a:endParaRPr>
          </a:p>
          <a:p>
            <a:r>
              <a:rPr lang="el-GR" sz="1600" dirty="0" smtClean="0">
                <a:solidFill>
                  <a:srgbClr val="92D050"/>
                </a:solidFill>
              </a:rPr>
              <a:t>Ψυχογενής Βουλιμία</a:t>
            </a:r>
            <a:r>
              <a:rPr lang="en-US" sz="1600" dirty="0" smtClean="0">
                <a:solidFill>
                  <a:srgbClr val="92D050"/>
                </a:solidFill>
              </a:rPr>
              <a:t> (</a:t>
            </a:r>
            <a:r>
              <a:rPr lang="el-GR" sz="1600" dirty="0" smtClean="0">
                <a:solidFill>
                  <a:srgbClr val="92D050"/>
                </a:solidFill>
              </a:rPr>
              <a:t>Έφηβοι):</a:t>
            </a:r>
            <a:endParaRPr lang="en-US" sz="1600" dirty="0" smtClean="0">
              <a:solidFill>
                <a:srgbClr val="92D050"/>
              </a:solidFill>
            </a:endParaRPr>
          </a:p>
          <a:p>
            <a:r>
              <a:rPr lang="el-GR" sz="1600" dirty="0" smtClean="0">
                <a:solidFill>
                  <a:srgbClr val="FFFF00"/>
                </a:solidFill>
              </a:rPr>
              <a:t> Τα εγχειρίδια αυτοβοήθειας έχουν  μεγαλύτερη αποτελεσματικότητα  από την οικογενειακή θεραπεία (</a:t>
            </a:r>
            <a:r>
              <a:rPr lang="en-US" sz="1600" dirty="0" err="1" smtClean="0">
                <a:solidFill>
                  <a:srgbClr val="FFFF00"/>
                </a:solidFill>
              </a:rPr>
              <a:t>Schimidt</a:t>
            </a:r>
            <a:r>
              <a:rPr lang="en-US" sz="1600" dirty="0" smtClean="0">
                <a:solidFill>
                  <a:srgbClr val="FFFF00"/>
                </a:solidFill>
              </a:rPr>
              <a:t> et al 2007)</a:t>
            </a:r>
          </a:p>
          <a:p>
            <a:endParaRPr lang="en-US" sz="1600" dirty="0" smtClean="0">
              <a:solidFill>
                <a:srgbClr val="92D050"/>
              </a:solidFill>
            </a:endParaRPr>
          </a:p>
          <a:p>
            <a:r>
              <a:rPr lang="el-GR" sz="1600" dirty="0" smtClean="0">
                <a:solidFill>
                  <a:srgbClr val="92D050"/>
                </a:solidFill>
              </a:rPr>
              <a:t>ΕΠΕΙΣΟΔΙΑΚΗ ΥΠΕΡΦΑΓΙΑ :</a:t>
            </a:r>
            <a:endParaRPr lang="en-US" sz="1600" dirty="0" smtClean="0">
              <a:solidFill>
                <a:srgbClr val="92D050"/>
              </a:solidFill>
            </a:endParaRPr>
          </a:p>
          <a:p>
            <a:r>
              <a:rPr lang="el-GR" sz="1600" dirty="0" smtClean="0">
                <a:solidFill>
                  <a:srgbClr val="FFFF00"/>
                </a:solidFill>
              </a:rPr>
              <a:t>Τα εγχειρίδια αυτοβοήθειας έχουν μεγαλύτερη αποτελεσματικότητα από  την διαπροσωπική θεραπεία  ακόμη και μετά από 2 χρόνια από τη παρακολούθηση (</a:t>
            </a:r>
            <a:r>
              <a:rPr lang="en-US" sz="1600" dirty="0" smtClean="0">
                <a:solidFill>
                  <a:srgbClr val="FFFF00"/>
                </a:solidFill>
              </a:rPr>
              <a:t>Wilson et al 2010).</a:t>
            </a:r>
          </a:p>
          <a:p>
            <a:r>
              <a:rPr lang="el-GR" sz="1600" dirty="0" smtClean="0">
                <a:solidFill>
                  <a:srgbClr val="92D050"/>
                </a:solidFill>
              </a:rPr>
              <a:t>Ψυχογενής Βουλιμία</a:t>
            </a:r>
            <a:r>
              <a:rPr lang="en-US" sz="1600" dirty="0" smtClean="0">
                <a:solidFill>
                  <a:srgbClr val="92D050"/>
                </a:solidFill>
              </a:rPr>
              <a:t>   -</a:t>
            </a:r>
            <a:r>
              <a:rPr lang="el-GR" sz="1600" dirty="0" smtClean="0">
                <a:solidFill>
                  <a:srgbClr val="92D050"/>
                </a:solidFill>
              </a:rPr>
              <a:t>Διαταραχές Πρόσληψης Τροφής μη αλλιώς </a:t>
            </a:r>
            <a:r>
              <a:rPr lang="el-GR" sz="1600" dirty="0" err="1" smtClean="0">
                <a:solidFill>
                  <a:srgbClr val="92D050"/>
                </a:solidFill>
              </a:rPr>
              <a:t>προδιοριζόμενες:</a:t>
            </a:r>
            <a:r>
              <a:rPr lang="el-GR" sz="1600" dirty="0" err="1" smtClean="0">
                <a:solidFill>
                  <a:srgbClr val="FFFF00"/>
                </a:solidFill>
              </a:rPr>
              <a:t>Τα</a:t>
            </a:r>
            <a:r>
              <a:rPr lang="el-GR" sz="1600" dirty="0" smtClean="0">
                <a:solidFill>
                  <a:srgbClr val="FFFF00"/>
                </a:solidFill>
              </a:rPr>
              <a:t> εγχειρίδια αυτοβοήθειας έχουν  μεγαλύτερη  αποτελεσματικότητα από την αναμονή για κάποιον γιατρό.</a:t>
            </a:r>
            <a:endParaRPr lang="en-US" sz="1600" dirty="0" smtClean="0">
              <a:solidFill>
                <a:srgbClr val="FFFF00"/>
              </a:solidFill>
            </a:endParaRPr>
          </a:p>
          <a:p>
            <a:endParaRPr lang="el-GR" sz="1600" dirty="0" smtClean="0">
              <a:solidFill>
                <a:srgbClr val="92D050"/>
              </a:solidFill>
            </a:endParaRPr>
          </a:p>
          <a:p>
            <a:endParaRPr lang="el-GR" sz="1600" dirty="0" smtClean="0">
              <a:solidFill>
                <a:srgbClr val="92D050"/>
              </a:solidFill>
            </a:endParaRPr>
          </a:p>
          <a:p>
            <a:pPr>
              <a:buNone/>
            </a:pPr>
            <a:r>
              <a:rPr lang="en-US" sz="1200" dirty="0" smtClean="0">
                <a:solidFill>
                  <a:srgbClr val="FFFF00"/>
                </a:solidFill>
              </a:rPr>
              <a:t>Treasure Janet  </a:t>
            </a:r>
            <a:r>
              <a:rPr lang="el-GR" sz="1200" dirty="0" smtClean="0">
                <a:solidFill>
                  <a:srgbClr val="FFFF00"/>
                </a:solidFill>
              </a:rPr>
              <a:t>: </a:t>
            </a:r>
            <a:r>
              <a:rPr lang="en-US" sz="1200" dirty="0" smtClean="0">
                <a:solidFill>
                  <a:srgbClr val="FFFF00"/>
                </a:solidFill>
              </a:rPr>
              <a:t>First Steps in the Management of Eating Disorders</a:t>
            </a:r>
            <a:r>
              <a:rPr lang="el-GR" sz="1200" dirty="0" smtClean="0">
                <a:solidFill>
                  <a:srgbClr val="FFFF00"/>
                </a:solidFill>
              </a:rPr>
              <a:t>:</a:t>
            </a:r>
            <a:r>
              <a:rPr lang="en-US" sz="1200" dirty="0" smtClean="0">
                <a:solidFill>
                  <a:srgbClr val="FFFF00"/>
                </a:solidFill>
              </a:rPr>
              <a:t> </a:t>
            </a:r>
            <a:r>
              <a:rPr lang="el-GR" sz="1200" dirty="0" smtClean="0">
                <a:solidFill>
                  <a:srgbClr val="FFFF00"/>
                </a:solidFill>
              </a:rPr>
              <a:t>Α</a:t>
            </a:r>
            <a:r>
              <a:rPr lang="en-US" sz="1200" dirty="0" err="1" smtClean="0">
                <a:solidFill>
                  <a:srgbClr val="FFFF00"/>
                </a:solidFill>
              </a:rPr>
              <a:t>ctive</a:t>
            </a:r>
            <a:r>
              <a:rPr lang="en-US" sz="1200" dirty="0" smtClean="0">
                <a:solidFill>
                  <a:srgbClr val="FFFF00"/>
                </a:solidFill>
              </a:rPr>
              <a:t> Collaboration and Assessment with Patient and Family, European Psychiatric Association,  6/4/2013</a:t>
            </a:r>
            <a:r>
              <a:rPr lang="el-GR" sz="1200" dirty="0" smtClean="0">
                <a:solidFill>
                  <a:srgbClr val="FFFF00"/>
                </a:solidFill>
              </a:rPr>
              <a:t> </a:t>
            </a:r>
            <a:endParaRPr lang="el-GR" sz="1200" dirty="0" smtClean="0"/>
          </a:p>
          <a:p>
            <a:endParaRPr lang="en-US" sz="1200" dirty="0" smtClean="0">
              <a:solidFill>
                <a:srgbClr val="92D050"/>
              </a:solidFill>
            </a:endParaRPr>
          </a:p>
          <a:p>
            <a:endParaRPr lang="en-US" sz="1600" dirty="0" smtClean="0">
              <a:solidFill>
                <a:srgbClr val="92D050"/>
              </a:solidFill>
            </a:endParaRPr>
          </a:p>
          <a:p>
            <a:endParaRPr lang="en-US" sz="1600" dirty="0" smtClean="0">
              <a:solidFill>
                <a:srgbClr val="FFFF00"/>
              </a:solidFill>
            </a:endParaRPr>
          </a:p>
          <a:p>
            <a:endParaRPr lang="en-US" sz="1600" dirty="0" smtClean="0">
              <a:solidFill>
                <a:srgbClr val="FFFF00"/>
              </a:solidFill>
            </a:endParaRPr>
          </a:p>
          <a:p>
            <a:endParaRPr lang="en-US" sz="1600" dirty="0" smtClean="0">
              <a:solidFill>
                <a:srgbClr val="92D050"/>
              </a:solidFill>
            </a:endParaRPr>
          </a:p>
          <a:p>
            <a:endParaRPr lang="en-US" sz="1600" dirty="0" smtClean="0">
              <a:solidFill>
                <a:srgbClr val="92D050"/>
              </a:solidFill>
            </a:endParaRPr>
          </a:p>
          <a:p>
            <a:endParaRPr lang="en-US" sz="1600" dirty="0" smtClean="0">
              <a:solidFill>
                <a:srgbClr val="FFFF00"/>
              </a:solidFill>
            </a:endParaRPr>
          </a:p>
          <a:p>
            <a:endParaRPr lang="el-GR" sz="1600"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0"/>
            <a:ext cx="7772400" cy="1470025"/>
          </a:xfrm>
        </p:spPr>
        <p:txBody>
          <a:bodyPr>
            <a:normAutofit fontScale="90000"/>
          </a:bodyPr>
          <a:lstStyle/>
          <a:p>
            <a:r>
              <a:rPr lang="el-GR" dirty="0" smtClean="0">
                <a:solidFill>
                  <a:srgbClr val="FF0000"/>
                </a:solidFill>
              </a:rPr>
              <a:t>ΝΕΑ ΔΕΔΟΜΕΝΑ ΓΙΑ ΤΙΣ ΟΙΚΟΓΕΝΕΙΕΣ ΜΕ ΑΣΘΕΝΕΙΣ ΠΟΥ ΠΑΣΧΟΥΝ ΑΠΟ ΔΠΤ</a:t>
            </a:r>
            <a:endParaRPr lang="el-GR" dirty="0">
              <a:solidFill>
                <a:srgbClr val="FF0000"/>
              </a:solidFill>
            </a:endParaRPr>
          </a:p>
        </p:txBody>
      </p:sp>
      <p:sp>
        <p:nvSpPr>
          <p:cNvPr id="6" name="5 - Υπότιτλος"/>
          <p:cNvSpPr>
            <a:spLocks noGrp="1"/>
          </p:cNvSpPr>
          <p:nvPr>
            <p:ph type="subTitle" idx="1"/>
          </p:nvPr>
        </p:nvSpPr>
        <p:spPr>
          <a:xfrm>
            <a:off x="1043608" y="4941168"/>
            <a:ext cx="6904856" cy="1752600"/>
          </a:xfrm>
        </p:spPr>
        <p:txBody>
          <a:bodyPr>
            <a:normAutofit lnSpcReduction="10000"/>
          </a:bodyPr>
          <a:lstStyle/>
          <a:p>
            <a:r>
              <a:rPr lang="el-GR" dirty="0" smtClean="0">
                <a:solidFill>
                  <a:srgbClr val="FFFF00"/>
                </a:solidFill>
              </a:rPr>
              <a:t>Βιβλία,</a:t>
            </a:r>
            <a:r>
              <a:rPr lang="en-US" dirty="0" smtClean="0">
                <a:solidFill>
                  <a:srgbClr val="FFFF00"/>
                </a:solidFill>
              </a:rPr>
              <a:t>              </a:t>
            </a:r>
            <a:r>
              <a:rPr lang="el-GR" dirty="0" smtClean="0">
                <a:solidFill>
                  <a:srgbClr val="FFFF00"/>
                </a:solidFill>
              </a:rPr>
              <a:t> Διαδίκτυο</a:t>
            </a:r>
            <a:r>
              <a:rPr lang="en-US" dirty="0" smtClean="0">
                <a:solidFill>
                  <a:srgbClr val="FFFF00"/>
                </a:solidFill>
              </a:rPr>
              <a:t>     </a:t>
            </a:r>
            <a:r>
              <a:rPr lang="el-GR" dirty="0" smtClean="0">
                <a:solidFill>
                  <a:srgbClr val="FFFF00"/>
                </a:solidFill>
              </a:rPr>
              <a:t> </a:t>
            </a:r>
            <a:r>
              <a:rPr lang="en-US" dirty="0" smtClean="0">
                <a:solidFill>
                  <a:srgbClr val="FFFF00"/>
                </a:solidFill>
              </a:rPr>
              <a:t>DVD</a:t>
            </a:r>
            <a:endParaRPr lang="el-GR" dirty="0" smtClean="0">
              <a:solidFill>
                <a:srgbClr val="FFFF00"/>
              </a:solidFill>
            </a:endParaRPr>
          </a:p>
          <a:p>
            <a:endParaRPr lang="el-GR" dirty="0" smtClean="0">
              <a:solidFill>
                <a:srgbClr val="FFFF00"/>
              </a:solidFill>
            </a:endParaRPr>
          </a:p>
          <a:p>
            <a:r>
              <a:rPr lang="en-US" sz="1300" dirty="0" smtClean="0">
                <a:solidFill>
                  <a:srgbClr val="FFFF00"/>
                </a:solidFill>
              </a:rPr>
              <a:t>Treasure Janet  </a:t>
            </a:r>
            <a:r>
              <a:rPr lang="el-GR" sz="1300" dirty="0" smtClean="0">
                <a:solidFill>
                  <a:srgbClr val="FFFF00"/>
                </a:solidFill>
              </a:rPr>
              <a:t>: </a:t>
            </a:r>
            <a:r>
              <a:rPr lang="en-US" sz="1300" dirty="0" smtClean="0">
                <a:solidFill>
                  <a:srgbClr val="FFFF00"/>
                </a:solidFill>
              </a:rPr>
              <a:t>First Steps in the Management of Eating Disorders</a:t>
            </a:r>
            <a:r>
              <a:rPr lang="el-GR" sz="1300" dirty="0" smtClean="0">
                <a:solidFill>
                  <a:srgbClr val="FFFF00"/>
                </a:solidFill>
              </a:rPr>
              <a:t>:</a:t>
            </a:r>
            <a:r>
              <a:rPr lang="en-US" sz="1300" dirty="0" smtClean="0">
                <a:solidFill>
                  <a:srgbClr val="FFFF00"/>
                </a:solidFill>
              </a:rPr>
              <a:t> </a:t>
            </a:r>
            <a:r>
              <a:rPr lang="el-GR" sz="1300" dirty="0" smtClean="0">
                <a:solidFill>
                  <a:srgbClr val="FFFF00"/>
                </a:solidFill>
              </a:rPr>
              <a:t>Α</a:t>
            </a:r>
            <a:r>
              <a:rPr lang="en-US" sz="1300" dirty="0" err="1" smtClean="0">
                <a:solidFill>
                  <a:srgbClr val="FFFF00"/>
                </a:solidFill>
              </a:rPr>
              <a:t>ctive</a:t>
            </a:r>
            <a:r>
              <a:rPr lang="en-US" sz="1300" dirty="0" smtClean="0">
                <a:solidFill>
                  <a:srgbClr val="FFFF00"/>
                </a:solidFill>
              </a:rPr>
              <a:t> Collaboration and Assessment with Patient and Family, European Psychiatric Association,  6/4/2013</a:t>
            </a:r>
            <a:r>
              <a:rPr lang="el-GR" sz="1300" dirty="0" smtClean="0">
                <a:solidFill>
                  <a:srgbClr val="FFFF00"/>
                </a:solidFill>
              </a:rPr>
              <a:t> </a:t>
            </a:r>
            <a:endParaRPr lang="el-GR" sz="1300" dirty="0" smtClean="0"/>
          </a:p>
          <a:p>
            <a:r>
              <a:rPr lang="en-US" sz="1300" dirty="0" smtClean="0">
                <a:solidFill>
                  <a:srgbClr val="FFFF00"/>
                </a:solidFill>
              </a:rPr>
              <a:t> </a:t>
            </a:r>
            <a:endParaRPr lang="el-GR" sz="1300" dirty="0">
              <a:solidFill>
                <a:srgbClr val="FFFF00"/>
              </a:solidFill>
            </a:endParaRPr>
          </a:p>
        </p:txBody>
      </p:sp>
      <p:pic>
        <p:nvPicPr>
          <p:cNvPr id="4" name="3 - Θέση περιεχομένου" descr="pinakas 001.jpg"/>
          <p:cNvPicPr>
            <a:picLocks noGrp="1" noChangeAspect="1"/>
          </p:cNvPicPr>
          <p:nvPr>
            <p:ph idx="4294967295"/>
          </p:nvPr>
        </p:nvPicPr>
        <p:blipFill>
          <a:blip r:embed="rId2" cstate="print"/>
          <a:stretch>
            <a:fillRect/>
          </a:stretch>
        </p:blipFill>
        <p:spPr>
          <a:xfrm>
            <a:off x="323528" y="1700808"/>
            <a:ext cx="8164513" cy="32766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143000"/>
          </a:xfrm>
        </p:spPr>
        <p:txBody>
          <a:bodyPr>
            <a:normAutofit fontScale="90000"/>
          </a:bodyPr>
          <a:lstStyle/>
          <a:p>
            <a:r>
              <a:rPr lang="el-GR" dirty="0" smtClean="0">
                <a:solidFill>
                  <a:srgbClr val="FF0000"/>
                </a:solidFill>
              </a:rPr>
              <a:t>ΚΑΤΕΥΘΥΝΤΗΡΙΕΣ ΟΔΗΓΙΕΣ  ΓΙΑ ΓΟΝΕΙΣ /ΦΡΟΝΤΙΣΤΕΣ ΑΤΟΜΩΝ ΜΕ ΔΠΤ</a:t>
            </a:r>
            <a:endParaRPr lang="el-GR" dirty="0">
              <a:solidFill>
                <a:srgbClr val="FF0000"/>
              </a:solidFill>
            </a:endParaRPr>
          </a:p>
        </p:txBody>
      </p:sp>
      <p:sp>
        <p:nvSpPr>
          <p:cNvPr id="3" name="2 - Θέση περιεχομένου"/>
          <p:cNvSpPr>
            <a:spLocks noGrp="1"/>
          </p:cNvSpPr>
          <p:nvPr>
            <p:ph idx="1"/>
          </p:nvPr>
        </p:nvSpPr>
        <p:spPr>
          <a:xfrm>
            <a:off x="467544" y="1268760"/>
            <a:ext cx="8229600" cy="4997152"/>
          </a:xfrm>
        </p:spPr>
        <p:txBody>
          <a:bodyPr>
            <a:normAutofit fontScale="92500" lnSpcReduction="20000"/>
          </a:bodyPr>
          <a:lstStyle/>
          <a:p>
            <a:pPr>
              <a:buNone/>
            </a:pPr>
            <a:r>
              <a:rPr lang="el-GR" dirty="0" smtClean="0">
                <a:solidFill>
                  <a:srgbClr val="FFFF00"/>
                </a:solidFill>
              </a:rPr>
              <a:t> Υποστηρικτικό πρόγραμμα  για τους φροντιστές ατόμων με ΔΠΤ , βασισμένο  σε  διαδικτυακά στοιχεία ‘’Ξεπερνώντας την Ανορεξία’’  </a:t>
            </a:r>
            <a:br>
              <a:rPr lang="el-GR" dirty="0" smtClean="0">
                <a:solidFill>
                  <a:srgbClr val="FFFF00"/>
                </a:solidFill>
              </a:rPr>
            </a:br>
            <a:r>
              <a:rPr lang="el-GR" sz="1300" dirty="0" smtClean="0">
                <a:solidFill>
                  <a:srgbClr val="FFFF00"/>
                </a:solidFill>
              </a:rPr>
              <a:t>(</a:t>
            </a:r>
            <a:r>
              <a:rPr lang="el-GR" sz="1300" dirty="0" err="1" smtClean="0">
                <a:solidFill>
                  <a:srgbClr val="FFFF00"/>
                </a:solidFill>
              </a:rPr>
              <a:t>Grover</a:t>
            </a:r>
            <a:r>
              <a:rPr lang="el-GR" sz="1300" dirty="0" smtClean="0">
                <a:solidFill>
                  <a:srgbClr val="FFFF00"/>
                </a:solidFill>
              </a:rPr>
              <a:t> </a:t>
            </a:r>
            <a:r>
              <a:rPr lang="el-GR" sz="1300" dirty="0" err="1" smtClean="0">
                <a:solidFill>
                  <a:srgbClr val="FFFF00"/>
                </a:solidFill>
              </a:rPr>
              <a:t>et</a:t>
            </a:r>
            <a:r>
              <a:rPr lang="el-GR" sz="1300" dirty="0" smtClean="0">
                <a:solidFill>
                  <a:srgbClr val="FFFF00"/>
                </a:solidFill>
              </a:rPr>
              <a:t> </a:t>
            </a:r>
            <a:r>
              <a:rPr lang="el-GR" sz="1300" dirty="0" err="1" smtClean="0">
                <a:solidFill>
                  <a:srgbClr val="FFFF00"/>
                </a:solidFill>
              </a:rPr>
              <a:t>al</a:t>
            </a:r>
            <a:r>
              <a:rPr lang="el-GR" sz="1300" dirty="0" smtClean="0">
                <a:solidFill>
                  <a:srgbClr val="FFFF00"/>
                </a:solidFill>
              </a:rPr>
              <a:t> 2010,  </a:t>
            </a:r>
            <a:r>
              <a:rPr lang="en-US" sz="1300" dirty="0" smtClean="0">
                <a:solidFill>
                  <a:srgbClr val="FFFF00"/>
                </a:solidFill>
              </a:rPr>
              <a:t> </a:t>
            </a:r>
            <a:r>
              <a:rPr lang="el-GR" sz="1300" dirty="0" err="1" smtClean="0">
                <a:solidFill>
                  <a:srgbClr val="FFFF00"/>
                </a:solidFill>
              </a:rPr>
              <a:t>Groveret</a:t>
            </a:r>
            <a:r>
              <a:rPr lang="el-GR" sz="1300" dirty="0" smtClean="0">
                <a:solidFill>
                  <a:srgbClr val="FFFF00"/>
                </a:solidFill>
              </a:rPr>
              <a:t> </a:t>
            </a:r>
            <a:r>
              <a:rPr lang="el-GR" sz="1300" dirty="0" err="1" smtClean="0">
                <a:solidFill>
                  <a:srgbClr val="FFFF00"/>
                </a:solidFill>
              </a:rPr>
              <a:t>al</a:t>
            </a:r>
            <a:r>
              <a:rPr lang="el-GR" sz="1300" dirty="0" smtClean="0">
                <a:solidFill>
                  <a:srgbClr val="FFFF00"/>
                </a:solidFill>
              </a:rPr>
              <a:t> 2011).</a:t>
            </a:r>
            <a:r>
              <a:rPr lang="el-GR" dirty="0" smtClean="0">
                <a:solidFill>
                  <a:srgbClr val="FFFF00"/>
                </a:solidFill>
              </a:rPr>
              <a:t/>
            </a:r>
            <a:br>
              <a:rPr lang="el-GR" dirty="0" smtClean="0">
                <a:solidFill>
                  <a:srgbClr val="FFFF00"/>
                </a:solidFill>
              </a:rPr>
            </a:br>
            <a:endParaRPr lang="en-US" dirty="0" smtClean="0">
              <a:solidFill>
                <a:srgbClr val="FFFF00"/>
              </a:solidFill>
            </a:endParaRPr>
          </a:p>
          <a:p>
            <a:pPr>
              <a:buNone/>
            </a:pPr>
            <a:r>
              <a:rPr lang="en-US" dirty="0" smtClean="0">
                <a:solidFill>
                  <a:srgbClr val="FFFF00"/>
                </a:solidFill>
              </a:rPr>
              <a:t> </a:t>
            </a:r>
            <a:r>
              <a:rPr lang="el-GR" dirty="0" smtClean="0">
                <a:solidFill>
                  <a:srgbClr val="FFFF00"/>
                </a:solidFill>
              </a:rPr>
              <a:t>  ECHO: Ενεργός Αξιολόγηση και Συνεργασία με τον Ασθενή και την Οικογένεια </a:t>
            </a:r>
            <a:r>
              <a:rPr lang="el-GR" dirty="0" err="1" smtClean="0">
                <a:solidFill>
                  <a:srgbClr val="FFFF00"/>
                </a:solidFill>
              </a:rPr>
              <a:t>του:Οι</a:t>
            </a:r>
            <a:r>
              <a:rPr lang="el-GR" dirty="0" smtClean="0">
                <a:solidFill>
                  <a:srgbClr val="FFFF00"/>
                </a:solidFill>
              </a:rPr>
              <a:t>  έμπειροι  φροντιστές  μπορούν να  βοηθήσουν  τους άλλους (με βιβλία, DVD, συμβουλευτική)  με σκοπό να μειώσουν  την  αγωνία των </a:t>
            </a:r>
            <a:r>
              <a:rPr lang="en-US" dirty="0" smtClean="0">
                <a:solidFill>
                  <a:srgbClr val="FFFF00"/>
                </a:solidFill>
              </a:rPr>
              <a:t> </a:t>
            </a:r>
            <a:r>
              <a:rPr lang="el-GR" dirty="0" smtClean="0">
                <a:solidFill>
                  <a:srgbClr val="FFFF00"/>
                </a:solidFill>
              </a:rPr>
              <a:t>φροντιστών	τους  και   να τους ενθαρρύνουν να εκφράσουν τα  συναισθήματά τους(Τεχνική </a:t>
            </a:r>
            <a:r>
              <a:rPr lang="en-US" dirty="0" smtClean="0">
                <a:solidFill>
                  <a:srgbClr val="FFFF00"/>
                </a:solidFill>
              </a:rPr>
              <a:t>expressed emotion)</a:t>
            </a:r>
            <a:r>
              <a:rPr lang="el-GR" dirty="0" smtClean="0">
                <a:solidFill>
                  <a:srgbClr val="FFFF00"/>
                </a:solidFill>
              </a:rPr>
              <a:t> </a:t>
            </a:r>
            <a:r>
              <a:rPr lang="en-US" dirty="0" smtClean="0">
                <a:solidFill>
                  <a:srgbClr val="FFFF00"/>
                </a:solidFill>
              </a:rPr>
              <a:t>.</a:t>
            </a:r>
            <a:r>
              <a:rPr lang="el-GR" dirty="0" smtClean="0">
                <a:solidFill>
                  <a:srgbClr val="FFFF00"/>
                </a:solidFill>
              </a:rPr>
              <a:t/>
            </a:r>
            <a:br>
              <a:rPr lang="el-GR" dirty="0" smtClean="0">
                <a:solidFill>
                  <a:srgbClr val="FFFF00"/>
                </a:solidFill>
              </a:rPr>
            </a:br>
            <a:r>
              <a:rPr lang="el-GR" sz="1600" dirty="0" smtClean="0">
                <a:solidFill>
                  <a:srgbClr val="FFFF00"/>
                </a:solidFill>
              </a:rPr>
              <a:t> (</a:t>
            </a:r>
            <a:r>
              <a:rPr lang="el-GR" sz="1300" dirty="0" err="1" smtClean="0">
                <a:solidFill>
                  <a:srgbClr val="FFFF00"/>
                </a:solidFill>
              </a:rPr>
              <a:t>Goddard</a:t>
            </a:r>
            <a:r>
              <a:rPr lang="el-GR" sz="1300" dirty="0" smtClean="0">
                <a:solidFill>
                  <a:srgbClr val="FFFF00"/>
                </a:solidFill>
              </a:rPr>
              <a:t> </a:t>
            </a:r>
            <a:r>
              <a:rPr lang="el-GR" sz="1300" dirty="0" err="1" smtClean="0">
                <a:solidFill>
                  <a:srgbClr val="FFFF00"/>
                </a:solidFill>
              </a:rPr>
              <a:t>et</a:t>
            </a:r>
            <a:r>
              <a:rPr lang="el-GR" sz="1300" dirty="0" smtClean="0">
                <a:solidFill>
                  <a:srgbClr val="FFFF00"/>
                </a:solidFill>
              </a:rPr>
              <a:t> </a:t>
            </a:r>
            <a:r>
              <a:rPr lang="el-GR" sz="1300" dirty="0" err="1" smtClean="0">
                <a:solidFill>
                  <a:srgbClr val="FFFF00"/>
                </a:solidFill>
              </a:rPr>
              <a:t>al</a:t>
            </a:r>
            <a:r>
              <a:rPr lang="el-GR" sz="1300" dirty="0" smtClean="0">
                <a:solidFill>
                  <a:srgbClr val="FFFF00"/>
                </a:solidFill>
              </a:rPr>
              <a:t> 2011).</a:t>
            </a:r>
          </a:p>
          <a:p>
            <a:pPr>
              <a:buNone/>
            </a:pPr>
            <a:endParaRPr lang="el-GR" dirty="0" smtClean="0">
              <a:solidFill>
                <a:srgbClr val="FFFF00"/>
              </a:solidFill>
            </a:endParaRPr>
          </a:p>
          <a:p>
            <a:pPr>
              <a:buNone/>
            </a:pPr>
            <a:endParaRPr lang="en-US" sz="1300" dirty="0" smtClean="0">
              <a:solidFill>
                <a:srgbClr val="FFFF00"/>
              </a:solidFill>
            </a:endParaRPr>
          </a:p>
          <a:p>
            <a:pPr>
              <a:buNone/>
            </a:pPr>
            <a:endParaRPr lang="en-US" sz="1300" dirty="0" smtClean="0">
              <a:solidFill>
                <a:srgbClr val="FFFF00"/>
              </a:solidFill>
            </a:endParaRPr>
          </a:p>
        </p:txBody>
      </p:sp>
      <p:sp>
        <p:nvSpPr>
          <p:cNvPr id="4" name="3 - Ορθογώνιο"/>
          <p:cNvSpPr/>
          <p:nvPr/>
        </p:nvSpPr>
        <p:spPr>
          <a:xfrm>
            <a:off x="467544" y="6365557"/>
            <a:ext cx="8226747" cy="492443"/>
          </a:xfrm>
          <a:prstGeom prst="rect">
            <a:avLst/>
          </a:prstGeom>
        </p:spPr>
        <p:txBody>
          <a:bodyPr wrap="square">
            <a:spAutoFit/>
          </a:bodyPr>
          <a:lstStyle/>
          <a:p>
            <a:r>
              <a:rPr lang="en-US" sz="1300" dirty="0" smtClean="0">
                <a:solidFill>
                  <a:srgbClr val="FFFF00"/>
                </a:solidFill>
              </a:rPr>
              <a:t>Treasure Janet  </a:t>
            </a:r>
            <a:r>
              <a:rPr lang="el-GR" sz="1300" dirty="0" smtClean="0">
                <a:solidFill>
                  <a:srgbClr val="FFFF00"/>
                </a:solidFill>
              </a:rPr>
              <a:t>: </a:t>
            </a:r>
            <a:r>
              <a:rPr lang="en-US" sz="1300" dirty="0" smtClean="0">
                <a:solidFill>
                  <a:srgbClr val="FFFF00"/>
                </a:solidFill>
              </a:rPr>
              <a:t>First Steps in the Management of Eating Disorders</a:t>
            </a:r>
            <a:r>
              <a:rPr lang="el-GR" sz="1300" dirty="0" smtClean="0">
                <a:solidFill>
                  <a:srgbClr val="FFFF00"/>
                </a:solidFill>
              </a:rPr>
              <a:t>:</a:t>
            </a:r>
            <a:r>
              <a:rPr lang="en-US" sz="1300" dirty="0" smtClean="0">
                <a:solidFill>
                  <a:srgbClr val="FFFF00"/>
                </a:solidFill>
              </a:rPr>
              <a:t> </a:t>
            </a:r>
            <a:r>
              <a:rPr lang="el-GR" sz="1300" dirty="0" smtClean="0">
                <a:solidFill>
                  <a:srgbClr val="FFFF00"/>
                </a:solidFill>
              </a:rPr>
              <a:t>Α</a:t>
            </a:r>
            <a:r>
              <a:rPr lang="en-US" sz="1300" dirty="0" err="1" smtClean="0">
                <a:solidFill>
                  <a:srgbClr val="FFFF00"/>
                </a:solidFill>
              </a:rPr>
              <a:t>ctive</a:t>
            </a:r>
            <a:r>
              <a:rPr lang="en-US" sz="1300" dirty="0" smtClean="0">
                <a:solidFill>
                  <a:srgbClr val="FFFF00"/>
                </a:solidFill>
              </a:rPr>
              <a:t> Collaboration and Assessment with Patient and Family, European Psychiatric Association,  6/4/2013</a:t>
            </a:r>
            <a:r>
              <a:rPr lang="el-GR" sz="1300" dirty="0" smtClean="0">
                <a:solidFill>
                  <a:srgbClr val="FFFF00"/>
                </a:solidFill>
              </a:rPr>
              <a:t> </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Σχόλια για τους Φροντιστές  </a:t>
            </a:r>
            <a:endParaRPr lang="el-GR" dirty="0">
              <a:solidFill>
                <a:srgbClr val="FF0000"/>
              </a:solidFill>
            </a:endParaRPr>
          </a:p>
        </p:txBody>
      </p:sp>
      <p:sp>
        <p:nvSpPr>
          <p:cNvPr id="3" name="2 - Θέση περιεχομένου"/>
          <p:cNvSpPr>
            <a:spLocks noGrp="1"/>
          </p:cNvSpPr>
          <p:nvPr>
            <p:ph idx="1"/>
          </p:nvPr>
        </p:nvSpPr>
        <p:spPr>
          <a:xfrm>
            <a:off x="457200" y="1600200"/>
            <a:ext cx="8229600" cy="4853136"/>
          </a:xfrm>
        </p:spPr>
        <p:txBody>
          <a:bodyPr>
            <a:normAutofit fontScale="92500" lnSpcReduction="20000"/>
          </a:bodyPr>
          <a:lstStyle/>
          <a:p>
            <a:pPr algn="just"/>
            <a:r>
              <a:rPr lang="el-GR" dirty="0" smtClean="0">
                <a:solidFill>
                  <a:srgbClr val="FFFF00"/>
                </a:solidFill>
              </a:rPr>
              <a:t>  </a:t>
            </a:r>
            <a:r>
              <a:rPr lang="en-US" dirty="0" smtClean="0">
                <a:solidFill>
                  <a:srgbClr val="FFFF00"/>
                </a:solidFill>
              </a:rPr>
              <a:t>  </a:t>
            </a:r>
            <a:r>
              <a:rPr lang="el-GR" dirty="0" smtClean="0">
                <a:solidFill>
                  <a:srgbClr val="FFFF00"/>
                </a:solidFill>
              </a:rPr>
              <a:t>Οι Διαπροσωπικοί παράγοντες που συντηρούν την διαταραχή πρόσληψης τροφής πρέπει να εντοπίζονται επειδή έχουν  σημαντικό ρόλο.</a:t>
            </a:r>
          </a:p>
          <a:p>
            <a:pPr algn="just"/>
            <a:r>
              <a:rPr lang="el-GR" dirty="0">
                <a:solidFill>
                  <a:srgbClr val="FFFF00"/>
                </a:solidFill>
              </a:rPr>
              <a:t> </a:t>
            </a:r>
            <a:r>
              <a:rPr lang="el-GR" dirty="0" smtClean="0">
                <a:solidFill>
                  <a:srgbClr val="FFFF00"/>
                </a:solidFill>
              </a:rPr>
              <a:t>  Το εκφραζόμενο  συναίσθημα, κυρίως η υπερπροστασία και η κριτική, είναι πολύ συνηθισμένα στις οικογένειες των ενηλίκων με ΔΠΤ.</a:t>
            </a:r>
          </a:p>
          <a:p>
            <a:pPr algn="just"/>
            <a:r>
              <a:rPr lang="el-GR" dirty="0" smtClean="0">
                <a:solidFill>
                  <a:srgbClr val="FFFF00"/>
                </a:solidFill>
              </a:rPr>
              <a:t>   Είναι το ίδιο προσιτό  για τα μέλη της οικογένειας τόσο να ‘’υιοθετήσουν’’  την ασθένεια, όσο και να την αντιμετωπίσουν.</a:t>
            </a:r>
            <a:endParaRPr lang="en-US" dirty="0" smtClean="0">
              <a:solidFill>
                <a:srgbClr val="FFFF00"/>
              </a:solidFill>
            </a:endParaRPr>
          </a:p>
          <a:p>
            <a:pPr algn="just"/>
            <a:endParaRPr lang="en-US" dirty="0" smtClean="0">
              <a:solidFill>
                <a:srgbClr val="FFFF00"/>
              </a:solidFill>
            </a:endParaRPr>
          </a:p>
          <a:p>
            <a:pPr algn="just">
              <a:buNone/>
            </a:pPr>
            <a:r>
              <a:rPr lang="en-US" sz="1300" dirty="0" smtClean="0">
                <a:solidFill>
                  <a:srgbClr val="FFFF00"/>
                </a:solidFill>
              </a:rPr>
              <a:t>Treasure Janet</a:t>
            </a:r>
            <a:r>
              <a:rPr lang="el-GR" sz="1300" dirty="0" smtClean="0">
                <a:solidFill>
                  <a:srgbClr val="FFFF00"/>
                </a:solidFill>
              </a:rPr>
              <a:t>:</a:t>
            </a:r>
            <a:r>
              <a:rPr lang="en-US" sz="1300" dirty="0" smtClean="0">
                <a:solidFill>
                  <a:srgbClr val="FFFF00"/>
                </a:solidFill>
              </a:rPr>
              <a:t>First Steps in the Management of Eating Disorders</a:t>
            </a:r>
            <a:r>
              <a:rPr lang="el-GR" sz="1300" dirty="0" smtClean="0">
                <a:solidFill>
                  <a:srgbClr val="FFFF00"/>
                </a:solidFill>
              </a:rPr>
              <a:t>:</a:t>
            </a:r>
            <a:r>
              <a:rPr lang="en-US" sz="1300" dirty="0" smtClean="0">
                <a:solidFill>
                  <a:srgbClr val="FFFF00"/>
                </a:solidFill>
              </a:rPr>
              <a:t> </a:t>
            </a:r>
            <a:r>
              <a:rPr lang="el-GR" sz="1300" dirty="0" smtClean="0">
                <a:solidFill>
                  <a:srgbClr val="FFFF00"/>
                </a:solidFill>
              </a:rPr>
              <a:t>Α</a:t>
            </a:r>
            <a:r>
              <a:rPr lang="en-US" sz="1300" dirty="0" err="1" smtClean="0">
                <a:solidFill>
                  <a:srgbClr val="FFFF00"/>
                </a:solidFill>
              </a:rPr>
              <a:t>ctive</a:t>
            </a:r>
            <a:r>
              <a:rPr lang="en-US" sz="1300" dirty="0" smtClean="0">
                <a:solidFill>
                  <a:srgbClr val="FFFF00"/>
                </a:solidFill>
              </a:rPr>
              <a:t> Collaboration and Assessment with Patient and Family, European Psychiatric Association,  6/4/2013</a:t>
            </a:r>
            <a:endParaRPr lang="el-GR" sz="1300" dirty="0" smtClean="0"/>
          </a:p>
          <a:p>
            <a:pPr algn="just"/>
            <a:endParaRPr lang="el-GR" sz="1300"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lstStyle/>
          <a:p>
            <a:r>
              <a:rPr lang="el-GR" dirty="0" smtClean="0">
                <a:solidFill>
                  <a:srgbClr val="FF0000"/>
                </a:solidFill>
              </a:rPr>
              <a:t>Σχόλια για τους Φροντιστές </a:t>
            </a:r>
            <a:endParaRPr lang="el-GR" dirty="0"/>
          </a:p>
        </p:txBody>
      </p:sp>
      <p:sp>
        <p:nvSpPr>
          <p:cNvPr id="3" name="2 - Θέση περιεχομένου"/>
          <p:cNvSpPr>
            <a:spLocks noGrp="1"/>
          </p:cNvSpPr>
          <p:nvPr>
            <p:ph idx="1"/>
          </p:nvPr>
        </p:nvSpPr>
        <p:spPr>
          <a:xfrm>
            <a:off x="457200" y="1052736"/>
            <a:ext cx="8229600" cy="5544616"/>
          </a:xfrm>
        </p:spPr>
        <p:txBody>
          <a:bodyPr>
            <a:normAutofit fontScale="92500" lnSpcReduction="10000"/>
          </a:bodyPr>
          <a:lstStyle/>
          <a:p>
            <a:pPr algn="just"/>
            <a:r>
              <a:rPr lang="el-GR" sz="2900" dirty="0" smtClean="0">
                <a:solidFill>
                  <a:srgbClr val="FFFF00"/>
                </a:solidFill>
              </a:rPr>
              <a:t>Η εκπαίδευση και οι ικανότητες   που μπορούν να αποκτήσουν οι φροντιστές είτε  με την μορφή ειδικών μαθημάτων, είτε  με την  μορφή εγχειριδίων, μπορούν να βοηθήσουν  στην μερική υποχώρηση των  δυσκολιών που υφίστανται</a:t>
            </a:r>
            <a:r>
              <a:rPr lang="en-US" sz="2900" dirty="0" smtClean="0">
                <a:solidFill>
                  <a:srgbClr val="FFFF00"/>
                </a:solidFill>
              </a:rPr>
              <a:t>, </a:t>
            </a:r>
            <a:r>
              <a:rPr lang="el-GR" sz="2900" dirty="0" smtClean="0">
                <a:solidFill>
                  <a:srgbClr val="FFFF00"/>
                </a:solidFill>
              </a:rPr>
              <a:t> αντιμετωπίζοντας </a:t>
            </a:r>
            <a:r>
              <a:rPr lang="en-US" sz="2900" dirty="0" smtClean="0">
                <a:solidFill>
                  <a:srgbClr val="FFFF00"/>
                </a:solidFill>
              </a:rPr>
              <a:t> </a:t>
            </a:r>
            <a:r>
              <a:rPr lang="el-GR" sz="2900" dirty="0" smtClean="0">
                <a:solidFill>
                  <a:srgbClr val="FFFF00"/>
                </a:solidFill>
              </a:rPr>
              <a:t>τους ασθενείς με ΔΠΤ.</a:t>
            </a:r>
          </a:p>
          <a:p>
            <a:pPr algn="just"/>
            <a:r>
              <a:rPr lang="el-GR" sz="2900" dirty="0">
                <a:solidFill>
                  <a:srgbClr val="FFFF00"/>
                </a:solidFill>
              </a:rPr>
              <a:t> </a:t>
            </a:r>
            <a:r>
              <a:rPr lang="el-GR" sz="2900" dirty="0" smtClean="0">
                <a:solidFill>
                  <a:srgbClr val="FFFF00"/>
                </a:solidFill>
              </a:rPr>
              <a:t>Βοηθώντας τους φροντιστές,  βοηθούνται και τα άτομα που πάσχουν από ΔΠΤ.</a:t>
            </a:r>
          </a:p>
          <a:p>
            <a:pPr algn="just"/>
            <a:r>
              <a:rPr lang="el-GR" sz="2900" dirty="0" smtClean="0">
                <a:solidFill>
                  <a:srgbClr val="FFFF00"/>
                </a:solidFill>
              </a:rPr>
              <a:t>Οι οικογένειες  πρέπει  να είναι παρούσες στην προσπάθεια αντιμετώπισης του προβλήματος,  να  εκπαιδεύονται να γίνονται μέρος της λύσης και όχι μέρος του συνεχιζόμενου προβλήματος.</a:t>
            </a:r>
          </a:p>
          <a:p>
            <a:pPr algn="just">
              <a:buNone/>
            </a:pPr>
            <a:endParaRPr lang="el-GR" sz="1200" dirty="0" smtClean="0">
              <a:solidFill>
                <a:srgbClr val="FFFF00"/>
              </a:solidFill>
            </a:endParaRPr>
          </a:p>
          <a:p>
            <a:pPr algn="just">
              <a:buNone/>
            </a:pPr>
            <a:r>
              <a:rPr lang="en-US" sz="1300" dirty="0" smtClean="0">
                <a:solidFill>
                  <a:srgbClr val="FFFF00"/>
                </a:solidFill>
              </a:rPr>
              <a:t>Treasure Janet</a:t>
            </a:r>
            <a:r>
              <a:rPr lang="el-GR" sz="1300" dirty="0" smtClean="0">
                <a:solidFill>
                  <a:srgbClr val="FFFF00"/>
                </a:solidFill>
              </a:rPr>
              <a:t>: </a:t>
            </a:r>
            <a:r>
              <a:rPr lang="en-US" sz="1300" dirty="0" smtClean="0">
                <a:solidFill>
                  <a:srgbClr val="FFFF00"/>
                </a:solidFill>
              </a:rPr>
              <a:t> First Step s in the Management of Eating Disorders</a:t>
            </a:r>
            <a:r>
              <a:rPr lang="el-GR" sz="1300" dirty="0" smtClean="0">
                <a:solidFill>
                  <a:srgbClr val="FFFF00"/>
                </a:solidFill>
              </a:rPr>
              <a:t>:</a:t>
            </a:r>
            <a:r>
              <a:rPr lang="en-US" sz="1300" dirty="0" smtClean="0">
                <a:solidFill>
                  <a:srgbClr val="FFFF00"/>
                </a:solidFill>
              </a:rPr>
              <a:t> </a:t>
            </a:r>
            <a:r>
              <a:rPr lang="el-GR" sz="1300" dirty="0" smtClean="0">
                <a:solidFill>
                  <a:srgbClr val="FFFF00"/>
                </a:solidFill>
              </a:rPr>
              <a:t>Α</a:t>
            </a:r>
            <a:r>
              <a:rPr lang="en-US" sz="1300" dirty="0" err="1" smtClean="0">
                <a:solidFill>
                  <a:srgbClr val="FFFF00"/>
                </a:solidFill>
              </a:rPr>
              <a:t>ctive</a:t>
            </a:r>
            <a:r>
              <a:rPr lang="en-US" sz="1300" dirty="0" smtClean="0">
                <a:solidFill>
                  <a:srgbClr val="FFFF00"/>
                </a:solidFill>
              </a:rPr>
              <a:t> Collaboration and Assessment with Patient and Family, European Psychiatric Association,  6/4/2013</a:t>
            </a:r>
            <a:endParaRPr lang="el-GR" sz="1300" dirty="0" smtClean="0"/>
          </a:p>
          <a:p>
            <a:pPr algn="just">
              <a:buNone/>
            </a:pPr>
            <a:endParaRPr lang="el-GR" sz="1300" dirty="0" smtClean="0">
              <a:solidFill>
                <a:srgbClr val="FFFF00"/>
              </a:solidFill>
            </a:endParaRPr>
          </a:p>
          <a:p>
            <a:pPr algn="just">
              <a:buNone/>
            </a:pPr>
            <a:endParaRPr lang="el-GR" sz="2900" dirty="0" smtClean="0">
              <a:solidFill>
                <a:srgbClr val="FFFF00"/>
              </a:solidFill>
            </a:endParaRPr>
          </a:p>
          <a:p>
            <a:pPr algn="just">
              <a:buNone/>
            </a:pPr>
            <a:endParaRPr lang="el-GR" sz="2900" dirty="0" smtClean="0">
              <a:solidFill>
                <a:srgbClr val="FFFF00"/>
              </a:solidFill>
            </a:endParaRPr>
          </a:p>
          <a:p>
            <a:pPr algn="just">
              <a:buNone/>
            </a:pPr>
            <a:endParaRPr lang="el-GR" sz="2900" dirty="0" smtClean="0">
              <a:solidFill>
                <a:srgbClr val="FFFF00"/>
              </a:solidFill>
            </a:endParaRPr>
          </a:p>
          <a:p>
            <a:pPr algn="just">
              <a:buNone/>
            </a:pPr>
            <a:endParaRPr lang="el-GR" sz="2900" dirty="0" smtClean="0">
              <a:solidFill>
                <a:srgbClr val="FFFF00"/>
              </a:solidFill>
            </a:endParaRPr>
          </a:p>
          <a:p>
            <a:pPr algn="just">
              <a:buNone/>
            </a:pPr>
            <a:endParaRPr lang="el-GR" sz="2900" dirty="0" smtClean="0">
              <a:solidFill>
                <a:srgbClr val="FFFF00"/>
              </a:solidFill>
            </a:endParaRPr>
          </a:p>
          <a:p>
            <a:pPr algn="just">
              <a:buNone/>
            </a:pPr>
            <a:endParaRPr lang="el-GR" sz="1700" dirty="0" smtClean="0">
              <a:solidFill>
                <a:srgbClr val="FFFF00"/>
              </a:solidFill>
            </a:endParaRPr>
          </a:p>
          <a:p>
            <a:pPr algn="just">
              <a:buNone/>
            </a:pPr>
            <a:endParaRPr lang="el-GR" sz="1700" dirty="0" smtClean="0">
              <a:solidFill>
                <a:srgbClr val="FFFF00"/>
              </a:solidFill>
            </a:endParaRPr>
          </a:p>
          <a:p>
            <a:pPr algn="just">
              <a:buNone/>
            </a:pPr>
            <a:endParaRPr lang="el-GR" sz="1700" dirty="0" smtClean="0">
              <a:solidFill>
                <a:srgbClr val="FFFF00"/>
              </a:solidFill>
            </a:endParaRPr>
          </a:p>
          <a:p>
            <a:pPr algn="just">
              <a:buNone/>
            </a:pPr>
            <a:endParaRPr lang="el-GR" sz="1700" dirty="0" smtClean="0">
              <a:solidFill>
                <a:srgbClr val="FFFF00"/>
              </a:solidFill>
            </a:endParaRPr>
          </a:p>
          <a:p>
            <a:pPr algn="just">
              <a:buNone/>
            </a:pPr>
            <a:endParaRPr lang="el-GR"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ΨΥΧΟΓΕΝΗΣ ΑΝΟΡΕΞΙΑ ΣΥΜΠΕΡΑΣΜΑΤΑ:</a:t>
            </a:r>
            <a:endParaRPr lang="el-GR" dirty="0">
              <a:solidFill>
                <a:srgbClr val="FF0000"/>
              </a:solidFill>
            </a:endParaRPr>
          </a:p>
        </p:txBody>
      </p:sp>
      <p:sp>
        <p:nvSpPr>
          <p:cNvPr id="3" name="2 - Θέση περιεχομένου"/>
          <p:cNvSpPr>
            <a:spLocks noGrp="1"/>
          </p:cNvSpPr>
          <p:nvPr>
            <p:ph idx="1"/>
          </p:nvPr>
        </p:nvSpPr>
        <p:spPr>
          <a:xfrm>
            <a:off x="457200" y="1600200"/>
            <a:ext cx="8229600" cy="4997152"/>
          </a:xfrm>
        </p:spPr>
        <p:txBody>
          <a:bodyPr>
            <a:normAutofit fontScale="70000" lnSpcReduction="20000"/>
          </a:bodyPr>
          <a:lstStyle/>
          <a:p>
            <a:pPr>
              <a:buNone/>
            </a:pPr>
            <a:r>
              <a:rPr lang="el-GR" dirty="0" smtClean="0">
                <a:solidFill>
                  <a:srgbClr val="FFFF00"/>
                </a:solidFill>
              </a:rPr>
              <a:t>       Η Ισχυρότερη </a:t>
            </a:r>
            <a:r>
              <a:rPr lang="el-GR" dirty="0" err="1" smtClean="0">
                <a:solidFill>
                  <a:srgbClr val="FFFF00"/>
                </a:solidFill>
              </a:rPr>
              <a:t>Ενδειξη</a:t>
            </a:r>
            <a:r>
              <a:rPr lang="el-GR" dirty="0" smtClean="0">
                <a:solidFill>
                  <a:srgbClr val="FFFF00"/>
                </a:solidFill>
              </a:rPr>
              <a:t>: Οικογενειακές  παρεμβάσεις για εφήβους</a:t>
            </a:r>
          </a:p>
          <a:p>
            <a:pPr>
              <a:buNone/>
            </a:pPr>
            <a:r>
              <a:rPr lang="el-GR" dirty="0" smtClean="0">
                <a:solidFill>
                  <a:srgbClr val="FFFF00"/>
                </a:solidFill>
              </a:rPr>
              <a:t/>
            </a:r>
            <a:br>
              <a:rPr lang="el-GR" dirty="0" smtClean="0">
                <a:solidFill>
                  <a:srgbClr val="FFFF00"/>
                </a:solidFill>
              </a:rPr>
            </a:br>
            <a:r>
              <a:rPr lang="el-GR" dirty="0" smtClean="0">
                <a:solidFill>
                  <a:srgbClr val="FFFF00"/>
                </a:solidFill>
              </a:rPr>
              <a:t>Ενήλικες: μια  συγκεκριμένη ψυχοθεραπεία είναι καλύτερη από μια  οποιαδήποτε «</a:t>
            </a:r>
            <a:r>
              <a:rPr lang="el-GR" dirty="0" err="1" smtClean="0">
                <a:solidFill>
                  <a:srgbClr val="FFFF00"/>
                </a:solidFill>
              </a:rPr>
              <a:t>συνήθη»θεραπεία</a:t>
            </a:r>
            <a:r>
              <a:rPr lang="el-GR" dirty="0" smtClean="0">
                <a:solidFill>
                  <a:srgbClr val="FFFF00"/>
                </a:solidFill>
              </a:rPr>
              <a:t>, αλλά  δυστυχώς δεν   υπάρχει ισχυρή ένδειξη σε μια συγκεκριμένη θεραπεία. </a:t>
            </a:r>
          </a:p>
          <a:p>
            <a:pPr>
              <a:buNone/>
            </a:pPr>
            <a:r>
              <a:rPr lang="el-GR" dirty="0" smtClean="0">
                <a:solidFill>
                  <a:srgbClr val="FFFF00"/>
                </a:solidFill>
              </a:rPr>
              <a:t>  </a:t>
            </a:r>
            <a:r>
              <a:rPr lang="el-GR" dirty="0" err="1" smtClean="0">
                <a:solidFill>
                  <a:srgbClr val="FFFF00"/>
                </a:solidFill>
              </a:rPr>
              <a:t>Αντιψυχωσικά</a:t>
            </a:r>
            <a:r>
              <a:rPr lang="el-GR" dirty="0" smtClean="0">
                <a:solidFill>
                  <a:srgbClr val="FFFF00"/>
                </a:solidFill>
              </a:rPr>
              <a:t>: τα αποτελέσματα είναι  ελπιδοφόρα, αλλά υπάρχουν ακόμη μεικτά και ελλιπή στοιχεία. Δυστυχώς, παρατηρείται  μια  αυξανόμενη  ανησυχία  σχετικά με  τις παρενέργειες των φαρμάκων  αυτών.</a:t>
            </a:r>
            <a:br>
              <a:rPr lang="el-GR" dirty="0" smtClean="0">
                <a:solidFill>
                  <a:srgbClr val="FFFF00"/>
                </a:solidFill>
              </a:rPr>
            </a:br>
            <a:r>
              <a:rPr lang="el-GR" dirty="0" smtClean="0">
                <a:solidFill>
                  <a:srgbClr val="FFFF00"/>
                </a:solidFill>
              </a:rPr>
              <a:t>-  Από κλινικής πλευράς:   Τα </a:t>
            </a:r>
            <a:r>
              <a:rPr lang="el-GR" dirty="0" err="1" smtClean="0">
                <a:solidFill>
                  <a:srgbClr val="FFFF00"/>
                </a:solidFill>
              </a:rPr>
              <a:t>αντιψυχωσικά</a:t>
            </a:r>
            <a:r>
              <a:rPr lang="el-GR" dirty="0" smtClean="0">
                <a:solidFill>
                  <a:srgbClr val="FFFF00"/>
                </a:solidFill>
              </a:rPr>
              <a:t> </a:t>
            </a:r>
            <a:r>
              <a:rPr lang="el-GR" dirty="0" err="1" smtClean="0">
                <a:solidFill>
                  <a:srgbClr val="FFFF00"/>
                </a:solidFill>
              </a:rPr>
              <a:t>συνταγογραφούνται</a:t>
            </a:r>
            <a:r>
              <a:rPr lang="el-GR" dirty="0" smtClean="0">
                <a:solidFill>
                  <a:srgbClr val="FFFF00"/>
                </a:solidFill>
              </a:rPr>
              <a:t> ευρέως και θεωρούνται χρήσιμα στην οξεία φάση της ψυχογενούς ανορεξίας.</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Εσωτερική Νοσηλεία για τις  σοβαρές  και ασταθείς  περιπτώσεις. Αν φυσικά χρειαστεί, επιβάλλεται με ΑΝ-ΝΟΣ.</a:t>
            </a:r>
          </a:p>
          <a:p>
            <a:pPr>
              <a:buNone/>
            </a:pPr>
            <a:endParaRPr lang="el-GR" dirty="0" smtClean="0">
              <a:solidFill>
                <a:srgbClr val="FFFF00"/>
              </a:solidFill>
            </a:endParaRPr>
          </a:p>
          <a:p>
            <a:pPr>
              <a:buNone/>
            </a:pPr>
            <a:r>
              <a:rPr lang="en-US" sz="1700" dirty="0" smtClean="0">
                <a:solidFill>
                  <a:srgbClr val="FFFF00"/>
                </a:solidFill>
              </a:rPr>
              <a:t>Treasure Janet</a:t>
            </a:r>
            <a:r>
              <a:rPr lang="el-GR" sz="1700" dirty="0" smtClean="0">
                <a:solidFill>
                  <a:srgbClr val="FFFF00"/>
                </a:solidFill>
              </a:rPr>
              <a:t>: </a:t>
            </a:r>
            <a:r>
              <a:rPr lang="en-US" sz="1700" dirty="0" smtClean="0">
                <a:solidFill>
                  <a:srgbClr val="FFFF00"/>
                </a:solidFill>
              </a:rPr>
              <a:t> First Step s in the Management of Eating Disorders</a:t>
            </a:r>
            <a:r>
              <a:rPr lang="el-GR" sz="1700" dirty="0" smtClean="0">
                <a:solidFill>
                  <a:srgbClr val="FFFF00"/>
                </a:solidFill>
              </a:rPr>
              <a:t>:</a:t>
            </a:r>
            <a:r>
              <a:rPr lang="en-US" sz="1700" dirty="0" smtClean="0">
                <a:solidFill>
                  <a:srgbClr val="FFFF00"/>
                </a:solidFill>
              </a:rPr>
              <a:t> </a:t>
            </a:r>
            <a:r>
              <a:rPr lang="el-GR" sz="1700" dirty="0" smtClean="0">
                <a:solidFill>
                  <a:srgbClr val="FFFF00"/>
                </a:solidFill>
              </a:rPr>
              <a:t>Α</a:t>
            </a:r>
            <a:r>
              <a:rPr lang="en-US" sz="1700" dirty="0" err="1" smtClean="0">
                <a:solidFill>
                  <a:srgbClr val="FFFF00"/>
                </a:solidFill>
              </a:rPr>
              <a:t>ctive</a:t>
            </a:r>
            <a:r>
              <a:rPr lang="en-US" sz="1700" dirty="0" smtClean="0">
                <a:solidFill>
                  <a:srgbClr val="FFFF00"/>
                </a:solidFill>
              </a:rPr>
              <a:t> Collaboration and Assessment with Patient and Family, European Psychiatric Association,  6/4/2013</a:t>
            </a:r>
            <a:endParaRPr lang="el-GR" sz="1700" dirty="0" smtClean="0"/>
          </a:p>
          <a:p>
            <a:pPr>
              <a:buNone/>
            </a:pPr>
            <a:endParaRPr lang="el-GR" sz="1700"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fontScale="90000"/>
          </a:bodyPr>
          <a:lstStyle/>
          <a:p>
            <a:r>
              <a:rPr lang="el-GR" dirty="0" smtClean="0">
                <a:solidFill>
                  <a:srgbClr val="FF0000"/>
                </a:solidFill>
              </a:rPr>
              <a:t>ΨΥΧΟΓΕΝΗΣ ΒΟΥΛΙΜΙΑ ΣΥΜΠΕΡΑΣΜΑΤΑ</a:t>
            </a:r>
            <a:endParaRPr lang="el-GR" dirty="0">
              <a:solidFill>
                <a:srgbClr val="FF0000"/>
              </a:solidFill>
            </a:endParaRPr>
          </a:p>
        </p:txBody>
      </p:sp>
      <p:sp>
        <p:nvSpPr>
          <p:cNvPr id="3" name="2 - Θέση περιεχομένου"/>
          <p:cNvSpPr>
            <a:spLocks noGrp="1"/>
          </p:cNvSpPr>
          <p:nvPr>
            <p:ph idx="1"/>
          </p:nvPr>
        </p:nvSpPr>
        <p:spPr>
          <a:xfrm>
            <a:off x="457200" y="1268760"/>
            <a:ext cx="8229600" cy="5400600"/>
          </a:xfrm>
        </p:spPr>
        <p:txBody>
          <a:bodyPr>
            <a:normAutofit fontScale="55000" lnSpcReduction="20000"/>
          </a:bodyPr>
          <a:lstStyle/>
          <a:p>
            <a:r>
              <a:rPr lang="el-GR" sz="3600" dirty="0" smtClean="0">
                <a:solidFill>
                  <a:srgbClr val="FFFF00"/>
                </a:solidFill>
              </a:rPr>
              <a:t>Η Γνωστική </a:t>
            </a:r>
            <a:r>
              <a:rPr lang="el-GR" sz="3600" dirty="0" err="1" smtClean="0">
                <a:solidFill>
                  <a:srgbClr val="FFFF00"/>
                </a:solidFill>
              </a:rPr>
              <a:t>Συμπεριφορική</a:t>
            </a:r>
            <a:r>
              <a:rPr lang="el-GR" sz="3600" dirty="0" smtClean="0">
                <a:solidFill>
                  <a:srgbClr val="FFFF00"/>
                </a:solidFill>
              </a:rPr>
              <a:t> Θεραπεία  έχει  την ισχυρότερη ένδειξη και  θεωρείται η πιο αποτελεσματική θεραπεία.</a:t>
            </a:r>
            <a:br>
              <a:rPr lang="el-GR" sz="3600" dirty="0" smtClean="0">
                <a:solidFill>
                  <a:srgbClr val="FFFF00"/>
                </a:solidFill>
              </a:rPr>
            </a:br>
            <a:r>
              <a:rPr lang="el-GR" sz="3600" dirty="0" smtClean="0">
                <a:solidFill>
                  <a:srgbClr val="FFFF00"/>
                </a:solidFill>
              </a:rPr>
              <a:t>Οι  εναλλακτικές ψυχοθεραπευτικές παρεμβάσεις περιλαμβάνουν την διαπροσωπική </a:t>
            </a:r>
            <a:r>
              <a:rPr lang="el-GR" sz="3600" dirty="0" err="1" smtClean="0">
                <a:solidFill>
                  <a:srgbClr val="FFFF00"/>
                </a:solidFill>
              </a:rPr>
              <a:t>συμπεριφορική</a:t>
            </a:r>
            <a:r>
              <a:rPr lang="el-GR" sz="3600" dirty="0" smtClean="0">
                <a:solidFill>
                  <a:srgbClr val="FFFF00"/>
                </a:solidFill>
              </a:rPr>
              <a:t>   και την διαλεκτική </a:t>
            </a:r>
            <a:r>
              <a:rPr lang="el-GR" sz="3600" dirty="0" err="1" smtClean="0">
                <a:solidFill>
                  <a:srgbClr val="FFFF00"/>
                </a:solidFill>
              </a:rPr>
              <a:t>συμπεριφορική</a:t>
            </a:r>
            <a:r>
              <a:rPr lang="el-GR" sz="3600" dirty="0" smtClean="0">
                <a:solidFill>
                  <a:srgbClr val="FFFF00"/>
                </a:solidFill>
              </a:rPr>
              <a:t> θεραπεία  ή άλλου είδους Ψ-θεραπείες.</a:t>
            </a:r>
            <a:br>
              <a:rPr lang="el-GR" sz="3600" dirty="0" smtClean="0">
                <a:solidFill>
                  <a:srgbClr val="FFFF00"/>
                </a:solidFill>
              </a:rPr>
            </a:br>
            <a:endParaRPr lang="el-GR" sz="3600" dirty="0" smtClean="0">
              <a:solidFill>
                <a:srgbClr val="FFFF00"/>
              </a:solidFill>
            </a:endParaRPr>
          </a:p>
          <a:p>
            <a:r>
              <a:rPr lang="el-GR" sz="3600" dirty="0" smtClean="0">
                <a:solidFill>
                  <a:srgbClr val="FFFF00"/>
                </a:solidFill>
              </a:rPr>
              <a:t>• Αντικαταθλιπτικά</a:t>
            </a:r>
            <a:br>
              <a:rPr lang="el-GR" sz="3600" dirty="0" smtClean="0">
                <a:solidFill>
                  <a:srgbClr val="FFFF00"/>
                </a:solidFill>
              </a:rPr>
            </a:br>
            <a:r>
              <a:rPr lang="el-GR" sz="3600" dirty="0" smtClean="0">
                <a:solidFill>
                  <a:srgbClr val="FFFF00"/>
                </a:solidFill>
              </a:rPr>
              <a:t> Στην πρώτη γραμμή, αν η ψυχοθεραπεία δεν είναι διαθέσιμη / ή δεν γίνεται αποδεκτή. Στην  οξεία φάση (βραχυχρόνια θεραπεία) (με ισχυρά</a:t>
            </a:r>
            <a:br>
              <a:rPr lang="el-GR" sz="3600" dirty="0" smtClean="0">
                <a:solidFill>
                  <a:srgbClr val="FFFF00"/>
                </a:solidFill>
              </a:rPr>
            </a:br>
            <a:r>
              <a:rPr lang="el-GR" sz="3600" dirty="0" smtClean="0">
                <a:solidFill>
                  <a:srgbClr val="FFFF00"/>
                </a:solidFill>
              </a:rPr>
              <a:t>αποδεικτικά στοιχεία) - </a:t>
            </a:r>
            <a:r>
              <a:rPr lang="el-GR" sz="3600" dirty="0" err="1" smtClean="0">
                <a:solidFill>
                  <a:srgbClr val="FFFF00"/>
                </a:solidFill>
              </a:rPr>
              <a:t>SSRIs</a:t>
            </a:r>
            <a:r>
              <a:rPr lang="el-GR" sz="3600" dirty="0" smtClean="0">
                <a:solidFill>
                  <a:srgbClr val="FFFF00"/>
                </a:solidFill>
              </a:rPr>
              <a:t> (</a:t>
            </a:r>
            <a:r>
              <a:rPr lang="el-GR" sz="3600" dirty="0" err="1" smtClean="0">
                <a:solidFill>
                  <a:srgbClr val="FFFF00"/>
                </a:solidFill>
              </a:rPr>
              <a:t>φλουοξετίνη</a:t>
            </a:r>
            <a:r>
              <a:rPr lang="el-GR" sz="3600" dirty="0" smtClean="0">
                <a:solidFill>
                  <a:srgbClr val="FFFF00"/>
                </a:solidFill>
              </a:rPr>
              <a:t> 60 </a:t>
            </a:r>
            <a:r>
              <a:rPr lang="el-GR" sz="3600" dirty="0" err="1" smtClean="0">
                <a:solidFill>
                  <a:srgbClr val="FFFF00"/>
                </a:solidFill>
              </a:rPr>
              <a:t>mg</a:t>
            </a:r>
            <a:r>
              <a:rPr lang="el-GR" sz="3600" dirty="0" smtClean="0">
                <a:solidFill>
                  <a:srgbClr val="FFFF00"/>
                </a:solidFill>
              </a:rPr>
              <a:t> /  ή άλλα</a:t>
            </a:r>
            <a:br>
              <a:rPr lang="el-GR" sz="3600" dirty="0" smtClean="0">
                <a:solidFill>
                  <a:srgbClr val="FFFF00"/>
                </a:solidFill>
              </a:rPr>
            </a:br>
            <a:r>
              <a:rPr lang="el-GR" sz="3600" dirty="0" smtClean="0">
                <a:solidFill>
                  <a:srgbClr val="FFFF00"/>
                </a:solidFill>
              </a:rPr>
              <a:t>αν δεν είναι αποτελεσματική η ΦΛ).</a:t>
            </a:r>
            <a:br>
              <a:rPr lang="el-GR" sz="3600" dirty="0" smtClean="0">
                <a:solidFill>
                  <a:srgbClr val="FFFF00"/>
                </a:solidFill>
              </a:rPr>
            </a:br>
            <a:r>
              <a:rPr lang="el-GR" sz="3600" dirty="0" smtClean="0">
                <a:solidFill>
                  <a:srgbClr val="FFFF00"/>
                </a:solidFill>
              </a:rPr>
              <a:t>• Συνδυασμένες παρεμβάσεις μπορεί να ενισχύσουν τα  αποτελέσματα (προσθέστε Αντικαταθλιπτικά (</a:t>
            </a:r>
            <a:r>
              <a:rPr lang="en-US" sz="3600" dirty="0" smtClean="0">
                <a:solidFill>
                  <a:srgbClr val="FFFF00"/>
                </a:solidFill>
              </a:rPr>
              <a:t>SSRI)</a:t>
            </a:r>
            <a:r>
              <a:rPr lang="el-GR" sz="3600" dirty="0" smtClean="0">
                <a:solidFill>
                  <a:srgbClr val="FFFF00"/>
                </a:solidFill>
              </a:rPr>
              <a:t>αν δεν υπάρχει ανταπόκριση στην ΓΣΘ μετά από 6 εβδομάδες)</a:t>
            </a:r>
            <a:br>
              <a:rPr lang="el-GR" sz="3600" dirty="0" smtClean="0">
                <a:solidFill>
                  <a:srgbClr val="FFFF00"/>
                </a:solidFill>
              </a:rPr>
            </a:br>
            <a:r>
              <a:rPr lang="el-GR" sz="3600" dirty="0" smtClean="0">
                <a:solidFill>
                  <a:srgbClr val="FFFF00"/>
                </a:solidFill>
              </a:rPr>
              <a:t>• Η </a:t>
            </a:r>
            <a:r>
              <a:rPr lang="el-GR" sz="3600" dirty="0" err="1" smtClean="0">
                <a:solidFill>
                  <a:srgbClr val="FFFF00"/>
                </a:solidFill>
              </a:rPr>
              <a:t>τοπιραμάτη</a:t>
            </a:r>
            <a:r>
              <a:rPr lang="el-GR" sz="3600" dirty="0" smtClean="0">
                <a:solidFill>
                  <a:srgbClr val="FFFF00"/>
                </a:solidFill>
              </a:rPr>
              <a:t>  ( τα στοιχεία για την αποτελεσματικότητά της είναι ανεπαρκή) - ανησυχίες σχετικά με την ασφάλεια του προφίλ.</a:t>
            </a:r>
          </a:p>
          <a:p>
            <a:endParaRPr lang="el-GR" sz="3600" dirty="0" smtClean="0">
              <a:solidFill>
                <a:srgbClr val="FFFF00"/>
              </a:solidFill>
            </a:endParaRPr>
          </a:p>
          <a:p>
            <a:pPr>
              <a:buNone/>
            </a:pPr>
            <a:endParaRPr lang="el-GR" sz="2500" dirty="0" smtClean="0">
              <a:solidFill>
                <a:srgbClr val="FFFF00"/>
              </a:solidFill>
            </a:endParaRPr>
          </a:p>
          <a:p>
            <a:pPr>
              <a:buNone/>
            </a:pPr>
            <a:endParaRPr lang="el-GR" sz="2500" dirty="0" smtClean="0">
              <a:solidFill>
                <a:srgbClr val="FFFF00"/>
              </a:solidFill>
            </a:endParaRPr>
          </a:p>
          <a:p>
            <a:pPr>
              <a:buNone/>
            </a:pPr>
            <a:endParaRPr lang="el-GR" sz="2500" dirty="0" smtClean="0">
              <a:solidFill>
                <a:srgbClr val="FFFF00"/>
              </a:solidFill>
            </a:endParaRPr>
          </a:p>
          <a:p>
            <a:pPr>
              <a:buNone/>
            </a:pPr>
            <a:r>
              <a:rPr lang="en-US" sz="2500" dirty="0" smtClean="0">
                <a:solidFill>
                  <a:srgbClr val="FFFF00"/>
                </a:solidFill>
              </a:rPr>
              <a:t>Treasure Janet</a:t>
            </a:r>
            <a:r>
              <a:rPr lang="el-GR" sz="2500" dirty="0" smtClean="0">
                <a:solidFill>
                  <a:srgbClr val="FFFF00"/>
                </a:solidFill>
              </a:rPr>
              <a:t>: </a:t>
            </a:r>
            <a:r>
              <a:rPr lang="en-US" sz="2500" dirty="0" smtClean="0">
                <a:solidFill>
                  <a:srgbClr val="FFFF00"/>
                </a:solidFill>
              </a:rPr>
              <a:t> First Step s in the Management of Eating Disorders</a:t>
            </a:r>
            <a:r>
              <a:rPr lang="el-GR" sz="2500" dirty="0" smtClean="0">
                <a:solidFill>
                  <a:srgbClr val="FFFF00"/>
                </a:solidFill>
              </a:rPr>
              <a:t>:</a:t>
            </a:r>
            <a:r>
              <a:rPr lang="en-US" sz="2500" dirty="0" smtClean="0">
                <a:solidFill>
                  <a:srgbClr val="FFFF00"/>
                </a:solidFill>
              </a:rPr>
              <a:t> </a:t>
            </a:r>
            <a:r>
              <a:rPr lang="el-GR" sz="2500" dirty="0" smtClean="0">
                <a:solidFill>
                  <a:srgbClr val="FFFF00"/>
                </a:solidFill>
              </a:rPr>
              <a:t>Α</a:t>
            </a:r>
            <a:r>
              <a:rPr lang="en-US" sz="2500" dirty="0" err="1" smtClean="0">
                <a:solidFill>
                  <a:srgbClr val="FFFF00"/>
                </a:solidFill>
              </a:rPr>
              <a:t>ctive</a:t>
            </a:r>
            <a:r>
              <a:rPr lang="en-US" sz="2500" dirty="0" smtClean="0">
                <a:solidFill>
                  <a:srgbClr val="FFFF00"/>
                </a:solidFill>
              </a:rPr>
              <a:t> Collaboration and Assessment with Patient and Family, European Psychiatric Association,  6/4/2013</a:t>
            </a:r>
            <a:endParaRPr lang="el-GR" sz="2500" dirty="0" smtClean="0"/>
          </a:p>
          <a:p>
            <a:endParaRPr lang="el-GR" sz="2500" dirty="0" smtClean="0">
              <a:solidFill>
                <a:srgbClr val="FFFF00"/>
              </a:solidFill>
            </a:endParaRPr>
          </a:p>
          <a:p>
            <a:endParaRPr lang="en-US" sz="2500" dirty="0" smtClean="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επιδημιολογικά δεδομένα 001.jpg"/>
          <p:cNvPicPr>
            <a:picLocks noChangeAspect="1"/>
          </p:cNvPicPr>
          <p:nvPr/>
        </p:nvPicPr>
        <p:blipFill>
          <a:blip r:embed="rId2" cstate="print"/>
          <a:stretch>
            <a:fillRect/>
          </a:stretch>
        </p:blipFill>
        <p:spPr>
          <a:xfrm>
            <a:off x="1259632" y="836712"/>
            <a:ext cx="6726555" cy="496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ΔΙΑΤΑΡΑΧΗ ΕΠΕΙΣΟΔΙΑΚΗΣ ΥΠΕΡΦΑΓΙΑΣ:ΣΥΜΠΕΡΑΣΜΑΤΑ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solidFill>
                  <a:srgbClr val="FFFF00"/>
                </a:solidFill>
              </a:rPr>
              <a:t>Γνωστική </a:t>
            </a:r>
            <a:r>
              <a:rPr lang="el-GR" dirty="0" err="1" smtClean="0">
                <a:solidFill>
                  <a:srgbClr val="FFFF00"/>
                </a:solidFill>
              </a:rPr>
              <a:t>Συμπεριφορική</a:t>
            </a:r>
            <a:r>
              <a:rPr lang="el-GR" dirty="0" smtClean="0">
                <a:solidFill>
                  <a:srgbClr val="FFFF00"/>
                </a:solidFill>
              </a:rPr>
              <a:t> θεραπεία-Τροποποιημένη:  Καλύτερα αποτελέσματα   στα συμπτώματα   διατροφικής εκτροπής (αλλά όχι στο σωματικό βάρος ).</a:t>
            </a:r>
            <a:br>
              <a:rPr lang="el-GR" dirty="0" smtClean="0">
                <a:solidFill>
                  <a:srgbClr val="FFFF00"/>
                </a:solidFill>
              </a:rPr>
            </a:br>
            <a:r>
              <a:rPr lang="el-GR" dirty="0" smtClean="0">
                <a:solidFill>
                  <a:srgbClr val="FFFF00"/>
                </a:solidFill>
              </a:rPr>
              <a:t>• Εναλλακτικές ψυχολογικές θεραπείες: Διαπροσωπική,   Διαλεκτική </a:t>
            </a:r>
            <a:r>
              <a:rPr lang="el-GR" dirty="0" err="1" smtClean="0">
                <a:solidFill>
                  <a:srgbClr val="FFFF00"/>
                </a:solidFill>
              </a:rPr>
              <a:t>Συμπεριφορική</a:t>
            </a:r>
            <a:r>
              <a:rPr lang="el-GR" dirty="0" smtClean="0">
                <a:solidFill>
                  <a:srgbClr val="FFFF00"/>
                </a:solidFill>
              </a:rPr>
              <a:t> θεραπεία</a:t>
            </a:r>
          </a:p>
          <a:p>
            <a:r>
              <a:rPr lang="el-GR" dirty="0" smtClean="0">
                <a:solidFill>
                  <a:srgbClr val="FF0000"/>
                </a:solidFill>
              </a:rPr>
              <a:t> Αντικαταθλιπτικά: </a:t>
            </a:r>
            <a:r>
              <a:rPr lang="el-GR" dirty="0" smtClean="0">
                <a:solidFill>
                  <a:srgbClr val="FFFF00"/>
                </a:solidFill>
              </a:rPr>
              <a:t>(δεν υπάρχει επίσης σαφής επίπτωση στην αύξηση ή μη του βάρους). Χρησιμοποιούνται σε  περίπτωση  που  η ψυχοθεραπεία δεν είναι διαθέσιμη, δεν έγινε αποδεκτή ή εφόσον δεν υπάρχει ανταπόκριση ή όταν επιδιώκεται για την ενίσχυση των θεραπευτικών παρεμβάσεων)</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Ενδεχόμενη χρήση  </a:t>
            </a:r>
            <a:r>
              <a:rPr lang="el-GR" dirty="0" err="1" smtClean="0">
                <a:solidFill>
                  <a:srgbClr val="FFFF00"/>
                </a:solidFill>
              </a:rPr>
              <a:t>Ορλιστάτης</a:t>
            </a:r>
            <a:r>
              <a:rPr lang="el-GR" dirty="0" smtClean="0">
                <a:solidFill>
                  <a:srgbClr val="FFFF00"/>
                </a:solidFill>
              </a:rPr>
              <a:t>  (ίσως και </a:t>
            </a:r>
            <a:r>
              <a:rPr lang="el-GR" dirty="0" err="1" smtClean="0">
                <a:solidFill>
                  <a:srgbClr val="FFFF00"/>
                </a:solidFill>
              </a:rPr>
              <a:t>Τοπιραμάτης</a:t>
            </a:r>
            <a:r>
              <a:rPr lang="el-GR" dirty="0" smtClean="0">
                <a:solidFill>
                  <a:srgbClr val="FFFF00"/>
                </a:solidFill>
              </a:rPr>
              <a:t>;), σε συνδυασμό  με ψυχοθεραπεία ή σε συνδυασμό με  καθοδηγούμενο πρόγραμμα αυτοβοήθειας μπορεί να ενισχύσει την απώλεια βάρους και τη μείωση των επεισοδίων </a:t>
            </a:r>
            <a:r>
              <a:rPr lang="el-GR" dirty="0" err="1" smtClean="0">
                <a:solidFill>
                  <a:srgbClr val="FFFF00"/>
                </a:solidFill>
              </a:rPr>
              <a:t>υπερφαγίας</a:t>
            </a:r>
            <a:r>
              <a:rPr lang="el-GR" dirty="0" smtClean="0">
                <a:solidFill>
                  <a:srgbClr val="FFFF00"/>
                </a:solidFill>
              </a:rPr>
              <a:t>.</a:t>
            </a:r>
          </a:p>
          <a:p>
            <a:endParaRPr lang="el-GR" dirty="0" smtClean="0">
              <a:solidFill>
                <a:srgbClr val="FFFF00"/>
              </a:solidFill>
            </a:endParaRPr>
          </a:p>
          <a:p>
            <a:endParaRPr lang="el-GR" dirty="0">
              <a:solidFill>
                <a:srgbClr val="FFFF00"/>
              </a:solidFill>
            </a:endParaRPr>
          </a:p>
        </p:txBody>
      </p:sp>
      <p:sp>
        <p:nvSpPr>
          <p:cNvPr id="4" name="3 - Ορθογώνιο"/>
          <p:cNvSpPr/>
          <p:nvPr/>
        </p:nvSpPr>
        <p:spPr>
          <a:xfrm>
            <a:off x="539552" y="6165304"/>
            <a:ext cx="8136904" cy="430887"/>
          </a:xfrm>
          <a:prstGeom prst="rect">
            <a:avLst/>
          </a:prstGeom>
        </p:spPr>
        <p:txBody>
          <a:bodyPr wrap="square">
            <a:spAutoFit/>
          </a:bodyPr>
          <a:lstStyle/>
          <a:p>
            <a:pPr algn="just">
              <a:buNone/>
            </a:pPr>
            <a:r>
              <a:rPr lang="en-US" sz="1100" dirty="0" smtClean="0">
                <a:solidFill>
                  <a:srgbClr val="FFFF00"/>
                </a:solidFill>
              </a:rPr>
              <a:t>Treasure Janet</a:t>
            </a:r>
            <a:r>
              <a:rPr lang="el-GR" sz="1100" dirty="0" smtClean="0">
                <a:solidFill>
                  <a:srgbClr val="FFFF00"/>
                </a:solidFill>
              </a:rPr>
              <a:t>: </a:t>
            </a:r>
            <a:r>
              <a:rPr lang="en-US" sz="1100" dirty="0" smtClean="0">
                <a:solidFill>
                  <a:srgbClr val="FFFF00"/>
                </a:solidFill>
              </a:rPr>
              <a:t> First Step s in the Management of Eating Disorders</a:t>
            </a:r>
            <a:r>
              <a:rPr lang="el-GR" sz="1100" dirty="0" smtClean="0">
                <a:solidFill>
                  <a:srgbClr val="FFFF00"/>
                </a:solidFill>
              </a:rPr>
              <a:t>:</a:t>
            </a:r>
            <a:r>
              <a:rPr lang="en-US" sz="1100" dirty="0" smtClean="0">
                <a:solidFill>
                  <a:srgbClr val="FFFF00"/>
                </a:solidFill>
              </a:rPr>
              <a:t> </a:t>
            </a:r>
            <a:r>
              <a:rPr lang="el-GR" sz="1100" dirty="0" smtClean="0">
                <a:solidFill>
                  <a:srgbClr val="FFFF00"/>
                </a:solidFill>
              </a:rPr>
              <a:t>Α</a:t>
            </a:r>
            <a:r>
              <a:rPr lang="en-US" sz="1100" dirty="0" err="1" smtClean="0">
                <a:solidFill>
                  <a:srgbClr val="FFFF00"/>
                </a:solidFill>
              </a:rPr>
              <a:t>ctive</a:t>
            </a:r>
            <a:r>
              <a:rPr lang="en-US" sz="1100" dirty="0" smtClean="0">
                <a:solidFill>
                  <a:srgbClr val="FFFF00"/>
                </a:solidFill>
              </a:rPr>
              <a:t> Collaboration and Assessment with Patient and Family, European Psychiatric Association,  6/4/2013</a:t>
            </a:r>
            <a:endParaRPr lang="el-GR" sz="11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Η ΜΑΚΡΟΧΡΟΝΙΑ  ΕΚΒΑΣΗ ΤΗΣ ΨΥΧΟΓΕΝΟΥΣ ΑΝΟΡΕΞΙΑΣ </a:t>
            </a:r>
            <a:r>
              <a:rPr lang="en-US" sz="1600" dirty="0" smtClean="0">
                <a:solidFill>
                  <a:srgbClr val="FF0000"/>
                </a:solidFill>
              </a:rPr>
              <a:t>(</a:t>
            </a:r>
            <a:r>
              <a:rPr lang="en-US" sz="1600" dirty="0" err="1" smtClean="0">
                <a:solidFill>
                  <a:srgbClr val="FF0000"/>
                </a:solidFill>
              </a:rPr>
              <a:t>Sloving</a:t>
            </a:r>
            <a:r>
              <a:rPr lang="en-US" sz="1600" dirty="0" smtClean="0">
                <a:solidFill>
                  <a:srgbClr val="FF0000"/>
                </a:solidFill>
              </a:rPr>
              <a:t> et al 2011)</a:t>
            </a:r>
            <a:endParaRPr lang="el-GR" sz="1600" dirty="0"/>
          </a:p>
        </p:txBody>
      </p:sp>
      <p:pic>
        <p:nvPicPr>
          <p:cNvPr id="6" name="5 - Θέση περιεχομένου" descr="ανορεξια 001.jpg"/>
          <p:cNvPicPr>
            <a:picLocks noGrp="1" noChangeAspect="1"/>
          </p:cNvPicPr>
          <p:nvPr>
            <p:ph idx="1"/>
          </p:nvPr>
        </p:nvPicPr>
        <p:blipFill>
          <a:blip r:embed="rId2" cstate="print"/>
          <a:stretch>
            <a:fillRect/>
          </a:stretch>
        </p:blipFill>
        <p:spPr>
          <a:xfrm>
            <a:off x="251520" y="1844824"/>
            <a:ext cx="8647278" cy="4860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Η ΕΚΒΑΣΗ ΤΗΣ ΨΥΧΟΓΕΝΟΥΣ ΒΟΥΛΙΜΙΑΣ </a:t>
            </a:r>
            <a:r>
              <a:rPr lang="en-US" sz="1600" dirty="0" smtClean="0">
                <a:solidFill>
                  <a:srgbClr val="FF0000"/>
                </a:solidFill>
              </a:rPr>
              <a:t>(</a:t>
            </a:r>
            <a:r>
              <a:rPr lang="en-US" sz="1600" dirty="0" err="1" smtClean="0">
                <a:solidFill>
                  <a:srgbClr val="FF0000"/>
                </a:solidFill>
              </a:rPr>
              <a:t>Sloving</a:t>
            </a:r>
            <a:r>
              <a:rPr lang="en-US" sz="1600" dirty="0" smtClean="0">
                <a:solidFill>
                  <a:srgbClr val="FF0000"/>
                </a:solidFill>
              </a:rPr>
              <a:t> et al 2010)</a:t>
            </a:r>
            <a:endParaRPr lang="el-GR" sz="1600" dirty="0">
              <a:solidFill>
                <a:srgbClr val="FF0000"/>
              </a:solidFill>
            </a:endParaRPr>
          </a:p>
        </p:txBody>
      </p:sp>
      <p:pic>
        <p:nvPicPr>
          <p:cNvPr id="4" name="3 - Θέση περιεχομένου" descr="βουλιμια 001.jpg"/>
          <p:cNvPicPr>
            <a:picLocks noGrp="1" noChangeAspect="1"/>
          </p:cNvPicPr>
          <p:nvPr>
            <p:ph idx="1"/>
          </p:nvPr>
        </p:nvPicPr>
        <p:blipFill>
          <a:blip r:embed="rId2" cstate="print"/>
          <a:stretch>
            <a:fillRect/>
          </a:stretch>
        </p:blipFill>
        <p:spPr>
          <a:xfrm>
            <a:off x="467544" y="1628800"/>
            <a:ext cx="8373571" cy="49320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ΠΡΟΣΔΙΟΡΙΣΜΟΣ  ΤΗΣ ΧΡΟΝΙΑΣ ΜΟΡΦΗΣ ΤΩΝ ΔΠΤ</a:t>
            </a:r>
            <a:endParaRPr lang="el-GR" dirty="0">
              <a:solidFill>
                <a:srgbClr val="FF0000"/>
              </a:solidFill>
            </a:endParaRPr>
          </a:p>
        </p:txBody>
      </p:sp>
      <p:sp>
        <p:nvSpPr>
          <p:cNvPr id="3" name="2 - Θέση περιεχομένου"/>
          <p:cNvSpPr>
            <a:spLocks noGrp="1"/>
          </p:cNvSpPr>
          <p:nvPr>
            <p:ph idx="1"/>
          </p:nvPr>
        </p:nvSpPr>
        <p:spPr>
          <a:xfrm>
            <a:off x="457200" y="1600200"/>
            <a:ext cx="8229600" cy="5069160"/>
          </a:xfrm>
        </p:spPr>
        <p:txBody>
          <a:bodyPr>
            <a:normAutofit fontScale="62500" lnSpcReduction="20000"/>
          </a:bodyPr>
          <a:lstStyle/>
          <a:p>
            <a:pPr algn="just">
              <a:buNone/>
            </a:pPr>
            <a:r>
              <a:rPr lang="el-GR" dirty="0" smtClean="0">
                <a:solidFill>
                  <a:srgbClr val="FFFF00"/>
                </a:solidFill>
              </a:rPr>
              <a:t>      </a:t>
            </a:r>
            <a:r>
              <a:rPr lang="el-GR" sz="3400" dirty="0" smtClean="0">
                <a:solidFill>
                  <a:srgbClr val="FFFF00"/>
                </a:solidFill>
              </a:rPr>
              <a:t>Ποιό είδος, Ποια μορφή ΔΠΤ περιγράφουμε ως χρόνια; Όταν είναι Χρόνια, ανθεκτική στην θεραπεία, αμφίβολη, χωρίς ανταπόκριση σε θεραπεία, σε φάση ήπιας ανάκαμψης.</a:t>
            </a:r>
          </a:p>
          <a:p>
            <a:pPr algn="just"/>
            <a:r>
              <a:rPr lang="el-GR" sz="3400" dirty="0" smtClean="0">
                <a:solidFill>
                  <a:srgbClr val="FFFF00"/>
                </a:solidFill>
              </a:rPr>
              <a:t>ΜΕ Τι στοιχεία: Μικρή  πιθανότητα διαφοροποίησης  μετά από 5-7 χρόνια.</a:t>
            </a:r>
          </a:p>
          <a:p>
            <a:pPr algn="just"/>
            <a:r>
              <a:rPr lang="el-GR" sz="3400" dirty="0" smtClean="0">
                <a:solidFill>
                  <a:srgbClr val="FFFF00"/>
                </a:solidFill>
              </a:rPr>
              <a:t>Πως   προσδιορίζεται το προφίλ των χρόνιων ΔΠΤ: Παγιωμένες συμπεριφορές ΔΠΤ, με παθολογικές διατροφικές συμπεριφορές ως «ταυτότητα»,   με ΔΜΣ σταθερά κάτω από 17,5, με διάρκεια νόσου &gt; 10 ετών, με εξαιρετικά περιορισμένη κοινωνική ζωή, με   επαγγελματική ανικανότητα ή αναπηρία, με </a:t>
            </a:r>
            <a:r>
              <a:rPr lang="el-GR" sz="3400" dirty="0" err="1" smtClean="0">
                <a:solidFill>
                  <a:srgbClr val="FFFF00"/>
                </a:solidFill>
              </a:rPr>
              <a:t>υπολειτουργική</a:t>
            </a:r>
            <a:r>
              <a:rPr lang="el-GR" sz="3400" dirty="0" smtClean="0">
                <a:solidFill>
                  <a:srgbClr val="FFFF00"/>
                </a:solidFill>
              </a:rPr>
              <a:t>-κακή ποιότητα ζωής, και με επαναλαμβανόμενες θεραπευτικές αποτυχίες. </a:t>
            </a:r>
          </a:p>
          <a:p>
            <a:pPr algn="just"/>
            <a:r>
              <a:rPr lang="el-GR" sz="3400" dirty="0" smtClean="0">
                <a:solidFill>
                  <a:srgbClr val="FFFF00"/>
                </a:solidFill>
              </a:rPr>
              <a:t> Μελέτη </a:t>
            </a:r>
            <a:r>
              <a:rPr lang="en-US" sz="3400" dirty="0" smtClean="0">
                <a:solidFill>
                  <a:srgbClr val="FFFF00"/>
                </a:solidFill>
              </a:rPr>
              <a:t>DELPHI </a:t>
            </a:r>
            <a:r>
              <a:rPr lang="el-GR" sz="3400" dirty="0" smtClean="0">
                <a:solidFill>
                  <a:srgbClr val="FFFF00"/>
                </a:solidFill>
              </a:rPr>
              <a:t> στο Ηνωμένο Βασίλειο: Όχι συναίνεση σχετικά με την χρησιμότητα των κριτηρίων, όπως η «διάρκεια της διαταραχής» ή </a:t>
            </a:r>
            <a:r>
              <a:rPr lang="en-US" sz="3400" dirty="0" smtClean="0">
                <a:solidFill>
                  <a:srgbClr val="FFFF00"/>
                </a:solidFill>
              </a:rPr>
              <a:t> </a:t>
            </a:r>
            <a:r>
              <a:rPr lang="el-GR" sz="3400" dirty="0" smtClean="0">
                <a:solidFill>
                  <a:srgbClr val="FFFF00"/>
                </a:solidFill>
              </a:rPr>
              <a:t>ο </a:t>
            </a:r>
            <a:r>
              <a:rPr lang="en-US" sz="3400" dirty="0" smtClean="0">
                <a:solidFill>
                  <a:srgbClr val="FFFF00"/>
                </a:solidFill>
              </a:rPr>
              <a:t> </a:t>
            </a:r>
            <a:r>
              <a:rPr lang="el-GR" sz="3400" dirty="0" smtClean="0">
                <a:solidFill>
                  <a:srgbClr val="FFFF00"/>
                </a:solidFill>
              </a:rPr>
              <a:t>«αριθμός των αποτυχημένων θεραπειών«</a:t>
            </a:r>
          </a:p>
          <a:p>
            <a:pPr algn="just"/>
            <a:endParaRPr lang="el-GR" sz="3400" dirty="0" smtClean="0">
              <a:solidFill>
                <a:srgbClr val="FFFF00"/>
              </a:solidFill>
            </a:endParaRPr>
          </a:p>
          <a:p>
            <a:pPr algn="just">
              <a:buNone/>
            </a:pPr>
            <a:endParaRPr lang="el-GR" sz="3400" dirty="0" smtClean="0">
              <a:solidFill>
                <a:srgbClr val="FFFF00"/>
              </a:solidFill>
            </a:endParaRPr>
          </a:p>
          <a:p>
            <a:pPr algn="just">
              <a:buNone/>
            </a:pPr>
            <a:r>
              <a:rPr lang="en-US" sz="1900" dirty="0" smtClean="0">
                <a:solidFill>
                  <a:srgbClr val="FFFF00"/>
                </a:solidFill>
              </a:rPr>
              <a:t>Treasure Janet</a:t>
            </a:r>
            <a:r>
              <a:rPr lang="el-GR" sz="1900" dirty="0" smtClean="0">
                <a:solidFill>
                  <a:srgbClr val="FFFF00"/>
                </a:solidFill>
              </a:rPr>
              <a:t>: </a:t>
            </a:r>
            <a:r>
              <a:rPr lang="en-US" sz="1900" dirty="0" smtClean="0">
                <a:solidFill>
                  <a:srgbClr val="FFFF00"/>
                </a:solidFill>
              </a:rPr>
              <a:t> First Step s in the Management of Eating Disorders</a:t>
            </a:r>
            <a:r>
              <a:rPr lang="el-GR" sz="1900" dirty="0" smtClean="0">
                <a:solidFill>
                  <a:srgbClr val="FFFF00"/>
                </a:solidFill>
              </a:rPr>
              <a:t>:</a:t>
            </a:r>
            <a:r>
              <a:rPr lang="en-US" sz="1900" dirty="0" smtClean="0">
                <a:solidFill>
                  <a:srgbClr val="FFFF00"/>
                </a:solidFill>
              </a:rPr>
              <a:t> </a:t>
            </a:r>
            <a:r>
              <a:rPr lang="el-GR" sz="1900" dirty="0" smtClean="0">
                <a:solidFill>
                  <a:srgbClr val="FFFF00"/>
                </a:solidFill>
              </a:rPr>
              <a:t>Α</a:t>
            </a:r>
            <a:r>
              <a:rPr lang="en-US" sz="1900" dirty="0" err="1" smtClean="0">
                <a:solidFill>
                  <a:srgbClr val="FFFF00"/>
                </a:solidFill>
              </a:rPr>
              <a:t>ctive</a:t>
            </a:r>
            <a:r>
              <a:rPr lang="en-US" sz="1900" dirty="0" smtClean="0">
                <a:solidFill>
                  <a:srgbClr val="FFFF00"/>
                </a:solidFill>
              </a:rPr>
              <a:t> Collaboration and Assessment with Patient and Family, European Psychiatric Association,  6/4/2013</a:t>
            </a:r>
            <a:endParaRPr lang="el-GR" sz="1900" dirty="0" smtClean="0"/>
          </a:p>
          <a:p>
            <a:pPr algn="just"/>
            <a:endParaRPr lang="el-GR" sz="3400"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229600" cy="1143000"/>
          </a:xfrm>
        </p:spPr>
        <p:txBody>
          <a:bodyPr>
            <a:normAutofit fontScale="90000"/>
          </a:bodyPr>
          <a:lstStyle/>
          <a:p>
            <a:r>
              <a:rPr lang="el-GR" dirty="0" smtClean="0">
                <a:solidFill>
                  <a:srgbClr val="FF0000"/>
                </a:solidFill>
              </a:rPr>
              <a:t>ΣΥΝΟΨΙΣ</a:t>
            </a:r>
            <a:br>
              <a:rPr lang="el-GR" dirty="0" smtClean="0">
                <a:solidFill>
                  <a:srgbClr val="FF0000"/>
                </a:solidFill>
              </a:rPr>
            </a:br>
            <a:r>
              <a:rPr lang="el-GR" dirty="0" smtClean="0">
                <a:solidFill>
                  <a:srgbClr val="FF0000"/>
                </a:solidFill>
              </a:rPr>
              <a:t> </a:t>
            </a:r>
            <a:endParaRPr lang="el-GR" dirty="0">
              <a:solidFill>
                <a:srgbClr val="FF0000"/>
              </a:solidFill>
            </a:endParaRPr>
          </a:p>
        </p:txBody>
      </p:sp>
      <p:sp>
        <p:nvSpPr>
          <p:cNvPr id="3" name="2 - Θέση περιεχομένου"/>
          <p:cNvSpPr>
            <a:spLocks noGrp="1"/>
          </p:cNvSpPr>
          <p:nvPr>
            <p:ph idx="1"/>
          </p:nvPr>
        </p:nvSpPr>
        <p:spPr>
          <a:xfrm>
            <a:off x="395536" y="764704"/>
            <a:ext cx="8424936" cy="5400600"/>
          </a:xfrm>
        </p:spPr>
        <p:txBody>
          <a:bodyPr>
            <a:normAutofit fontScale="62500" lnSpcReduction="20000"/>
          </a:bodyPr>
          <a:lstStyle/>
          <a:p>
            <a:r>
              <a:rPr lang="en-US" dirty="0" smtClean="0">
                <a:solidFill>
                  <a:srgbClr val="FFFF00"/>
                </a:solidFill>
              </a:rPr>
              <a:t>K</a:t>
            </a:r>
            <a:r>
              <a:rPr lang="el-GR" dirty="0" err="1" smtClean="0">
                <a:solidFill>
                  <a:srgbClr val="FFFF00"/>
                </a:solidFill>
              </a:rPr>
              <a:t>άποιες</a:t>
            </a:r>
            <a:r>
              <a:rPr lang="el-GR" dirty="0" smtClean="0">
                <a:solidFill>
                  <a:srgbClr val="FFFF00"/>
                </a:solidFill>
              </a:rPr>
              <a:t> μορφές  των  ΔΠΤ δεν αποκρίνονται σε βραχύχρονα θεραπευτικά προγράμματα.</a:t>
            </a:r>
          </a:p>
          <a:p>
            <a:r>
              <a:rPr lang="el-GR" dirty="0" smtClean="0">
                <a:solidFill>
                  <a:srgbClr val="FFFF00"/>
                </a:solidFill>
              </a:rPr>
              <a:t>Η ανταπόκριση μπορεί να πάρει χρόνια  θεραπείας  και να  καλύπτει ένα μεγάλο αριθμό παρεμβάσεων.</a:t>
            </a:r>
          </a:p>
          <a:p>
            <a:r>
              <a:rPr lang="el-GR" dirty="0" smtClean="0">
                <a:solidFill>
                  <a:srgbClr val="FFFF00"/>
                </a:solidFill>
              </a:rPr>
              <a:t>Ένας σημαντικός αριθμός   ασθενών,  συνεχίζει να   παρακολουθείται  στα θεραπευτικά προγράμματα, εξαιτίας  της σοβαρής ψυχοπαθολογίας  των ΔΠΤ και των ιατρικών επιπλοκών.</a:t>
            </a:r>
          </a:p>
          <a:p>
            <a:r>
              <a:rPr lang="el-GR" dirty="0" smtClean="0">
                <a:solidFill>
                  <a:srgbClr val="FFFF00"/>
                </a:solidFill>
              </a:rPr>
              <a:t>Δεν υπάρχει προσδιορισμός της έννοιας χρονιάς μορφής: εξαρτάται από πολλούς παράγοντες, όπως  η ηλικία του ασθενούς, η διάρκεια της ασθένειας ή το ιστορικό υποτροπών.</a:t>
            </a:r>
          </a:p>
          <a:p>
            <a:r>
              <a:rPr lang="el-GR" dirty="0" smtClean="0">
                <a:solidFill>
                  <a:srgbClr val="FFFF00"/>
                </a:solidFill>
              </a:rPr>
              <a:t>Διπλές Τυφλές </a:t>
            </a:r>
            <a:r>
              <a:rPr lang="el-GR" dirty="0" err="1" smtClean="0">
                <a:solidFill>
                  <a:srgbClr val="FFFF00"/>
                </a:solidFill>
              </a:rPr>
              <a:t>Τυχ</a:t>
            </a:r>
            <a:r>
              <a:rPr lang="el-GR" dirty="0" smtClean="0">
                <a:solidFill>
                  <a:srgbClr val="FFFF00"/>
                </a:solidFill>
              </a:rPr>
              <a:t>/</a:t>
            </a:r>
            <a:r>
              <a:rPr lang="el-GR" dirty="0" err="1" smtClean="0">
                <a:solidFill>
                  <a:srgbClr val="FFFF00"/>
                </a:solidFill>
              </a:rPr>
              <a:t>νες</a:t>
            </a:r>
            <a:r>
              <a:rPr lang="el-GR" dirty="0" smtClean="0">
                <a:solidFill>
                  <a:srgbClr val="FFFF00"/>
                </a:solidFill>
              </a:rPr>
              <a:t> κλινικές μελέτες: δείχνουν   ότι η ποιότητα της βελτίωσης της ζωής των ασθενών,  δεν  διαφέρει   από τον τύπο  της θεραπείας που θα ακολουθήσει ένας χρόνιος ασθενής  </a:t>
            </a:r>
            <a:r>
              <a:rPr lang="en-US" sz="1900" dirty="0" smtClean="0">
                <a:solidFill>
                  <a:srgbClr val="FFFF00"/>
                </a:solidFill>
              </a:rPr>
              <a:t>(Le Grange</a:t>
            </a:r>
            <a:r>
              <a:rPr lang="el-GR" sz="1900" dirty="0" smtClean="0">
                <a:solidFill>
                  <a:srgbClr val="FFFF00"/>
                </a:solidFill>
              </a:rPr>
              <a:t> </a:t>
            </a:r>
            <a:r>
              <a:rPr lang="en-US" sz="1900" dirty="0" smtClean="0">
                <a:solidFill>
                  <a:srgbClr val="FFFF00"/>
                </a:solidFill>
              </a:rPr>
              <a:t>et al).</a:t>
            </a:r>
            <a:endParaRPr lang="el-GR" sz="1900" dirty="0" smtClean="0">
              <a:solidFill>
                <a:srgbClr val="FFFF00"/>
              </a:solidFill>
            </a:endParaRPr>
          </a:p>
          <a:p>
            <a:r>
              <a:rPr lang="el-GR" dirty="0" smtClean="0">
                <a:solidFill>
                  <a:srgbClr val="FFFF00"/>
                </a:solidFill>
              </a:rPr>
              <a:t>Η κατανόηση της χρονιότητας της ασθένειας, γίνεται μέσω από την παρατήρηση της διαδικασίας συντήρησης-»σταθεροποίησης»  της νόσου</a:t>
            </a:r>
          </a:p>
          <a:p>
            <a:endParaRPr lang="el-GR" dirty="0" smtClean="0">
              <a:solidFill>
                <a:srgbClr val="FFFF00"/>
              </a:solidFill>
            </a:endParaRPr>
          </a:p>
          <a:p>
            <a:pPr>
              <a:buNone/>
            </a:pPr>
            <a:endParaRPr lang="el-GR" sz="1900" dirty="0" smtClean="0">
              <a:solidFill>
                <a:srgbClr val="FFFF00"/>
              </a:solidFill>
            </a:endParaRPr>
          </a:p>
          <a:p>
            <a:pPr>
              <a:buNone/>
            </a:pPr>
            <a:endParaRPr lang="el-GR" sz="1900" dirty="0" smtClean="0">
              <a:solidFill>
                <a:srgbClr val="FFFF00"/>
              </a:solidFill>
            </a:endParaRPr>
          </a:p>
          <a:p>
            <a:pPr>
              <a:buNone/>
            </a:pPr>
            <a:endParaRPr lang="el-GR" sz="1900" dirty="0" smtClean="0">
              <a:solidFill>
                <a:srgbClr val="FFFF00"/>
              </a:solidFill>
            </a:endParaRPr>
          </a:p>
          <a:p>
            <a:pPr>
              <a:buNone/>
            </a:pPr>
            <a:r>
              <a:rPr lang="en-US" sz="1900" dirty="0" smtClean="0">
                <a:solidFill>
                  <a:srgbClr val="FFFF00"/>
                </a:solidFill>
              </a:rPr>
              <a:t>Treasure Janet</a:t>
            </a:r>
            <a:r>
              <a:rPr lang="el-GR" sz="1900" dirty="0" smtClean="0">
                <a:solidFill>
                  <a:srgbClr val="FFFF00"/>
                </a:solidFill>
              </a:rPr>
              <a:t>: </a:t>
            </a:r>
            <a:r>
              <a:rPr lang="en-US" sz="1900" dirty="0" smtClean="0">
                <a:solidFill>
                  <a:srgbClr val="FFFF00"/>
                </a:solidFill>
              </a:rPr>
              <a:t> First Step s in the Management of Eating Disorders</a:t>
            </a:r>
            <a:r>
              <a:rPr lang="el-GR" sz="1900" dirty="0" smtClean="0">
                <a:solidFill>
                  <a:srgbClr val="FFFF00"/>
                </a:solidFill>
              </a:rPr>
              <a:t>:</a:t>
            </a:r>
            <a:r>
              <a:rPr lang="en-US" sz="1900" dirty="0" smtClean="0">
                <a:solidFill>
                  <a:srgbClr val="FFFF00"/>
                </a:solidFill>
              </a:rPr>
              <a:t> </a:t>
            </a:r>
            <a:r>
              <a:rPr lang="el-GR" sz="1900" dirty="0" smtClean="0">
                <a:solidFill>
                  <a:srgbClr val="FFFF00"/>
                </a:solidFill>
              </a:rPr>
              <a:t>Α</a:t>
            </a:r>
            <a:r>
              <a:rPr lang="en-US" sz="1900" dirty="0" err="1" smtClean="0">
                <a:solidFill>
                  <a:srgbClr val="FFFF00"/>
                </a:solidFill>
              </a:rPr>
              <a:t>ctive</a:t>
            </a:r>
            <a:r>
              <a:rPr lang="en-US" sz="1900" dirty="0" smtClean="0">
                <a:solidFill>
                  <a:srgbClr val="FFFF00"/>
                </a:solidFill>
              </a:rPr>
              <a:t> Collaboration and Assessment with Patient and Family, European Psychiatric Association,  6/4/2013</a:t>
            </a:r>
            <a:endParaRPr lang="el-GR" sz="1900" dirty="0" smtClean="0"/>
          </a:p>
          <a:p>
            <a:endParaRPr lang="el-GR" dirty="0" smtClean="0">
              <a:solidFill>
                <a:srgbClr val="FFFF00"/>
              </a:solidFill>
            </a:endParaRPr>
          </a:p>
          <a:p>
            <a:endParaRPr lang="el-GR" dirty="0" smtClean="0">
              <a:solidFill>
                <a:srgbClr val="FFFF00"/>
              </a:solidFill>
            </a:endParaRPr>
          </a:p>
          <a:p>
            <a:pPr>
              <a:buNone/>
            </a:pPr>
            <a:endParaRPr lang="el-GR" dirty="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ΣΥΜΠΕΡΑΣΜΑΤΑ. 1</a:t>
            </a:r>
            <a:endParaRPr lang="el-GR" dirty="0">
              <a:solidFill>
                <a:srgbClr val="FF0000"/>
              </a:solidFill>
            </a:endParaRPr>
          </a:p>
        </p:txBody>
      </p:sp>
      <p:sp>
        <p:nvSpPr>
          <p:cNvPr id="3" name="2 - Θέση περιεχομένου"/>
          <p:cNvSpPr>
            <a:spLocks noGrp="1"/>
          </p:cNvSpPr>
          <p:nvPr>
            <p:ph idx="1"/>
          </p:nvPr>
        </p:nvSpPr>
        <p:spPr>
          <a:xfrm>
            <a:off x="395536" y="1268760"/>
            <a:ext cx="8229600" cy="5184576"/>
          </a:xfrm>
        </p:spPr>
        <p:txBody>
          <a:bodyPr>
            <a:normAutofit fontScale="62500" lnSpcReduction="20000"/>
          </a:bodyPr>
          <a:lstStyle/>
          <a:p>
            <a:r>
              <a:rPr lang="el-GR" dirty="0" smtClean="0">
                <a:solidFill>
                  <a:srgbClr val="FFFF00"/>
                </a:solidFill>
              </a:rPr>
              <a:t>Οι ΔΠΤ έχουν αυξηθεί σε συχνότητα και </a:t>
            </a:r>
            <a:r>
              <a:rPr lang="el-GR" dirty="0" err="1" smtClean="0">
                <a:solidFill>
                  <a:srgbClr val="FFFF00"/>
                </a:solidFill>
              </a:rPr>
              <a:t>διαδράμουν</a:t>
            </a:r>
            <a:r>
              <a:rPr lang="el-GR" dirty="0" smtClean="0">
                <a:solidFill>
                  <a:srgbClr val="FFFF00"/>
                </a:solidFill>
              </a:rPr>
              <a:t> χρόνια και ανθεκτική στην θεραπεία πορεία</a:t>
            </a:r>
          </a:p>
          <a:p>
            <a:r>
              <a:rPr lang="el-GR" dirty="0" smtClean="0">
                <a:solidFill>
                  <a:srgbClr val="FFFF00"/>
                </a:solidFill>
              </a:rPr>
              <a:t>Γενετικοί Περιβαλλοντικοί και Αναπτυξιακοί παράγοντες </a:t>
            </a:r>
            <a:r>
              <a:rPr lang="el-GR" dirty="0" err="1" smtClean="0">
                <a:solidFill>
                  <a:srgbClr val="FFFF00"/>
                </a:solidFill>
              </a:rPr>
              <a:t>συνβάλλουν</a:t>
            </a:r>
            <a:r>
              <a:rPr lang="el-GR" dirty="0" smtClean="0">
                <a:solidFill>
                  <a:srgbClr val="FFFF00"/>
                </a:solidFill>
              </a:rPr>
              <a:t> στην αιτιολογία.</a:t>
            </a:r>
          </a:p>
          <a:p>
            <a:r>
              <a:rPr lang="el-GR" dirty="0" smtClean="0">
                <a:solidFill>
                  <a:srgbClr val="FFFF00"/>
                </a:solidFill>
              </a:rPr>
              <a:t>Οι ΔΠΤ  έχουν σοβαρή επίπτωση στο εγκέφαλο ,το σώμα και τις κοινωνικές  σχέσεις. </a:t>
            </a:r>
          </a:p>
          <a:p>
            <a:r>
              <a:rPr lang="el-GR" dirty="0" smtClean="0">
                <a:solidFill>
                  <a:srgbClr val="FFFF00"/>
                </a:solidFill>
              </a:rPr>
              <a:t>Βιολογικοί Ψυχολογικοί και Κοινωνικοί παράγοντες και διαδικασίες συντηρούν την διαταραχή  ΠΤ.</a:t>
            </a:r>
          </a:p>
          <a:p>
            <a:r>
              <a:rPr lang="el-GR" dirty="0" smtClean="0">
                <a:solidFill>
                  <a:srgbClr val="FFFF00"/>
                </a:solidFill>
              </a:rPr>
              <a:t>Η πρώιμη παρέμβαση είναι σωτήρια.</a:t>
            </a:r>
          </a:p>
          <a:p>
            <a:r>
              <a:rPr lang="el-GR" dirty="0" smtClean="0">
                <a:solidFill>
                  <a:srgbClr val="FFFF00"/>
                </a:solidFill>
              </a:rPr>
              <a:t>Η ενεργός συνεργασία με τον ασθενή αλλά και την ΟΙΚΟΓΕΝΕΙΑ του είναι απαραίτητη.</a:t>
            </a:r>
          </a:p>
          <a:p>
            <a:r>
              <a:rPr lang="en-US" dirty="0" smtClean="0">
                <a:solidFill>
                  <a:srgbClr val="FFFF00"/>
                </a:solidFill>
              </a:rPr>
              <a:t>K</a:t>
            </a:r>
            <a:r>
              <a:rPr lang="el-GR" dirty="0" err="1" smtClean="0">
                <a:solidFill>
                  <a:srgbClr val="FFFF00"/>
                </a:solidFill>
              </a:rPr>
              <a:t>άποιες</a:t>
            </a:r>
            <a:r>
              <a:rPr lang="el-GR" dirty="0" smtClean="0">
                <a:solidFill>
                  <a:srgbClr val="FFFF00"/>
                </a:solidFill>
              </a:rPr>
              <a:t> μορφές  των  ΔΠΤ δεν αποκρίνονται σε βραχύχρονα θεραπευτικά προγράμματα.</a:t>
            </a:r>
          </a:p>
          <a:p>
            <a:r>
              <a:rPr lang="el-GR" dirty="0" smtClean="0">
                <a:solidFill>
                  <a:srgbClr val="FFFF00"/>
                </a:solidFill>
              </a:rPr>
              <a:t>Η ανταπόκριση μπορεί να πάρει χρόνια  θεραπείας  και να  καλύπτει ένα μεγάλο αριθμό παρεμβάσεων.</a:t>
            </a:r>
          </a:p>
          <a:p>
            <a:pPr>
              <a:buNone/>
            </a:pPr>
            <a:r>
              <a:rPr lang="el-GR" dirty="0" smtClean="0">
                <a:solidFill>
                  <a:srgbClr val="FFFF00"/>
                </a:solidFill>
              </a:rPr>
              <a:t> </a:t>
            </a:r>
          </a:p>
          <a:p>
            <a:pPr>
              <a:buNone/>
            </a:pPr>
            <a:endParaRPr lang="el-GR" dirty="0" smtClean="0">
              <a:solidFill>
                <a:srgbClr val="FFFF00"/>
              </a:solidFill>
            </a:endParaRPr>
          </a:p>
          <a:p>
            <a:pPr>
              <a:buNone/>
            </a:pPr>
            <a:r>
              <a:rPr lang="en-US" sz="2200" dirty="0" smtClean="0">
                <a:solidFill>
                  <a:srgbClr val="FFFF00"/>
                </a:solidFill>
              </a:rPr>
              <a:t>Treasure Janet</a:t>
            </a:r>
            <a:r>
              <a:rPr lang="el-GR" sz="2200" dirty="0" smtClean="0">
                <a:solidFill>
                  <a:srgbClr val="FFFF00"/>
                </a:solidFill>
              </a:rPr>
              <a:t>: </a:t>
            </a:r>
            <a:r>
              <a:rPr lang="en-US" sz="2200" dirty="0" smtClean="0">
                <a:solidFill>
                  <a:srgbClr val="FFFF00"/>
                </a:solidFill>
              </a:rPr>
              <a:t> First Step s in the Management of Eating Disorders</a:t>
            </a:r>
            <a:r>
              <a:rPr lang="el-GR" sz="2200" dirty="0" smtClean="0">
                <a:solidFill>
                  <a:srgbClr val="FFFF00"/>
                </a:solidFill>
              </a:rPr>
              <a:t>:</a:t>
            </a:r>
            <a:r>
              <a:rPr lang="en-US" sz="2200" dirty="0" smtClean="0">
                <a:solidFill>
                  <a:srgbClr val="FFFF00"/>
                </a:solidFill>
              </a:rPr>
              <a:t> </a:t>
            </a:r>
            <a:r>
              <a:rPr lang="el-GR" sz="2200" dirty="0" smtClean="0">
                <a:solidFill>
                  <a:srgbClr val="FFFF00"/>
                </a:solidFill>
              </a:rPr>
              <a:t>Α</a:t>
            </a:r>
            <a:r>
              <a:rPr lang="en-US" sz="2200" dirty="0" err="1" smtClean="0">
                <a:solidFill>
                  <a:srgbClr val="FFFF00"/>
                </a:solidFill>
              </a:rPr>
              <a:t>ctive</a:t>
            </a:r>
            <a:r>
              <a:rPr lang="en-US" sz="2200" dirty="0" smtClean="0">
                <a:solidFill>
                  <a:srgbClr val="FFFF00"/>
                </a:solidFill>
              </a:rPr>
              <a:t> Collaboration and Assessment with Patient and Family, European Psychiatric Association,  6/4/2013</a:t>
            </a:r>
            <a:endParaRPr lang="el-GR" sz="2200" dirty="0" smtClean="0"/>
          </a:p>
          <a:p>
            <a:pPr>
              <a:buNone/>
            </a:pPr>
            <a:endParaRPr lang="el-GR" dirty="0" smtClean="0">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ΣΥΜΠΕΡΑΣΜΑΤΑ. 2</a:t>
            </a:r>
            <a:endParaRPr lang="el-GR" dirty="0">
              <a:solidFill>
                <a:srgbClr val="FF0000"/>
              </a:solidFill>
            </a:endParaRPr>
          </a:p>
        </p:txBody>
      </p:sp>
      <p:sp>
        <p:nvSpPr>
          <p:cNvPr id="3" name="2 - Θέση περιεχομένου"/>
          <p:cNvSpPr>
            <a:spLocks noGrp="1"/>
          </p:cNvSpPr>
          <p:nvPr>
            <p:ph idx="1"/>
          </p:nvPr>
        </p:nvSpPr>
        <p:spPr>
          <a:xfrm>
            <a:off x="457200" y="1600200"/>
            <a:ext cx="8229600" cy="4925144"/>
          </a:xfrm>
        </p:spPr>
        <p:txBody>
          <a:bodyPr>
            <a:normAutofit fontScale="55000" lnSpcReduction="20000"/>
          </a:bodyPr>
          <a:lstStyle/>
          <a:p>
            <a:r>
              <a:rPr lang="el-GR" dirty="0" smtClean="0">
                <a:solidFill>
                  <a:srgbClr val="FFFF00"/>
                </a:solidFill>
              </a:rPr>
              <a:t> </a:t>
            </a:r>
            <a:r>
              <a:rPr lang="el-GR" sz="3300" dirty="0" smtClean="0">
                <a:solidFill>
                  <a:srgbClr val="FFFF00"/>
                </a:solidFill>
              </a:rPr>
              <a:t>Είναι απαραίτητη η συνεργασία των μελών της  διεπιστημονική ομάδας  που ασχολούνται με   ασθενείς που πάσχουν από   χρόνιες ΔΠΤ.</a:t>
            </a:r>
          </a:p>
          <a:p>
            <a:r>
              <a:rPr lang="el-GR" sz="3300" dirty="0" smtClean="0">
                <a:solidFill>
                  <a:srgbClr val="FFFF00"/>
                </a:solidFill>
              </a:rPr>
              <a:t>Απαραίτητοι  στόχοι: Ιατρικό σταθερό  και προκαθορισμένο πλαίσιο  πρόβλεψης  και αποφυγής απρόβλεπτων  γεγονότων  (π.χ., εισαγωγή σε νοσοκομείο) </a:t>
            </a:r>
          </a:p>
          <a:p>
            <a:r>
              <a:rPr lang="el-GR" sz="3300" dirty="0" smtClean="0">
                <a:solidFill>
                  <a:srgbClr val="FFFF00"/>
                </a:solidFill>
              </a:rPr>
              <a:t>Μια συνεργατική, «</a:t>
            </a:r>
            <a:r>
              <a:rPr lang="el-GR" sz="3300" dirty="0" err="1" smtClean="0">
                <a:solidFill>
                  <a:srgbClr val="FFFF00"/>
                </a:solidFill>
              </a:rPr>
              <a:t>ενσυναισθηματική</a:t>
            </a:r>
            <a:r>
              <a:rPr lang="el-GR" sz="3300" dirty="0" smtClean="0">
                <a:solidFill>
                  <a:srgbClr val="FFFF00"/>
                </a:solidFill>
              </a:rPr>
              <a:t>» και  αξιόπιστη   θεραπευτική σχέση με σταθερή και σαφή όρια και προσδοκίες και από τις δυο πλευρές.</a:t>
            </a:r>
          </a:p>
          <a:p>
            <a:r>
              <a:rPr lang="el-GR" sz="3300" dirty="0" smtClean="0">
                <a:solidFill>
                  <a:srgbClr val="FFFF00"/>
                </a:solidFill>
              </a:rPr>
              <a:t>Έμφαση στην ποιότητα της ζωής του ασθενούς , στην κοινωνική  του προσαρμογή, στα επαγγελματικά θέματα, στην διαδικασία λήψης αποφάσεων και επιλογών του και  στις διαπροσωπικές/οικογενειακές  του σχέσεις.</a:t>
            </a:r>
            <a:br>
              <a:rPr lang="el-GR" sz="3300" dirty="0" smtClean="0">
                <a:solidFill>
                  <a:srgbClr val="FFFF00"/>
                </a:solidFill>
              </a:rPr>
            </a:br>
            <a:r>
              <a:rPr lang="el-GR" sz="3300" dirty="0" smtClean="0">
                <a:solidFill>
                  <a:srgbClr val="FFFF00"/>
                </a:solidFill>
              </a:rPr>
              <a:t>-Εφόσον υπάρχει  η  δυνατότητα, είναι  ουσιαστικό  να  συμμετέχουν  όλα  τα μέλη της οικογένειας στην  θεραπεία.</a:t>
            </a:r>
          </a:p>
          <a:p>
            <a:r>
              <a:rPr lang="el-GR" sz="3300" dirty="0" smtClean="0">
                <a:solidFill>
                  <a:srgbClr val="FFFF00"/>
                </a:solidFill>
              </a:rPr>
              <a:t> Επίσης πρέπει να βοηθηθούν οι οικογένειες να κατανοήσουν  και να προσαρμοστούν στην χρόνια φύση των ΔΠΤ και τις συνέπειες που αυτές έχουν σε όλα τα επίπεδα της ζωής του ασθενούς και της οικογένειας. </a:t>
            </a:r>
          </a:p>
          <a:p>
            <a:endParaRPr lang="el-GR" dirty="0" smtClean="0">
              <a:solidFill>
                <a:srgbClr val="FFFF00"/>
              </a:solidFill>
            </a:endParaRPr>
          </a:p>
          <a:p>
            <a:pPr>
              <a:buNone/>
            </a:pPr>
            <a:endParaRPr lang="el-GR" sz="2200" dirty="0" smtClean="0">
              <a:solidFill>
                <a:srgbClr val="FFFF00"/>
              </a:solidFill>
            </a:endParaRPr>
          </a:p>
          <a:p>
            <a:pPr>
              <a:buNone/>
            </a:pPr>
            <a:endParaRPr lang="el-GR" sz="2200" dirty="0" smtClean="0">
              <a:solidFill>
                <a:srgbClr val="FFFF00"/>
              </a:solidFill>
            </a:endParaRPr>
          </a:p>
          <a:p>
            <a:pPr>
              <a:buNone/>
            </a:pPr>
            <a:endParaRPr lang="el-GR" sz="2200" dirty="0" smtClean="0">
              <a:solidFill>
                <a:srgbClr val="FFFF00"/>
              </a:solidFill>
            </a:endParaRPr>
          </a:p>
          <a:p>
            <a:pPr>
              <a:buNone/>
            </a:pPr>
            <a:endParaRPr lang="el-GR" sz="2200" dirty="0" smtClean="0">
              <a:solidFill>
                <a:srgbClr val="FFFF00"/>
              </a:solidFill>
            </a:endParaRPr>
          </a:p>
          <a:p>
            <a:pPr>
              <a:buNone/>
            </a:pPr>
            <a:r>
              <a:rPr lang="en-US" sz="2200" dirty="0" smtClean="0">
                <a:solidFill>
                  <a:srgbClr val="FFFF00"/>
                </a:solidFill>
              </a:rPr>
              <a:t>Treasure Janet</a:t>
            </a:r>
            <a:r>
              <a:rPr lang="el-GR" sz="2200" dirty="0" smtClean="0">
                <a:solidFill>
                  <a:srgbClr val="FFFF00"/>
                </a:solidFill>
              </a:rPr>
              <a:t>: </a:t>
            </a:r>
            <a:r>
              <a:rPr lang="en-US" sz="2200" dirty="0" smtClean="0">
                <a:solidFill>
                  <a:srgbClr val="FFFF00"/>
                </a:solidFill>
              </a:rPr>
              <a:t> First Step s in the Management of Eating Disorders</a:t>
            </a:r>
            <a:r>
              <a:rPr lang="el-GR" sz="2200" dirty="0" smtClean="0">
                <a:solidFill>
                  <a:srgbClr val="FFFF00"/>
                </a:solidFill>
              </a:rPr>
              <a:t>:</a:t>
            </a:r>
            <a:r>
              <a:rPr lang="en-US" sz="2200" dirty="0" smtClean="0">
                <a:solidFill>
                  <a:srgbClr val="FFFF00"/>
                </a:solidFill>
              </a:rPr>
              <a:t> </a:t>
            </a:r>
            <a:r>
              <a:rPr lang="el-GR" sz="2200" dirty="0" smtClean="0">
                <a:solidFill>
                  <a:srgbClr val="FFFF00"/>
                </a:solidFill>
              </a:rPr>
              <a:t>Α</a:t>
            </a:r>
            <a:r>
              <a:rPr lang="en-US" sz="2200" dirty="0" err="1" smtClean="0">
                <a:solidFill>
                  <a:srgbClr val="FFFF00"/>
                </a:solidFill>
              </a:rPr>
              <a:t>ctive</a:t>
            </a:r>
            <a:r>
              <a:rPr lang="en-US" sz="2200" dirty="0" smtClean="0">
                <a:solidFill>
                  <a:srgbClr val="FFFF00"/>
                </a:solidFill>
              </a:rPr>
              <a:t> Collaboration and Assessment with Patient and</a:t>
            </a:r>
            <a:r>
              <a:rPr lang="el-GR" sz="2200" dirty="0" smtClean="0">
                <a:solidFill>
                  <a:srgbClr val="FFFF00"/>
                </a:solidFill>
              </a:rPr>
              <a:t> </a:t>
            </a:r>
            <a:r>
              <a:rPr lang="en-US" sz="2200" dirty="0" smtClean="0">
                <a:solidFill>
                  <a:srgbClr val="FFFF00"/>
                </a:solidFill>
              </a:rPr>
              <a:t>Family, European Psychiatric Association,  6/4/2013</a:t>
            </a:r>
            <a:endParaRPr lang="el-GR" sz="2200" dirty="0" smtClean="0"/>
          </a:p>
          <a:p>
            <a:endParaRPr lang="el-GR" dirty="0">
              <a:solidFill>
                <a:srgbClr val="FFFF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228600"/>
            <a:ext cx="7772400" cy="1143000"/>
          </a:xfrm>
        </p:spPr>
        <p:txBody>
          <a:bodyPr>
            <a:normAutofit fontScale="90000"/>
          </a:bodyPr>
          <a:lstStyle/>
          <a:p>
            <a:r>
              <a:rPr lang="el-GR" sz="2800">
                <a:solidFill>
                  <a:srgbClr val="CCFF66"/>
                </a:solidFill>
              </a:rPr>
              <a:t>Αναπάντητες Ερωτήσεις </a:t>
            </a:r>
            <a:br>
              <a:rPr lang="el-GR" sz="2800">
                <a:solidFill>
                  <a:srgbClr val="CCFF66"/>
                </a:solidFill>
              </a:rPr>
            </a:br>
            <a:r>
              <a:rPr lang="el-GR" sz="2800">
                <a:solidFill>
                  <a:srgbClr val="CCFF66"/>
                </a:solidFill>
              </a:rPr>
              <a:t>Το χάσμα της γνώσης </a:t>
            </a:r>
            <a:br>
              <a:rPr lang="el-GR" sz="2800">
                <a:solidFill>
                  <a:srgbClr val="CCFF66"/>
                </a:solidFill>
              </a:rPr>
            </a:br>
            <a:r>
              <a:rPr lang="en-US" sz="2800">
                <a:solidFill>
                  <a:srgbClr val="CCFF66"/>
                </a:solidFill>
              </a:rPr>
              <a:t>C.Fairnburn 2009</a:t>
            </a:r>
            <a:endParaRPr lang="el-GR" sz="2800">
              <a:solidFill>
                <a:srgbClr val="CCFF66"/>
              </a:solidFill>
            </a:endParaRPr>
          </a:p>
        </p:txBody>
      </p:sp>
      <p:sp>
        <p:nvSpPr>
          <p:cNvPr id="21507" name="Rectangle 3"/>
          <p:cNvSpPr>
            <a:spLocks noGrp="1" noChangeArrowheads="1"/>
          </p:cNvSpPr>
          <p:nvPr>
            <p:ph type="body" idx="1"/>
          </p:nvPr>
        </p:nvSpPr>
        <p:spPr/>
        <p:txBody>
          <a:bodyPr/>
          <a:lstStyle/>
          <a:p>
            <a:pPr>
              <a:buFontTx/>
              <a:buNone/>
            </a:pPr>
            <a:r>
              <a:rPr lang="en-US" sz="2800" dirty="0">
                <a:solidFill>
                  <a:srgbClr val="FFFF00"/>
                </a:solidFill>
              </a:rPr>
              <a:t>1</a:t>
            </a:r>
            <a:r>
              <a:rPr lang="en-US" sz="2800" dirty="0">
                <a:solidFill>
                  <a:srgbClr val="FF6600"/>
                </a:solidFill>
              </a:rPr>
              <a:t>.</a:t>
            </a:r>
            <a:r>
              <a:rPr lang="el-GR" sz="2800" dirty="0">
                <a:solidFill>
                  <a:srgbClr val="FFFF00"/>
                </a:solidFill>
              </a:rPr>
              <a:t>Είναι απαραίτητη η εμπλοκή </a:t>
            </a:r>
            <a:r>
              <a:rPr lang="el-GR" sz="2800" dirty="0" smtClean="0">
                <a:solidFill>
                  <a:srgbClr val="FFFF00"/>
                </a:solidFill>
              </a:rPr>
              <a:t>όλων των μελών της </a:t>
            </a:r>
            <a:r>
              <a:rPr lang="el-GR" sz="2800" dirty="0">
                <a:solidFill>
                  <a:srgbClr val="FFFF00"/>
                </a:solidFill>
              </a:rPr>
              <a:t>οικογένειας για την οικογενειακή θεραπεία; ή μόνον οι γονείς;	</a:t>
            </a:r>
          </a:p>
          <a:p>
            <a:pPr>
              <a:buFontTx/>
              <a:buNone/>
            </a:pPr>
            <a:r>
              <a:rPr lang="el-GR" sz="2800" dirty="0">
                <a:solidFill>
                  <a:srgbClr val="FFFF00"/>
                </a:solidFill>
              </a:rPr>
              <a:t>2.Είναι δυνατόν  να είναι αποτελεσματική  μια τόσο τυποποιημένη  οικογενειακή θεραπεία(</a:t>
            </a:r>
            <a:r>
              <a:rPr lang="en-US" sz="2800" dirty="0" err="1">
                <a:solidFill>
                  <a:srgbClr val="FFFF00"/>
                </a:solidFill>
              </a:rPr>
              <a:t>Manualized</a:t>
            </a:r>
            <a:r>
              <a:rPr lang="en-US" sz="2800" dirty="0">
                <a:solidFill>
                  <a:srgbClr val="FFFF00"/>
                </a:solidFill>
              </a:rPr>
              <a:t>)</a:t>
            </a:r>
            <a:r>
              <a:rPr lang="el-GR" sz="2800" dirty="0">
                <a:solidFill>
                  <a:srgbClr val="FFFF00"/>
                </a:solidFill>
              </a:rPr>
              <a:t>;(</a:t>
            </a:r>
            <a:r>
              <a:rPr lang="en-US" sz="2800" dirty="0">
                <a:solidFill>
                  <a:srgbClr val="FFFF00"/>
                </a:solidFill>
              </a:rPr>
              <a:t>Dare and </a:t>
            </a:r>
            <a:r>
              <a:rPr lang="en-US" sz="2800" dirty="0" err="1">
                <a:solidFill>
                  <a:srgbClr val="FFFF00"/>
                </a:solidFill>
              </a:rPr>
              <a:t>Eissler</a:t>
            </a:r>
            <a:r>
              <a:rPr lang="en-US" sz="2800" dirty="0">
                <a:solidFill>
                  <a:srgbClr val="FFFF00"/>
                </a:solidFill>
              </a:rPr>
              <a:t> 2000)</a:t>
            </a:r>
          </a:p>
          <a:p>
            <a:pPr>
              <a:buFontTx/>
              <a:buNone/>
            </a:pPr>
            <a:r>
              <a:rPr lang="en-US" sz="2800" dirty="0">
                <a:solidFill>
                  <a:srgbClr val="FFFF00"/>
                </a:solidFill>
              </a:rPr>
              <a:t>3.</a:t>
            </a:r>
            <a:r>
              <a:rPr lang="el-GR" sz="2800" dirty="0">
                <a:solidFill>
                  <a:srgbClr val="FFFF00"/>
                </a:solidFill>
              </a:rPr>
              <a:t>Τι είναι η διαχείριση της ΨΑ με βάση την κοινή (ιατρική και ψυχιατρική) λογική;</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l-GR" sz="3200">
                <a:solidFill>
                  <a:srgbClr val="CCFF66"/>
                </a:solidFill>
              </a:rPr>
              <a:t>Αναπάντητες Ερωτήσεις </a:t>
            </a:r>
            <a:br>
              <a:rPr lang="el-GR" sz="3200">
                <a:solidFill>
                  <a:srgbClr val="CCFF66"/>
                </a:solidFill>
              </a:rPr>
            </a:br>
            <a:r>
              <a:rPr lang="el-GR" sz="3200">
                <a:solidFill>
                  <a:srgbClr val="CCFF66"/>
                </a:solidFill>
              </a:rPr>
              <a:t>Το χάσμα της γνώσης </a:t>
            </a:r>
            <a:br>
              <a:rPr lang="el-GR" sz="3200">
                <a:solidFill>
                  <a:srgbClr val="CCFF66"/>
                </a:solidFill>
              </a:rPr>
            </a:br>
            <a:r>
              <a:rPr lang="en-US" sz="3200">
                <a:solidFill>
                  <a:srgbClr val="CCFF66"/>
                </a:solidFill>
              </a:rPr>
              <a:t>C.Fairnburn 2009</a:t>
            </a:r>
            <a:endParaRPr lang="el-GR" sz="3200">
              <a:solidFill>
                <a:srgbClr val="CCFF66"/>
              </a:solidFill>
            </a:endParaRPr>
          </a:p>
        </p:txBody>
      </p:sp>
      <p:sp>
        <p:nvSpPr>
          <p:cNvPr id="22531" name="Rectangle 3"/>
          <p:cNvSpPr>
            <a:spLocks noGrp="1" noChangeArrowheads="1"/>
          </p:cNvSpPr>
          <p:nvPr>
            <p:ph type="body" idx="1"/>
          </p:nvPr>
        </p:nvSpPr>
        <p:spPr>
          <a:xfrm>
            <a:off x="533400" y="2209800"/>
            <a:ext cx="7772400" cy="4114800"/>
          </a:xfrm>
        </p:spPr>
        <p:txBody>
          <a:bodyPr/>
          <a:lstStyle/>
          <a:p>
            <a:r>
              <a:rPr lang="el-GR" dirty="0">
                <a:solidFill>
                  <a:srgbClr val="FFFF00"/>
                </a:solidFill>
              </a:rPr>
              <a:t>Είναι  όντως αποτελεσματική  η </a:t>
            </a:r>
            <a:r>
              <a:rPr lang="el-GR" dirty="0" err="1">
                <a:solidFill>
                  <a:srgbClr val="FFFF00"/>
                </a:solidFill>
              </a:rPr>
              <a:t>Γνωσιακή</a:t>
            </a:r>
            <a:r>
              <a:rPr lang="el-GR" dirty="0">
                <a:solidFill>
                  <a:srgbClr val="FFFF00"/>
                </a:solidFill>
              </a:rPr>
              <a:t>-Συμπεριφοριστική Θεραπεία για την Ψυχογενή Βουλιμία; (Υποτροπές)</a:t>
            </a:r>
          </a:p>
          <a:p>
            <a:r>
              <a:rPr lang="el-GR" dirty="0">
                <a:solidFill>
                  <a:srgbClr val="FFFF00"/>
                </a:solidFill>
              </a:rPr>
              <a:t>Για τις άτυπες περιπτώσεις</a:t>
            </a:r>
            <a:r>
              <a:rPr lang="en-US" dirty="0">
                <a:solidFill>
                  <a:srgbClr val="FFFF00"/>
                </a:solidFill>
              </a:rPr>
              <a:t>?</a:t>
            </a:r>
            <a:r>
              <a:rPr lang="el-GR" dirty="0">
                <a:solidFill>
                  <a:srgbClr val="FFFF00"/>
                </a:solidFill>
              </a:rPr>
              <a:t> </a:t>
            </a:r>
          </a:p>
          <a:p>
            <a:r>
              <a:rPr lang="el-GR" dirty="0">
                <a:solidFill>
                  <a:srgbClr val="FFFF00"/>
                </a:solidFill>
              </a:rPr>
              <a:t>Εάν είναι περίπου ΨΑ-ως ΨΑ </a:t>
            </a:r>
          </a:p>
          <a:p>
            <a:r>
              <a:rPr lang="el-GR" dirty="0">
                <a:solidFill>
                  <a:srgbClr val="FFFF00"/>
                </a:solidFill>
              </a:rPr>
              <a:t>Εάν είναι περίπου </a:t>
            </a:r>
            <a:r>
              <a:rPr lang="el-GR" dirty="0" smtClean="0">
                <a:solidFill>
                  <a:srgbClr val="FFFF00"/>
                </a:solidFill>
              </a:rPr>
              <a:t>ΨΒ </a:t>
            </a:r>
            <a:r>
              <a:rPr lang="el-GR" dirty="0">
                <a:solidFill>
                  <a:srgbClr val="FFFF00"/>
                </a:solidFill>
              </a:rPr>
              <a:t>–ως ΨΒ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848600" cy="1143000"/>
          </a:xfrm>
        </p:spPr>
        <p:txBody>
          <a:bodyPr>
            <a:normAutofit fontScale="90000"/>
          </a:bodyPr>
          <a:lstStyle/>
          <a:p>
            <a:r>
              <a:rPr lang="el-GR" sz="2800">
                <a:solidFill>
                  <a:srgbClr val="CCFF66"/>
                </a:solidFill>
              </a:rPr>
              <a:t>Αναπάντητες Ερωτήσεις </a:t>
            </a:r>
            <a:br>
              <a:rPr lang="el-GR" sz="2800">
                <a:solidFill>
                  <a:srgbClr val="CCFF66"/>
                </a:solidFill>
              </a:rPr>
            </a:br>
            <a:r>
              <a:rPr lang="el-GR" sz="2800">
                <a:solidFill>
                  <a:srgbClr val="CCFF66"/>
                </a:solidFill>
              </a:rPr>
              <a:t>Το χάσμα της γνώσης </a:t>
            </a:r>
            <a:br>
              <a:rPr lang="el-GR" sz="2800">
                <a:solidFill>
                  <a:srgbClr val="CCFF66"/>
                </a:solidFill>
              </a:rPr>
            </a:br>
            <a:r>
              <a:rPr lang="en-US" sz="2800">
                <a:solidFill>
                  <a:srgbClr val="CCFF66"/>
                </a:solidFill>
              </a:rPr>
              <a:t>C.Fairnburn 2009</a:t>
            </a:r>
            <a:endParaRPr lang="el-GR" sz="2800">
              <a:solidFill>
                <a:srgbClr val="CCFF66"/>
              </a:solidFill>
            </a:endParaRPr>
          </a:p>
        </p:txBody>
      </p:sp>
      <p:sp>
        <p:nvSpPr>
          <p:cNvPr id="23555" name="Rectangle 3"/>
          <p:cNvSpPr>
            <a:spLocks noGrp="1" noChangeArrowheads="1"/>
          </p:cNvSpPr>
          <p:nvPr>
            <p:ph type="body" idx="1"/>
          </p:nvPr>
        </p:nvSpPr>
        <p:spPr>
          <a:xfrm>
            <a:off x="685800" y="1295400"/>
            <a:ext cx="7772400" cy="4114800"/>
          </a:xfrm>
        </p:spPr>
        <p:txBody>
          <a:bodyPr/>
          <a:lstStyle/>
          <a:p>
            <a:pPr>
              <a:buFontTx/>
              <a:buNone/>
            </a:pPr>
            <a:r>
              <a:rPr lang="el-GR" sz="2800" dirty="0" smtClean="0">
                <a:solidFill>
                  <a:srgbClr val="FFFF00"/>
                </a:solidFill>
              </a:rPr>
              <a:t>6.Πλήρης  </a:t>
            </a:r>
            <a:r>
              <a:rPr lang="el-GR" sz="2800" dirty="0">
                <a:solidFill>
                  <a:srgbClr val="FFFF00"/>
                </a:solidFill>
              </a:rPr>
              <a:t>θεραπευτική ανεπάρκεια για την θεραπευτική αντιμετώπιση της ΨΑ των ενηλίκων </a:t>
            </a:r>
          </a:p>
          <a:p>
            <a:pPr>
              <a:buFontTx/>
              <a:buNone/>
            </a:pPr>
            <a:r>
              <a:rPr lang="el-GR" sz="2800" dirty="0" smtClean="0">
                <a:solidFill>
                  <a:srgbClr val="FFFF00"/>
                </a:solidFill>
              </a:rPr>
              <a:t>7.Πληρης </a:t>
            </a:r>
            <a:r>
              <a:rPr lang="el-GR" sz="2800" dirty="0">
                <a:solidFill>
                  <a:srgbClr val="FFFF00"/>
                </a:solidFill>
              </a:rPr>
              <a:t>θεραπευτική  ανεπάρκεια  για την  θεραπευτική αντιμετώπιση  των άτυπων περιπτώσεων </a:t>
            </a:r>
            <a:r>
              <a:rPr lang="en-US" sz="2800" dirty="0">
                <a:solidFill>
                  <a:srgbClr val="FFFF00"/>
                </a:solidFill>
              </a:rPr>
              <a:t>(EDNOS)</a:t>
            </a:r>
          </a:p>
          <a:p>
            <a:pPr>
              <a:buFontTx/>
              <a:buNone/>
            </a:pPr>
            <a:r>
              <a:rPr lang="el-GR" sz="2800" dirty="0">
                <a:solidFill>
                  <a:srgbClr val="FFFF00"/>
                </a:solidFill>
              </a:rPr>
              <a:t>-Τόσο των εφήβων</a:t>
            </a:r>
          </a:p>
          <a:p>
            <a:pPr>
              <a:buFontTx/>
              <a:buNone/>
            </a:pPr>
            <a:r>
              <a:rPr lang="el-GR" sz="2800" dirty="0">
                <a:solidFill>
                  <a:srgbClr val="FFFF00"/>
                </a:solidFill>
              </a:rPr>
              <a:t>-Όσο και των ενηλίκων </a:t>
            </a:r>
          </a:p>
          <a:p>
            <a:pPr>
              <a:buFontTx/>
              <a:buNone/>
            </a:pPr>
            <a:r>
              <a:rPr lang="el-GR" sz="2800" dirty="0">
                <a:solidFill>
                  <a:srgbClr val="FFFF00"/>
                </a:solidFill>
              </a:rPr>
              <a:t>Ενισχυμένη /αναθεωρημένη ΓΣΘ?</a:t>
            </a:r>
          </a:p>
          <a:p>
            <a:pPr>
              <a:buFontTx/>
              <a:buNone/>
            </a:pPr>
            <a:endParaRPr lang="el-GR" sz="2800" dirty="0">
              <a:solidFill>
                <a:srgbClr val="FFFF00"/>
              </a:solidFill>
            </a:endParaRPr>
          </a:p>
          <a:p>
            <a:pPr>
              <a:buFontTx/>
              <a:buNone/>
            </a:pPr>
            <a:endParaRPr lang="el-GR" sz="2800" dirty="0">
              <a:solidFill>
                <a:srgbClr val="FFFF00"/>
              </a:solidFill>
            </a:endParaRPr>
          </a:p>
          <a:p>
            <a:endParaRPr lang="el-GR" sz="2800" dirty="0">
              <a:solidFill>
                <a:srgbClr val="FF66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l-GR" sz="2800">
                <a:solidFill>
                  <a:srgbClr val="CCFF66"/>
                </a:solidFill>
              </a:rPr>
              <a:t>ΨΥΧΟΓΕΝΗΣ ΑΝΟΡΕΞΙΑ </a:t>
            </a:r>
            <a:br>
              <a:rPr lang="el-GR" sz="2800">
                <a:solidFill>
                  <a:srgbClr val="CCFF66"/>
                </a:solidFill>
              </a:rPr>
            </a:br>
            <a:r>
              <a:rPr lang="el-GR" sz="2800">
                <a:solidFill>
                  <a:srgbClr val="CCFF66"/>
                </a:solidFill>
              </a:rPr>
              <a:t>ΕΠΙΔΗΜΙΟΛΟΓΙΑ </a:t>
            </a:r>
            <a:br>
              <a:rPr lang="el-GR" sz="2800">
                <a:solidFill>
                  <a:srgbClr val="CCFF66"/>
                </a:solidFill>
              </a:rPr>
            </a:br>
            <a:r>
              <a:rPr lang="el-GR" sz="2800">
                <a:solidFill>
                  <a:srgbClr val="CCFF66"/>
                </a:solidFill>
              </a:rPr>
              <a:t>ΕΠΙΚΡΑΤΗΣΗ ΣΕ ΕΦΗΒΟΥΣ</a:t>
            </a:r>
            <a:r>
              <a:rPr lang="el-GR"/>
              <a:t> </a:t>
            </a:r>
          </a:p>
        </p:txBody>
      </p:sp>
      <p:sp>
        <p:nvSpPr>
          <p:cNvPr id="19459" name="Rectangle 3"/>
          <p:cNvSpPr>
            <a:spLocks noGrp="1" noChangeArrowheads="1"/>
          </p:cNvSpPr>
          <p:nvPr>
            <p:ph type="body" idx="1"/>
          </p:nvPr>
        </p:nvSpPr>
        <p:spPr/>
        <p:txBody>
          <a:bodyPr>
            <a:normAutofit/>
          </a:bodyPr>
          <a:lstStyle/>
          <a:p>
            <a:pPr>
              <a:buFontTx/>
              <a:buNone/>
            </a:pPr>
            <a:r>
              <a:rPr lang="el-GR" sz="4000" dirty="0">
                <a:solidFill>
                  <a:srgbClr val="FF6600"/>
                </a:solidFill>
              </a:rPr>
              <a:t>1.</a:t>
            </a:r>
            <a:r>
              <a:rPr lang="en-US" sz="4000" dirty="0">
                <a:solidFill>
                  <a:srgbClr val="FF6600"/>
                </a:solidFill>
              </a:rPr>
              <a:t>EDNOS </a:t>
            </a:r>
          </a:p>
          <a:p>
            <a:pPr>
              <a:buFontTx/>
              <a:buNone/>
            </a:pPr>
            <a:r>
              <a:rPr lang="en-US" sz="4000" dirty="0">
                <a:solidFill>
                  <a:srgbClr val="FF6600"/>
                </a:solidFill>
              </a:rPr>
              <a:t>2.</a:t>
            </a:r>
            <a:r>
              <a:rPr lang="el-GR" sz="4000" dirty="0">
                <a:solidFill>
                  <a:srgbClr val="FF6600"/>
                </a:solidFill>
              </a:rPr>
              <a:t>ΨΑ</a:t>
            </a:r>
          </a:p>
          <a:p>
            <a:pPr>
              <a:buFontTx/>
              <a:buNone/>
            </a:pPr>
            <a:r>
              <a:rPr lang="el-GR" sz="4000" dirty="0">
                <a:solidFill>
                  <a:srgbClr val="FF6600"/>
                </a:solidFill>
              </a:rPr>
              <a:t>3 ΨΒ </a:t>
            </a:r>
          </a:p>
        </p:txBody>
      </p:sp>
      <p:sp>
        <p:nvSpPr>
          <p:cNvPr id="19460" name="Rectangle 4"/>
          <p:cNvSpPr>
            <a:spLocks noChangeArrowheads="1"/>
          </p:cNvSpPr>
          <p:nvPr/>
        </p:nvSpPr>
        <p:spPr bwMode="auto">
          <a:xfrm>
            <a:off x="990600" y="4876800"/>
            <a:ext cx="1797480" cy="369332"/>
          </a:xfrm>
          <a:prstGeom prst="rect">
            <a:avLst/>
          </a:prstGeom>
          <a:noFill/>
          <a:ln w="9525">
            <a:noFill/>
            <a:miter lim="800000"/>
            <a:headEnd/>
            <a:tailEnd/>
          </a:ln>
          <a:effectLst/>
        </p:spPr>
        <p:txBody>
          <a:bodyPr wrap="none">
            <a:spAutoFit/>
          </a:bodyPr>
          <a:lstStyle/>
          <a:p>
            <a:r>
              <a:rPr lang="en-US" dirty="0" err="1">
                <a:solidFill>
                  <a:srgbClr val="CCFF66"/>
                </a:solidFill>
              </a:rPr>
              <a:t>C.Fairnburn</a:t>
            </a:r>
            <a:r>
              <a:rPr lang="en-US" dirty="0">
                <a:solidFill>
                  <a:srgbClr val="CCFF66"/>
                </a:solidFill>
              </a:rPr>
              <a:t> 2008</a:t>
            </a:r>
            <a:endParaRPr lang="el-GR" dirty="0">
              <a:solidFill>
                <a:srgbClr val="CCFF66"/>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l-GR" sz="3600">
                <a:solidFill>
                  <a:srgbClr val="CCFF66"/>
                </a:solidFill>
              </a:rPr>
              <a:t>Αναπάντητες Ερωτήσεις </a:t>
            </a:r>
            <a:br>
              <a:rPr lang="el-GR" sz="3600">
                <a:solidFill>
                  <a:srgbClr val="CCFF66"/>
                </a:solidFill>
              </a:rPr>
            </a:br>
            <a:r>
              <a:rPr lang="el-GR" sz="3600">
                <a:solidFill>
                  <a:srgbClr val="CCFF66"/>
                </a:solidFill>
              </a:rPr>
              <a:t>Το χάσμα της γνώσης </a:t>
            </a:r>
            <a:br>
              <a:rPr lang="el-GR" sz="3600">
                <a:solidFill>
                  <a:srgbClr val="CCFF66"/>
                </a:solidFill>
              </a:rPr>
            </a:br>
            <a:r>
              <a:rPr lang="en-US" sz="3600">
                <a:solidFill>
                  <a:srgbClr val="CCFF66"/>
                </a:solidFill>
              </a:rPr>
              <a:t>C.Fairnburn 2009</a:t>
            </a:r>
            <a:endParaRPr lang="el-GR" sz="3600">
              <a:solidFill>
                <a:srgbClr val="CCFF66"/>
              </a:solidFill>
            </a:endParaRPr>
          </a:p>
        </p:txBody>
      </p:sp>
      <p:sp>
        <p:nvSpPr>
          <p:cNvPr id="24579" name="Rectangle 3"/>
          <p:cNvSpPr>
            <a:spLocks noGrp="1" noChangeArrowheads="1"/>
          </p:cNvSpPr>
          <p:nvPr>
            <p:ph type="body" idx="1"/>
          </p:nvPr>
        </p:nvSpPr>
        <p:spPr/>
        <p:txBody>
          <a:bodyPr>
            <a:normAutofit fontScale="92500" lnSpcReduction="20000"/>
          </a:bodyPr>
          <a:lstStyle/>
          <a:p>
            <a:pPr>
              <a:buFontTx/>
              <a:buNone/>
            </a:pPr>
            <a:r>
              <a:rPr lang="el-GR" dirty="0">
                <a:solidFill>
                  <a:srgbClr val="FFFF00"/>
                </a:solidFill>
              </a:rPr>
              <a:t>8.Γιατί η </a:t>
            </a:r>
            <a:r>
              <a:rPr lang="el-GR" dirty="0" err="1">
                <a:solidFill>
                  <a:srgbClr val="FFFF00"/>
                </a:solidFill>
              </a:rPr>
              <a:t>πλειονότης</a:t>
            </a:r>
            <a:r>
              <a:rPr lang="el-GR" dirty="0">
                <a:solidFill>
                  <a:srgbClr val="FFFF00"/>
                </a:solidFill>
              </a:rPr>
              <a:t> των ασθενών  που πάσχουν από ΨΑ </a:t>
            </a:r>
            <a:r>
              <a:rPr lang="el-GR" dirty="0" smtClean="0">
                <a:solidFill>
                  <a:srgbClr val="FFFF00"/>
                </a:solidFill>
              </a:rPr>
              <a:t>(ίσως και ΨΒ και ΑΤΥΠΩΝ)παραμένει </a:t>
            </a:r>
            <a:endParaRPr lang="el-GR" dirty="0">
              <a:solidFill>
                <a:srgbClr val="FFFF00"/>
              </a:solidFill>
            </a:endParaRPr>
          </a:p>
          <a:p>
            <a:pPr>
              <a:buFontTx/>
              <a:buNone/>
            </a:pPr>
            <a:r>
              <a:rPr lang="el-GR" dirty="0">
                <a:solidFill>
                  <a:srgbClr val="FFFF00"/>
                </a:solidFill>
              </a:rPr>
              <a:t>-Εκτός θεραπείας</a:t>
            </a:r>
          </a:p>
          <a:p>
            <a:pPr>
              <a:buFontTx/>
              <a:buNone/>
            </a:pPr>
            <a:r>
              <a:rPr lang="el-GR" dirty="0">
                <a:solidFill>
                  <a:srgbClr val="FFFF00"/>
                </a:solidFill>
              </a:rPr>
              <a:t>-Εκτός </a:t>
            </a:r>
            <a:r>
              <a:rPr lang="el-GR" dirty="0" smtClean="0">
                <a:solidFill>
                  <a:srgbClr val="FFFF00"/>
                </a:solidFill>
              </a:rPr>
              <a:t>επιδημιολογικών </a:t>
            </a:r>
            <a:r>
              <a:rPr lang="el-GR" dirty="0">
                <a:solidFill>
                  <a:srgbClr val="FFFF00"/>
                </a:solidFill>
              </a:rPr>
              <a:t>μελετών</a:t>
            </a:r>
          </a:p>
          <a:p>
            <a:pPr>
              <a:buFontTx/>
              <a:buNone/>
            </a:pPr>
            <a:r>
              <a:rPr lang="el-GR" dirty="0">
                <a:solidFill>
                  <a:srgbClr val="FFFF00"/>
                </a:solidFill>
              </a:rPr>
              <a:t>-Εκτός οιασδήποτε  </a:t>
            </a:r>
            <a:r>
              <a:rPr lang="el-GR" dirty="0" smtClean="0">
                <a:solidFill>
                  <a:srgbClr val="FFFF00"/>
                </a:solidFill>
              </a:rPr>
              <a:t>Ψυχιατρικής (αλλά τουλάχιστον Ιατρικής</a:t>
            </a:r>
            <a:r>
              <a:rPr lang="el-GR" smtClean="0">
                <a:solidFill>
                  <a:srgbClr val="FFFF00"/>
                </a:solidFill>
              </a:rPr>
              <a:t>) Φροντίδας</a:t>
            </a:r>
            <a:r>
              <a:rPr lang="el-GR" dirty="0">
                <a:solidFill>
                  <a:srgbClr val="FFFF00"/>
                </a:solidFill>
              </a:rPr>
              <a:t>;</a:t>
            </a:r>
          </a:p>
          <a:p>
            <a:pPr>
              <a:buFontTx/>
              <a:buNone/>
            </a:pPr>
            <a:r>
              <a:rPr lang="el-GR" dirty="0" smtClean="0">
                <a:solidFill>
                  <a:srgbClr val="FFFF00"/>
                </a:solidFill>
              </a:rPr>
              <a:t>Μάλλον  όλα αυτά αποδεικνύουν την ανεπάρκεια των συστημάτων περίθαλψης  αλλά και την ανυπαρξία ειδικών και έμπειρων θεραπευτών για την «αξιοπρεπή» θεραπεία των ασθενών με ΔΠΤ.</a:t>
            </a:r>
            <a:endParaRPr lang="el-GR" dirty="0">
              <a:solidFill>
                <a:srgbClr val="FFFF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CCFF99"/>
                </a:solidFill>
              </a:rPr>
              <a:t>Πρόσφατες βιβλιογραφικές ανασκοπήσεις για την θεραπεία των ΔΠΤ.</a:t>
            </a:r>
            <a:endParaRPr lang="el-GR" dirty="0">
              <a:solidFill>
                <a:srgbClr val="CCFF99"/>
              </a:solidFill>
            </a:endParaRPr>
          </a:p>
        </p:txBody>
      </p:sp>
      <p:sp>
        <p:nvSpPr>
          <p:cNvPr id="3" name="2 - Θέση περιεχομένου"/>
          <p:cNvSpPr>
            <a:spLocks noGrp="1"/>
          </p:cNvSpPr>
          <p:nvPr>
            <p:ph idx="1"/>
          </p:nvPr>
        </p:nvSpPr>
        <p:spPr>
          <a:xfrm>
            <a:off x="539552" y="1916832"/>
            <a:ext cx="8229600" cy="4525963"/>
          </a:xfrm>
        </p:spPr>
        <p:txBody>
          <a:bodyPr>
            <a:normAutofit fontScale="92500" lnSpcReduction="10000"/>
          </a:bodyPr>
          <a:lstStyle/>
          <a:p>
            <a:pPr lvl="0"/>
            <a:r>
              <a:rPr lang="en-US" sz="2000" dirty="0" smtClean="0">
                <a:solidFill>
                  <a:srgbClr val="FFC000"/>
                </a:solidFill>
              </a:rPr>
              <a:t>Treasure J, </a:t>
            </a:r>
            <a:r>
              <a:rPr lang="en-US" sz="2000" dirty="0" err="1" smtClean="0">
                <a:solidFill>
                  <a:srgbClr val="FFC000"/>
                </a:solidFill>
              </a:rPr>
              <a:t>Claudino</a:t>
            </a:r>
            <a:r>
              <a:rPr lang="en-US" sz="2000" dirty="0" smtClean="0">
                <a:solidFill>
                  <a:srgbClr val="FFC000"/>
                </a:solidFill>
              </a:rPr>
              <a:t> AM, </a:t>
            </a:r>
            <a:r>
              <a:rPr lang="en-US" sz="2000" dirty="0" err="1" smtClean="0">
                <a:solidFill>
                  <a:srgbClr val="FFC000"/>
                </a:solidFill>
              </a:rPr>
              <a:t>Zucker</a:t>
            </a:r>
            <a:r>
              <a:rPr lang="en-US" sz="2000" dirty="0" smtClean="0">
                <a:solidFill>
                  <a:srgbClr val="FFC000"/>
                </a:solidFill>
              </a:rPr>
              <a:t> N. Eating disorders. Lancet 2010;375(9714):583-93.</a:t>
            </a:r>
            <a:endParaRPr lang="el-GR" sz="2000" dirty="0" smtClean="0">
              <a:solidFill>
                <a:srgbClr val="FFC000"/>
              </a:solidFill>
            </a:endParaRPr>
          </a:p>
          <a:p>
            <a:pPr lvl="0"/>
            <a:r>
              <a:rPr lang="en-US" sz="2000" dirty="0" err="1" smtClean="0">
                <a:solidFill>
                  <a:srgbClr val="FFC000"/>
                </a:solidFill>
              </a:rPr>
              <a:t>Aigner</a:t>
            </a:r>
            <a:r>
              <a:rPr lang="en-US" sz="2000" dirty="0" smtClean="0">
                <a:solidFill>
                  <a:srgbClr val="FFC000"/>
                </a:solidFill>
              </a:rPr>
              <a:t> M, Treasure J, Kaye W, Kasper S. World Federation of Societies of Biological Psychiatry (WFSBP) Guidelines for the Pharmacological Treatment of Eating Disorders. World J </a:t>
            </a:r>
            <a:r>
              <a:rPr lang="en-US" sz="2000" dirty="0" err="1" smtClean="0">
                <a:solidFill>
                  <a:srgbClr val="FFC000"/>
                </a:solidFill>
              </a:rPr>
              <a:t>Biol</a:t>
            </a:r>
            <a:r>
              <a:rPr lang="en-US" sz="2000" dirty="0" smtClean="0">
                <a:solidFill>
                  <a:srgbClr val="FFC000"/>
                </a:solidFill>
              </a:rPr>
              <a:t> Psychiatry 2011 September;12(6):400-43.</a:t>
            </a:r>
            <a:endParaRPr lang="el-GR" sz="2000" dirty="0" smtClean="0">
              <a:solidFill>
                <a:srgbClr val="FFC000"/>
              </a:solidFill>
            </a:endParaRPr>
          </a:p>
          <a:p>
            <a:pPr lvl="0"/>
            <a:r>
              <a:rPr lang="en-US" sz="2000" dirty="0" smtClean="0">
                <a:solidFill>
                  <a:srgbClr val="FFC000"/>
                </a:solidFill>
              </a:rPr>
              <a:t>Hartmann A, </a:t>
            </a:r>
            <a:r>
              <a:rPr lang="en-US" sz="2000" dirty="0" err="1" smtClean="0">
                <a:solidFill>
                  <a:srgbClr val="FFC000"/>
                </a:solidFill>
              </a:rPr>
              <a:t>WeberS</a:t>
            </a:r>
            <a:r>
              <a:rPr lang="en-US" sz="2000" dirty="0" smtClean="0">
                <a:solidFill>
                  <a:srgbClr val="FFC000"/>
                </a:solidFill>
              </a:rPr>
              <a:t>, </a:t>
            </a:r>
            <a:r>
              <a:rPr lang="en-US" sz="2000" dirty="0" err="1" smtClean="0">
                <a:solidFill>
                  <a:srgbClr val="FFC000"/>
                </a:solidFill>
              </a:rPr>
              <a:t>Herpertz</a:t>
            </a:r>
            <a:r>
              <a:rPr lang="en-US" sz="2000" dirty="0" smtClean="0">
                <a:solidFill>
                  <a:srgbClr val="FFC000"/>
                </a:solidFill>
              </a:rPr>
              <a:t> S, </a:t>
            </a:r>
            <a:r>
              <a:rPr lang="en-US" sz="2000" dirty="0" err="1" smtClean="0">
                <a:solidFill>
                  <a:srgbClr val="FFC000"/>
                </a:solidFill>
              </a:rPr>
              <a:t>Zeeck</a:t>
            </a:r>
            <a:r>
              <a:rPr lang="en-US" sz="2000" dirty="0" smtClean="0">
                <a:solidFill>
                  <a:srgbClr val="FFC000"/>
                </a:solidFill>
              </a:rPr>
              <a:t> A. Psychological Treatment for Anorexia Nervosa: A Meta-Analysis of Standardized Mean Change. </a:t>
            </a:r>
            <a:r>
              <a:rPr lang="en-US" sz="2000" dirty="0" err="1" smtClean="0">
                <a:solidFill>
                  <a:srgbClr val="FFC000"/>
                </a:solidFill>
              </a:rPr>
              <a:t>Psychother</a:t>
            </a:r>
            <a:r>
              <a:rPr lang="en-US" sz="2000" dirty="0" smtClean="0">
                <a:solidFill>
                  <a:srgbClr val="FFC000"/>
                </a:solidFill>
              </a:rPr>
              <a:t> Psychosom2011 April 14;80(4):216-26.</a:t>
            </a:r>
            <a:endParaRPr lang="el-GR" sz="2000" dirty="0" smtClean="0">
              <a:solidFill>
                <a:srgbClr val="FFC000"/>
              </a:solidFill>
            </a:endParaRPr>
          </a:p>
          <a:p>
            <a:pPr lvl="0"/>
            <a:r>
              <a:rPr lang="en-US" sz="2000" dirty="0" smtClean="0">
                <a:solidFill>
                  <a:srgbClr val="FFC000"/>
                </a:solidFill>
              </a:rPr>
              <a:t>Fitzpatrick KK, Lock J. Anorexia nervosa. </a:t>
            </a:r>
            <a:r>
              <a:rPr lang="en-US" sz="2000" dirty="0" err="1" smtClean="0">
                <a:solidFill>
                  <a:srgbClr val="FFC000"/>
                </a:solidFill>
              </a:rPr>
              <a:t>Clin</a:t>
            </a:r>
            <a:r>
              <a:rPr lang="en-US" sz="2000" dirty="0" smtClean="0">
                <a:solidFill>
                  <a:srgbClr val="FFC000"/>
                </a:solidFill>
              </a:rPr>
              <a:t> </a:t>
            </a:r>
            <a:r>
              <a:rPr lang="en-US" sz="2000" dirty="0" err="1" smtClean="0">
                <a:solidFill>
                  <a:srgbClr val="FFC000"/>
                </a:solidFill>
              </a:rPr>
              <a:t>Evid</a:t>
            </a:r>
            <a:r>
              <a:rPr lang="en-US" sz="2000" dirty="0" smtClean="0">
                <a:solidFill>
                  <a:srgbClr val="FFC000"/>
                </a:solidFill>
              </a:rPr>
              <a:t> (Online) 2011:2011.</a:t>
            </a:r>
            <a:endParaRPr lang="el-GR" sz="2000" dirty="0" smtClean="0">
              <a:solidFill>
                <a:srgbClr val="FFC000"/>
              </a:solidFill>
            </a:endParaRPr>
          </a:p>
          <a:p>
            <a:pPr lvl="0"/>
            <a:r>
              <a:rPr lang="en-US" sz="2000" dirty="0" smtClean="0">
                <a:solidFill>
                  <a:srgbClr val="FFC000"/>
                </a:solidFill>
              </a:rPr>
              <a:t>Hay PJ, </a:t>
            </a:r>
            <a:r>
              <a:rPr lang="en-US" sz="2000" dirty="0" err="1" smtClean="0">
                <a:solidFill>
                  <a:srgbClr val="FFC000"/>
                </a:solidFill>
              </a:rPr>
              <a:t>Claudino</a:t>
            </a:r>
            <a:r>
              <a:rPr lang="en-US" sz="2000" dirty="0" smtClean="0">
                <a:solidFill>
                  <a:srgbClr val="FFC000"/>
                </a:solidFill>
              </a:rPr>
              <a:t> AM. Clinical psychopharmacology of eating disorders: a research update. </a:t>
            </a:r>
            <a:r>
              <a:rPr lang="en-US" sz="2000" dirty="0" err="1" smtClean="0">
                <a:solidFill>
                  <a:srgbClr val="FFC000"/>
                </a:solidFill>
              </a:rPr>
              <a:t>Int</a:t>
            </a:r>
            <a:r>
              <a:rPr lang="en-US" sz="2000" dirty="0" smtClean="0">
                <a:solidFill>
                  <a:srgbClr val="FFC000"/>
                </a:solidFill>
              </a:rPr>
              <a:t> J</a:t>
            </a:r>
            <a:r>
              <a:rPr lang="el-GR" sz="2000" dirty="0" smtClean="0">
                <a:solidFill>
                  <a:srgbClr val="FFC000"/>
                </a:solidFill>
              </a:rPr>
              <a:t> </a:t>
            </a:r>
            <a:r>
              <a:rPr lang="en-US" sz="2000" dirty="0" err="1" smtClean="0">
                <a:solidFill>
                  <a:srgbClr val="FFC000"/>
                </a:solidFill>
              </a:rPr>
              <a:t>Neuropsychopharmacol</a:t>
            </a:r>
            <a:r>
              <a:rPr lang="en-US" sz="2000" dirty="0" smtClean="0">
                <a:solidFill>
                  <a:srgbClr val="FFC000"/>
                </a:solidFill>
              </a:rPr>
              <a:t> 2011 March 25;1-14.</a:t>
            </a:r>
            <a:endParaRPr lang="el-GR" sz="2000" dirty="0" smtClean="0">
              <a:solidFill>
                <a:srgbClr val="FFC000"/>
              </a:solidFill>
            </a:endParaRPr>
          </a:p>
          <a:p>
            <a:pPr lvl="0"/>
            <a:r>
              <a:rPr lang="en-US" sz="2000" dirty="0" smtClean="0">
                <a:solidFill>
                  <a:srgbClr val="FFC000"/>
                </a:solidFill>
              </a:rPr>
              <a:t>Hay PJ, </a:t>
            </a:r>
            <a:r>
              <a:rPr lang="en-US" sz="2000" dirty="0" err="1" smtClean="0">
                <a:solidFill>
                  <a:srgbClr val="FFC000"/>
                </a:solidFill>
              </a:rPr>
              <a:t>Claudino</a:t>
            </a:r>
            <a:r>
              <a:rPr lang="en-US" sz="2000" dirty="0" smtClean="0">
                <a:solidFill>
                  <a:srgbClr val="FFC000"/>
                </a:solidFill>
              </a:rPr>
              <a:t> AM. Bulimia nervosa. </a:t>
            </a:r>
            <a:r>
              <a:rPr lang="en-US" sz="2000" dirty="0" err="1" smtClean="0">
                <a:solidFill>
                  <a:srgbClr val="FFC000"/>
                </a:solidFill>
              </a:rPr>
              <a:t>Clin</a:t>
            </a:r>
            <a:r>
              <a:rPr lang="en-US" sz="2000" dirty="0" smtClean="0">
                <a:solidFill>
                  <a:srgbClr val="FFC000"/>
                </a:solidFill>
              </a:rPr>
              <a:t> </a:t>
            </a:r>
            <a:r>
              <a:rPr lang="en-US" sz="2000" dirty="0" err="1" smtClean="0">
                <a:solidFill>
                  <a:srgbClr val="FFC000"/>
                </a:solidFill>
              </a:rPr>
              <a:t>Evid</a:t>
            </a:r>
            <a:r>
              <a:rPr lang="en-US" sz="2000" dirty="0" smtClean="0">
                <a:solidFill>
                  <a:srgbClr val="FFC000"/>
                </a:solidFill>
              </a:rPr>
              <a:t> (Online) 2010:2010.</a:t>
            </a:r>
            <a:endParaRPr lang="el-GR" sz="2000" dirty="0" smtClean="0">
              <a:solidFill>
                <a:srgbClr val="FFC000"/>
              </a:solidFill>
            </a:endParaRPr>
          </a:p>
          <a:p>
            <a:r>
              <a:rPr lang="en-US" sz="2000" dirty="0" smtClean="0">
                <a:solidFill>
                  <a:srgbClr val="FFC000"/>
                </a:solidFill>
              </a:rPr>
              <a:t>(Cochrane Library Reviews 2008)</a:t>
            </a:r>
            <a:endParaRPr lang="el-GR" sz="2000" dirty="0" smtClean="0">
              <a:solidFill>
                <a:srgbClr val="FFC000"/>
              </a:solidFill>
            </a:endParaRPr>
          </a:p>
          <a:p>
            <a:pPr>
              <a:buNone/>
            </a:pPr>
            <a:r>
              <a:rPr lang="el-GR" sz="1800" dirty="0" smtClean="0">
                <a:solidFill>
                  <a:srgbClr val="FFC000"/>
                </a:solidFill>
              </a:rPr>
              <a:t/>
            </a:r>
            <a:br>
              <a:rPr lang="el-GR" sz="1800" dirty="0" smtClean="0">
                <a:solidFill>
                  <a:srgbClr val="FFC000"/>
                </a:solidFill>
              </a:rPr>
            </a:br>
            <a:endParaRPr lang="en-US" sz="2000" dirty="0" smtClean="0">
              <a:solidFill>
                <a:srgbClr val="FFC000"/>
              </a:solidFill>
            </a:endParaRPr>
          </a:p>
          <a:p>
            <a:endParaRPr lang="el-GR" sz="2000" dirty="0" smtClean="0">
              <a:solidFill>
                <a:schemeClr val="accent3"/>
              </a:solidFill>
            </a:endParaRPr>
          </a:p>
          <a:p>
            <a:pPr lvl="0"/>
            <a:endParaRPr lang="el-GR" sz="2000" dirty="0" smtClean="0">
              <a:solidFill>
                <a:srgbClr val="CCFF99"/>
              </a:solidFill>
            </a:endParaRPr>
          </a:p>
          <a:p>
            <a:pPr lvl="0"/>
            <a:endParaRPr lang="el-GR" sz="2000" dirty="0" smtClean="0">
              <a:solidFill>
                <a:srgbClr val="CCFF99"/>
              </a:solidFill>
            </a:endParaRPr>
          </a:p>
          <a:p>
            <a:pPr>
              <a:buNone/>
            </a:pPr>
            <a:endParaRPr lang="el-GR"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395536" y="1196752"/>
            <a:ext cx="8229600" cy="4525963"/>
          </a:xfrm>
        </p:spPr>
        <p:txBody>
          <a:bodyPr/>
          <a:lstStyle/>
          <a:p>
            <a:r>
              <a:rPr lang="el-GR" dirty="0" smtClean="0">
                <a:solidFill>
                  <a:srgbClr val="FFFF00"/>
                </a:solidFill>
              </a:rPr>
              <a:t>Εργάζομαι στον Ιδιωτικό Τομέα</a:t>
            </a:r>
          </a:p>
          <a:p>
            <a:r>
              <a:rPr lang="el-GR" dirty="0" smtClean="0">
                <a:solidFill>
                  <a:srgbClr val="FFFF00"/>
                </a:solidFill>
              </a:rPr>
              <a:t>Δεν υπάρχει σύγκρουση συμφερόντων </a:t>
            </a:r>
          </a:p>
          <a:p>
            <a:endParaRPr lang="el-GR" dirty="0" smtClean="0"/>
          </a:p>
          <a:p>
            <a:pPr>
              <a:buNone/>
            </a:pPr>
            <a:r>
              <a:rPr lang="el-GR" dirty="0" smtClean="0"/>
              <a:t> </a:t>
            </a:r>
            <a:r>
              <a:rPr lang="el-GR" dirty="0" smtClean="0"/>
              <a:t>            </a:t>
            </a:r>
          </a:p>
          <a:p>
            <a:pPr>
              <a:buNone/>
            </a:pPr>
            <a:r>
              <a:rPr lang="el-GR" dirty="0" smtClean="0">
                <a:solidFill>
                  <a:srgbClr val="00B050"/>
                </a:solidFill>
              </a:rPr>
              <a:t> </a:t>
            </a:r>
            <a:r>
              <a:rPr lang="el-GR" dirty="0" smtClean="0">
                <a:solidFill>
                  <a:srgbClr val="00B050"/>
                </a:solidFill>
              </a:rPr>
              <a:t>         ΕΥΧΑΡΙΣΤΩ ΓΙΑ ΤΗΝ ΠΡΟΣΟΧΗ ΣΑΣ </a:t>
            </a:r>
          </a:p>
          <a:p>
            <a:pPr>
              <a:buNone/>
            </a:pPr>
            <a:r>
              <a:rPr lang="el-GR" dirty="0" smtClean="0"/>
              <a:t> </a:t>
            </a:r>
            <a:r>
              <a:rPr lang="el-GR" dirty="0" smtClean="0"/>
              <a:t>           </a:t>
            </a:r>
            <a:r>
              <a:rPr lang="en-US" dirty="0" smtClean="0"/>
              <a:t>     </a:t>
            </a:r>
            <a:r>
              <a:rPr lang="en-US" dirty="0" smtClean="0">
                <a:hlinkClick r:id="rId2"/>
              </a:rPr>
              <a:t>www.morogiannis.gr</a:t>
            </a:r>
            <a:endParaRPr lang="en-US" dirty="0" smtClean="0"/>
          </a:p>
          <a:p>
            <a:pPr>
              <a:buNone/>
            </a:pPr>
            <a:r>
              <a:rPr lang="en-US" smtClean="0"/>
              <a:t> </a:t>
            </a:r>
            <a:r>
              <a:rPr lang="en-US" smtClean="0"/>
              <a:t>                </a:t>
            </a:r>
            <a:r>
              <a:rPr lang="en-US" smtClean="0">
                <a:solidFill>
                  <a:srgbClr val="0070C0"/>
                </a:solidFill>
              </a:rPr>
              <a:t>morogian@otenet.gr</a:t>
            </a:r>
            <a:endParaRPr lang="el-GR"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l-GR" sz="2800">
                <a:solidFill>
                  <a:srgbClr val="CCFF66"/>
                </a:solidFill>
              </a:rPr>
              <a:t>ΨΥΧΟΓΕΝΗΣ ΑΝΟΡΕΞΙΑ </a:t>
            </a:r>
            <a:br>
              <a:rPr lang="el-GR" sz="2800">
                <a:solidFill>
                  <a:srgbClr val="CCFF66"/>
                </a:solidFill>
              </a:rPr>
            </a:br>
            <a:r>
              <a:rPr lang="el-GR" sz="2800">
                <a:solidFill>
                  <a:srgbClr val="CCFF66"/>
                </a:solidFill>
              </a:rPr>
              <a:t>ΕΠΙΔΗΜΙΟΛΟΓΙΑ </a:t>
            </a:r>
            <a:br>
              <a:rPr lang="el-GR" sz="2800">
                <a:solidFill>
                  <a:srgbClr val="CCFF66"/>
                </a:solidFill>
              </a:rPr>
            </a:br>
            <a:r>
              <a:rPr lang="el-GR" sz="2800">
                <a:solidFill>
                  <a:srgbClr val="CCFF66"/>
                </a:solidFill>
              </a:rPr>
              <a:t>ΕΠΙΚΡΑΤΗΣΗ ΣΕ ΕΝΗΛΙΚΕΣ </a:t>
            </a:r>
          </a:p>
        </p:txBody>
      </p:sp>
      <p:sp>
        <p:nvSpPr>
          <p:cNvPr id="20483" name="Rectangle 3"/>
          <p:cNvSpPr>
            <a:spLocks noGrp="1" noChangeArrowheads="1"/>
          </p:cNvSpPr>
          <p:nvPr>
            <p:ph type="body" idx="1"/>
          </p:nvPr>
        </p:nvSpPr>
        <p:spPr/>
        <p:txBody>
          <a:bodyPr/>
          <a:lstStyle/>
          <a:p>
            <a:pPr>
              <a:buFontTx/>
              <a:buNone/>
            </a:pPr>
            <a:r>
              <a:rPr lang="el-GR" sz="4000" dirty="0">
                <a:solidFill>
                  <a:srgbClr val="FF6600"/>
                </a:solidFill>
              </a:rPr>
              <a:t>1.</a:t>
            </a:r>
            <a:r>
              <a:rPr lang="en-US" sz="4000" dirty="0">
                <a:solidFill>
                  <a:srgbClr val="FF6600"/>
                </a:solidFill>
              </a:rPr>
              <a:t>EDNOS </a:t>
            </a:r>
          </a:p>
          <a:p>
            <a:pPr>
              <a:buFontTx/>
              <a:buNone/>
            </a:pPr>
            <a:r>
              <a:rPr lang="en-US" sz="4000" dirty="0">
                <a:solidFill>
                  <a:srgbClr val="FF6600"/>
                </a:solidFill>
              </a:rPr>
              <a:t>2.</a:t>
            </a:r>
            <a:r>
              <a:rPr lang="el-GR" sz="4000" dirty="0">
                <a:solidFill>
                  <a:srgbClr val="FF6600"/>
                </a:solidFill>
              </a:rPr>
              <a:t>ΨΒ</a:t>
            </a:r>
          </a:p>
          <a:p>
            <a:pPr>
              <a:buFontTx/>
              <a:buNone/>
            </a:pPr>
            <a:r>
              <a:rPr lang="el-GR" sz="4000" dirty="0" smtClean="0">
                <a:solidFill>
                  <a:srgbClr val="FF6600"/>
                </a:solidFill>
              </a:rPr>
              <a:t>3. </a:t>
            </a:r>
            <a:r>
              <a:rPr lang="el-GR" sz="4000" dirty="0">
                <a:solidFill>
                  <a:srgbClr val="FF6600"/>
                </a:solidFill>
              </a:rPr>
              <a:t>ΨΑ</a:t>
            </a:r>
          </a:p>
          <a:p>
            <a:pPr>
              <a:buFontTx/>
              <a:buNone/>
            </a:pPr>
            <a:endParaRPr lang="el-GR" dirty="0">
              <a:solidFill>
                <a:srgbClr val="FF6600"/>
              </a:solidFill>
            </a:endParaRPr>
          </a:p>
          <a:p>
            <a:pPr>
              <a:buFontTx/>
              <a:buNone/>
            </a:pPr>
            <a:endParaRPr lang="el-GR" dirty="0">
              <a:solidFill>
                <a:srgbClr val="FF6600"/>
              </a:solidFill>
            </a:endParaRPr>
          </a:p>
          <a:p>
            <a:pPr>
              <a:buFontTx/>
              <a:buNone/>
            </a:pPr>
            <a:r>
              <a:rPr lang="en-US" sz="1400" dirty="0" err="1">
                <a:solidFill>
                  <a:srgbClr val="CCFF66"/>
                </a:solidFill>
              </a:rPr>
              <a:t>C.Fairburn</a:t>
            </a:r>
            <a:r>
              <a:rPr lang="en-US" sz="1400" dirty="0">
                <a:solidFill>
                  <a:srgbClr val="CCFF66"/>
                </a:solidFill>
              </a:rPr>
              <a:t> 2008</a:t>
            </a:r>
            <a:endParaRPr lang="el-GR" sz="1400" dirty="0">
              <a:solidFill>
                <a:srgbClr val="CCFF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SYCHIATRY 001.jpg"/>
          <p:cNvPicPr>
            <a:picLocks noChangeAspect="1"/>
          </p:cNvPicPr>
          <p:nvPr/>
        </p:nvPicPr>
        <p:blipFill>
          <a:blip r:embed="rId2" cstate="print"/>
          <a:srcRect r="2658"/>
          <a:stretch>
            <a:fillRect/>
          </a:stretch>
        </p:blipFill>
        <p:spPr>
          <a:xfrm>
            <a:off x="1907705" y="90000"/>
            <a:ext cx="5176769" cy="6732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ΕΡΕΥΝΗΤΙΚΗ ΕΡΓΑΣΙΑ 001.jpg"/>
          <p:cNvPicPr>
            <a:picLocks noChangeAspect="1"/>
          </p:cNvPicPr>
          <p:nvPr/>
        </p:nvPicPr>
        <p:blipFill>
          <a:blip r:embed="rId2" cstate="print"/>
          <a:stretch>
            <a:fillRect/>
          </a:stretch>
        </p:blipFill>
        <p:spPr>
          <a:xfrm>
            <a:off x="539552" y="1052736"/>
            <a:ext cx="7888217" cy="460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nice πινακας 001.jpg"/>
          <p:cNvPicPr>
            <a:picLocks noChangeAspect="1"/>
          </p:cNvPicPr>
          <p:nvPr/>
        </p:nvPicPr>
        <p:blipFill>
          <a:blip r:embed="rId2" cstate="print"/>
          <a:stretch>
            <a:fillRect/>
          </a:stretch>
        </p:blipFill>
        <p:spPr>
          <a:xfrm>
            <a:off x="899592" y="476672"/>
            <a:ext cx="7758800" cy="586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1993</TotalTime>
  <Words>3006</Words>
  <Application>Microsoft Office PowerPoint</Application>
  <PresentationFormat>Προβολή στην οθόνη (4:3)</PresentationFormat>
  <Paragraphs>334</Paragraphs>
  <Slides>52</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Θέμα του Office</vt:lpstr>
      <vt:lpstr>1o  Πολυθεματικό  Συνέδριο Ψυχιατρικής  και 2ης  Διεπιστημονικής  Συνάντησης Σχέσεων Ψυχιατρικής και Δικαίου.</vt:lpstr>
      <vt:lpstr>Φώτης Μωρόγιαννης  Ψυχίατρος Ψυχοθεραπευτής Συμπεριφορικών Διαταραχών   Διδάκτωρ Ιατρικής Πανεπιστημίου Ιωαννίνων Μέλος του Ευρωπαϊκού Συμβουλίου για τις Διαταραχές Πρόσληψης Τροφής (ECED) </vt:lpstr>
      <vt:lpstr>Διαφάνεια 3</vt:lpstr>
      <vt:lpstr>Διαφάνεια 4</vt:lpstr>
      <vt:lpstr>ΨΥΧΟΓΕΝΗΣ ΑΝΟΡΕΞΙΑ  ΕΠΙΔΗΜΙΟΛΟΓΙΑ  ΕΠΙΚΡΑΤΗΣΗ ΣΕ ΕΦΗΒΟΥΣ </vt:lpstr>
      <vt:lpstr>ΨΥΧΟΓΕΝΗΣ ΑΝΟΡΕΞΙΑ  ΕΠΙΔΗΜΙΟΛΟΓΙΑ  ΕΠΙΚΡΑΤΗΣΗ ΣΕ ΕΝΗΛΙΚΕΣ </vt:lpstr>
      <vt:lpstr>Διαφάνεια 7</vt:lpstr>
      <vt:lpstr>Διαφάνεια 8</vt:lpstr>
      <vt:lpstr>Διαφάνεια 9</vt:lpstr>
      <vt:lpstr>ΣΤΟΧΟΙ  ΓΙΑ ΤΗΝ ΨΥΧΟΓΕΝΗ ΑΝΟΡΕΞΙΑ </vt:lpstr>
      <vt:lpstr>ΨΥΧΟΓΕΝΗΣ ΑΝΟΡΕΞΙΑ:ΕΝΔΕΙΞΕΙΣ  ΓΙΑ ΔΙΑΤΡΟΦΙΚΕΣ ΠΑΡΕΜΒΑΣΕΙΣ</vt:lpstr>
      <vt:lpstr>ΨΥΧΟΓΕΝΗΣ ΑΝΟΡΕΞΙΑ:ΕΝΔΕΙΞΕΙΣ ΓΙΑ ΨΥΧΟΘΕΡΑΠΕΥΤΙΚΕΣ ΠΑΡΕΜΒΑΣΕΙΣ</vt:lpstr>
      <vt:lpstr>ΨΑ: Τεκμηριωμένες Ενδείξεις για Ψυχοθεραπεία 1.</vt:lpstr>
      <vt:lpstr>ΨΑ:Τεκμηριωμένες ενδείξεις για Ψυχοθεραπεία 2.</vt:lpstr>
      <vt:lpstr>ΘΕΡΑΠΕΙΑ ΨΑ</vt:lpstr>
      <vt:lpstr> ΠΕΙΡΑΜΑΤΙΚΗ ΧΡΗΣΗ ΤΗΣ ΟΛΑΝΖΑΠΙΝΗΣ VS ΧΡΗΣΗ PLACEBO ΣΕ ΑΣΘΕΝΕΙΣ ΜΕ BMI </vt:lpstr>
      <vt:lpstr>ΘΕΡΑΠΕΙΑ ΜΕ ΚΛΟΖΑΠΙΝΗ </vt:lpstr>
      <vt:lpstr>ΚΑΤΕΥΘΥΝΤΗΡΙΕΣ ΟΔΗΓΙΕΣ ΑΠΌ ΤΟΝ ΠΑΓΚΟΣΜΙΟ  ΟΡΓΑΝΙΣΜΟ ΒΙΟΛΟΓΙΚΗΣ ΨΥΧΙΑΤΡΙΚΗΣ  ΓΙΑ ΤΗΝ ΘΕΡΑΠΕΥΤΙΚΗ ΑΝΤΙΜΕΤΩΠΙΣΗ ΤΗΣ ΨΥΧΟΓΕΝΟΥΣ ΑΝΟΡΕΞΙΑΣ </vt:lpstr>
      <vt:lpstr>ΕΝΔΕΙΞΕΙΣ ΓΙΑ ΤΟ ΕΙΔΟΣ ΤΗΣ ΒΟΗΘΕΙΑΣ  ΣΤΗΝ ΨΥΧΟΓΕΝΗ ΑΝΟΡΕΞΙΑ</vt:lpstr>
      <vt:lpstr>Διαφάνεια 20</vt:lpstr>
      <vt:lpstr>ΣΤΟΧΟΙ ΓΙΑ ΤΗΝ ΘΕΡΑΠΕΙΑ ΤΗΣ  ΨΥΧΟΓΕΝΟΥΣ ΒΟΥΛΙΜΙΑΣ ΚΑΙ ΤΗΣ ΔΙΑΤΑΡΑΧΗΣ ΕΠΕΙΣΟΔΙΑΚΗΣ ΥΠΕΡΦΑΓΙΑΣ </vt:lpstr>
      <vt:lpstr>ΨΥΧΟΓΕΝΗΣ ΒΟΥΛΙΜΙΑ: ΕΝΔΕΙΞΕΙΣ ΓΙΑ ΨΥΧΟΘΕΡΑΠΕΙΑ </vt:lpstr>
      <vt:lpstr>Διαφάνεια 23</vt:lpstr>
      <vt:lpstr>ΨΥΧΟΓΕΝΗΣ ΒΟΥΛΙΜΙΑ: ΕΝΔΕΙΞΕΙΣ ΓΙΑ ΧΡΗΣΗ ΑΝΤΙΚΑΤΑΘΛΙΠΤΙΚΩΝ </vt:lpstr>
      <vt:lpstr>Διαφάνεια 25</vt:lpstr>
      <vt:lpstr>ΚΑΤΕΥΘΥΝΤΗΡΙΕΣ ΟΔΗΓΙΕΣ ΑΠΌ ΤΟΝ ΠΑΓΚΟΣΜΙΟ  ΟΡΓΑΝΙΣΜΟ ΒΙΟΛΟΓΙΚΗΣ ΨΥΧΙΑΤΡΙΚΗΣ  ΓΙΑ ΤΗΝ ΘΕΡΑΠΕΥΤΙΚΗ ΑΝΤΙΜΕΤΩΠΙΣΗ ΤΗΣ ΨΥΧΟΓΕΝΟΥΣ  ΒΟΥΛΙΜΙΑΣ  </vt:lpstr>
      <vt:lpstr>ΕΝΔΕΙΞΕΙΣ ΓΙΑ ΤΟ ΕΙΔΟΣ ΤΗΣ ΝΟΣΗΛΕΙΑΣ ΑΣΘΕΝΩΝ ΜΕ ΨΒ</vt:lpstr>
      <vt:lpstr>ΔΙΑΤΑΡΑΧΗ ΕΠΕΙΣΟΔΙΑΚΗΣ ΥΠΕΡΦΑΓΙΑΣ :ΕΝΔΕΙΞΕΙΣ ΓΙΑ ΤΗΝ ΑΠΟΤΕΛΕΣΜΑΤΙΚΟΤΗΤΑ ΤΩΝ ΨΥΧΟΘΕΡΑΠΕΙΩΝ  </vt:lpstr>
      <vt:lpstr>ΔΙΑΤΑΡΑΧΗ ΕΠΕΙΣΟΔΙΑΚΗΣ ΥΠΕΡΦΑΓΙΑΣ :ΕΝΔΕΙΞΕΙΣ ΓΙΑ  ΤΗΝ ΧΡΗΣΗ  ΦΑΡΜΑΚΕΥΤΙΚΗΣ  ΑΓΩΓΗΣ ( ΧΡΗΣΗ ΑΝΤΙΚΑΤΑΘΛΙΠΤΙΚΩΝ  SSRI, SNRI)</vt:lpstr>
      <vt:lpstr>ΔΙΑΤΑΡΑΧΗ ΕΠΕΙΣΟΔΙΑΚΗΣ ΥΠΕΡΦΑΓΙΑΣ :ΕΝΔΕΙΞΕΙΣ ΓΙΑ  ΤΗΝ ΧΡΗΣΗ  ΦΑΡΜΑΚΕΥΤΙΚΗΣ  ΑΓΩΓΗΣ (  ΟΧΙ ΧΡΗΣΗ ΑΝΤΙΚΑΤΑΘΛΙΠΤΙΚΩΝ )</vt:lpstr>
      <vt:lpstr>ΚΑΤΕΥΘΥΝΤΗΡΙΕΣ ΟΔΗΓΙΕΣ ΑΠΌ ΤΟΝ ΠΑΓΚΟΣΜΙΟ  ΟΡΓΑΝΙΣΜΟ ΒΙΟΛΟΓΙΚΗΣ ΨΥΧΙΑΤΡΙΚΗΣ  ΓΙΑ ΤΗΝ ΘΕΡΑΠΕΥΤΙΚΗ ΑΝΤΙΜΕΤΩΠΙΣΗ ΤΗΣ ΕΠΕΙΣΟΔΙΑΚΗΣ ΥΠΕΡΦΑΓΙΑΣ </vt:lpstr>
      <vt:lpstr>ΝΕΑ ΔΕΔΟΜΕΝΑ ΓΙΑ ΤΗΝ ΑΝΤΙΜΕΤΩΠΙΣΗ ΤΩΝ ΔΙΑΤΑΡΑΧΩΝ ΠΡΟΣΛΗΨΗΣ ΤΡΟΦΗΣ </vt:lpstr>
      <vt:lpstr>Εγχειρίδια Αυτοβοηθειας </vt:lpstr>
      <vt:lpstr>ΝΕΑ ΔΕΔΟΜΕΝΑ ΓΙΑ ΤΙΣ ΟΙΚΟΓΕΝΕΙΕΣ ΜΕ ΑΣΘΕΝΕΙΣ ΠΟΥ ΠΑΣΧΟΥΝ ΑΠΟ ΔΠΤ</vt:lpstr>
      <vt:lpstr>ΚΑΤΕΥΘΥΝΤΗΡΙΕΣ ΟΔΗΓΙΕΣ  ΓΙΑ ΓΟΝΕΙΣ /ΦΡΟΝΤΙΣΤΕΣ ΑΤΟΜΩΝ ΜΕ ΔΠΤ</vt:lpstr>
      <vt:lpstr>Σχόλια για τους Φροντιστές  </vt:lpstr>
      <vt:lpstr>Σχόλια για τους Φροντιστές </vt:lpstr>
      <vt:lpstr>ΨΥΧΟΓΕΝΗΣ ΑΝΟΡΕΞΙΑ ΣΥΜΠΕΡΑΣΜΑΤΑ:</vt:lpstr>
      <vt:lpstr>ΨΥΧΟΓΕΝΗΣ ΒΟΥΛΙΜΙΑ ΣΥΜΠΕΡΑΣΜΑΤΑ</vt:lpstr>
      <vt:lpstr>ΔΙΑΤΑΡΑΧΗ ΕΠΕΙΣΟΔΙΑΚΗΣ ΥΠΕΡΦΑΓΙΑΣ:ΣΥΜΠΕΡΑΣΜΑΤΑ</vt:lpstr>
      <vt:lpstr>Η ΜΑΚΡΟΧΡΟΝΙΑ  ΕΚΒΑΣΗ ΤΗΣ ΨΥΧΟΓΕΝΟΥΣ ΑΝΟΡΕΞΙΑΣ (Sloving et al 2011)</vt:lpstr>
      <vt:lpstr>Η ΕΚΒΑΣΗ ΤΗΣ ΨΥΧΟΓΕΝΟΥΣ ΒΟΥΛΙΜΙΑΣ (Sloving et al 2010)</vt:lpstr>
      <vt:lpstr>ΠΡΟΣΔΙΟΡΙΣΜΟΣ  ΤΗΣ ΧΡΟΝΙΑΣ ΜΟΡΦΗΣ ΤΩΝ ΔΠΤ</vt:lpstr>
      <vt:lpstr>ΣΥΝΟΨΙΣ  </vt:lpstr>
      <vt:lpstr>ΣΥΜΠΕΡΑΣΜΑΤΑ. 1</vt:lpstr>
      <vt:lpstr>ΣΥΜΠΕΡΑΣΜΑΤΑ. 2</vt:lpstr>
      <vt:lpstr>Αναπάντητες Ερωτήσεις  Το χάσμα της γνώσης  C.Fairnburn 2009</vt:lpstr>
      <vt:lpstr>Αναπάντητες Ερωτήσεις  Το χάσμα της γνώσης  C.Fairnburn 2009</vt:lpstr>
      <vt:lpstr>Αναπάντητες Ερωτήσεις  Το χάσμα της γνώσης  C.Fairnburn 2009</vt:lpstr>
      <vt:lpstr>Αναπάντητες Ερωτήσεις  Το χάσμα της γνώσης  C.Fairnburn 2009</vt:lpstr>
      <vt:lpstr>Πρόσφατες βιβλιογραφικές ανασκοπήσεις για την θεραπεία των ΔΠΤ.</vt:lpstr>
      <vt:lpstr>Διαφάνεια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1o  Πολυθεματικό  Συνέδριο Ψυχιατρικής  και 2ης  Διεπιστημονικής  Συνάντησης Σχέσεων Ψυχιατρικής και Δικαίου.</dc:title>
  <dc:creator>HP</dc:creator>
  <cp:lastModifiedBy>HP</cp:lastModifiedBy>
  <cp:revision>247</cp:revision>
  <dcterms:created xsi:type="dcterms:W3CDTF">2013-04-12T10:47:07Z</dcterms:created>
  <dcterms:modified xsi:type="dcterms:W3CDTF">2013-04-19T11:09:50Z</dcterms:modified>
</cp:coreProperties>
</file>